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9.xml" ContentType="application/vnd.openxmlformats-officedocument.presentationml.notesSlide+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iagrams/drawing1.xml" ContentType="application/vnd.ms-office.drawingml.diagramDrawing+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5" r:id="rId1"/>
  </p:sldMasterIdLst>
  <p:notesMasterIdLst>
    <p:notesMasterId r:id="rId11"/>
  </p:notesMasterIdLst>
  <p:sldIdLst>
    <p:sldId id="260" r:id="rId2"/>
    <p:sldId id="257" r:id="rId3"/>
    <p:sldId id="407" r:id="rId4"/>
    <p:sldId id="439" r:id="rId5"/>
    <p:sldId id="436" r:id="rId6"/>
    <p:sldId id="400" r:id="rId7"/>
    <p:sldId id="435" r:id="rId8"/>
    <p:sldId id="412" r:id="rId9"/>
    <p:sldId id="427" r:id="rId10"/>
  </p:sldIdLst>
  <p:sldSz cx="9144000" cy="6858000" type="screen4x3"/>
  <p:notesSz cx="6797675" cy="9928225"/>
  <p:defaultTextStyle>
    <a:defPPr>
      <a:defRPr lang="ru-RU"/>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UZNECOVANA" initials="NA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966FF"/>
    <a:srgbClr val="FF66FF"/>
    <a:srgbClr val="CCCCFF"/>
    <a:srgbClr val="FF9999"/>
    <a:srgbClr val="FFCCCC"/>
    <a:srgbClr val="6699FF"/>
    <a:srgbClr val="3399FF"/>
    <a:srgbClr val="FFFF99"/>
    <a:srgbClr val="B6C7E8"/>
    <a:srgbClr val="6666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620" autoAdjust="0"/>
    <p:restoredTop sz="99037" autoAdjust="0"/>
  </p:normalViewPr>
  <p:slideViewPr>
    <p:cSldViewPr>
      <p:cViewPr varScale="1">
        <p:scale>
          <a:sx n="55" d="100"/>
          <a:sy n="55" d="100"/>
        </p:scale>
        <p:origin x="-78" y="-1188"/>
      </p:cViewPr>
      <p:guideLst>
        <p:guide orient="horz" pos="2160"/>
        <p:guide pos="2880"/>
      </p:guideLst>
    </p:cSldViewPr>
  </p:slideViewPr>
  <p:outlineViewPr>
    <p:cViewPr>
      <p:scale>
        <a:sx n="33" d="100"/>
        <a:sy n="33" d="100"/>
      </p:scale>
      <p:origin x="3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90" d="100"/>
          <a:sy n="90" d="100"/>
        </p:scale>
        <p:origin x="-1794" y="498"/>
      </p:cViewPr>
      <p:guideLst>
        <p:guide orient="horz" pos="3128"/>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_____Microsoft_Office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Office_Excel7.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lrMapOvr bg1="lt1" tx1="dk1" bg2="lt2" tx2="dk2" accent1="accent1" accent2="accent2" accent3="accent3" accent4="accent4" accent5="accent5" accent6="accent6" hlink="hlink" folHlink="folHlink"/>
  <c:chart>
    <c:plotArea>
      <c:layout>
        <c:manualLayout>
          <c:layoutTarget val="inner"/>
          <c:xMode val="edge"/>
          <c:yMode val="edge"/>
          <c:x val="0.2053346458267509"/>
          <c:y val="4.0701571836962082E-2"/>
          <c:w val="0.69103432951894261"/>
          <c:h val="0.71386124253820971"/>
        </c:manualLayout>
      </c:layout>
      <c:barChart>
        <c:barDir val="col"/>
        <c:grouping val="stacked"/>
        <c:ser>
          <c:idx val="0"/>
          <c:order val="0"/>
          <c:tx>
            <c:strRef>
              <c:f>Лист1!$A$5</c:f>
              <c:strCache>
                <c:ptCount val="1"/>
                <c:pt idx="0">
                  <c:v>Налоговые доходы</c:v>
                </c:pt>
              </c:strCache>
            </c:strRef>
          </c:tx>
          <c:spPr>
            <a:solidFill>
              <a:srgbClr val="92D050"/>
            </a:solidFill>
            <a:scene3d>
              <a:camera prst="orthographicFront"/>
              <a:lightRig rig="threePt" dir="t"/>
            </a:scene3d>
            <a:sp3d>
              <a:bevelT w="152400" h="50800" prst="softRound"/>
            </a:sp3d>
          </c:spPr>
          <c:dLbls>
            <c:dLbl>
              <c:idx val="0"/>
              <c:layout/>
              <c:tx>
                <c:rich>
                  <a:bodyPr/>
                  <a:lstStyle/>
                  <a:p>
                    <a:r>
                      <a:rPr lang="ru-RU" smtClean="0"/>
                      <a:t>2408,9</a:t>
                    </a:r>
                    <a:endParaRPr lang="en-US" dirty="0"/>
                  </a:p>
                </c:rich>
              </c:tx>
              <c:showVal val="1"/>
            </c:dLbl>
            <c:dLbl>
              <c:idx val="1"/>
              <c:layout>
                <c:manualLayout>
                  <c:x val="0"/>
                  <c:y val="2.4691185207997009E-3"/>
                </c:manualLayout>
              </c:layout>
              <c:tx>
                <c:rich>
                  <a:bodyPr/>
                  <a:lstStyle/>
                  <a:p>
                    <a:r>
                      <a:rPr lang="ru-RU" dirty="0" smtClean="0"/>
                      <a:t>2555,9</a:t>
                    </a:r>
                    <a:endParaRPr lang="en-US" dirty="0"/>
                  </a:p>
                </c:rich>
              </c:tx>
              <c:showVal val="1"/>
            </c:dLbl>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2020 год</c:v>
                </c:pt>
              </c:strCache>
            </c:strRef>
          </c:cat>
          <c:val>
            <c:numRef>
              <c:f>Лист1!$B$5:$C$5</c:f>
              <c:numCache>
                <c:formatCode>_-* #,##0.0_р_._-;\-* #,##0.0_р_._-;_-* "-"??_р_._-;_-@_-</c:formatCode>
                <c:ptCount val="2"/>
                <c:pt idx="0">
                  <c:v>2398.6</c:v>
                </c:pt>
                <c:pt idx="1">
                  <c:v>2613.3000000000002</c:v>
                </c:pt>
              </c:numCache>
            </c:numRef>
          </c:val>
        </c:ser>
        <c:ser>
          <c:idx val="1"/>
          <c:order val="1"/>
          <c:tx>
            <c:strRef>
              <c:f>Лист1!$A$6</c:f>
              <c:strCache>
                <c:ptCount val="1"/>
                <c:pt idx="0">
                  <c:v>Неналоговые доходы</c:v>
                </c:pt>
              </c:strCache>
            </c:strRef>
          </c:tx>
          <c:spPr>
            <a:solidFill>
              <a:schemeClr val="accent4">
                <a:lumMod val="60000"/>
                <a:lumOff val="40000"/>
              </a:schemeClr>
            </a:solidFill>
            <a:scene3d>
              <a:camera prst="orthographicFront"/>
              <a:lightRig rig="threePt" dir="t"/>
            </a:scene3d>
            <a:sp3d>
              <a:bevelT w="152400" h="50800" prst="softRound"/>
            </a:sp3d>
          </c:spPr>
          <c:dLbls>
            <c:dLbl>
              <c:idx val="0"/>
              <c:layout/>
              <c:tx>
                <c:rich>
                  <a:bodyPr/>
                  <a:lstStyle/>
                  <a:p>
                    <a:r>
                      <a:rPr lang="en-US" dirty="0"/>
                      <a:t> </a:t>
                    </a:r>
                    <a:r>
                      <a:rPr lang="ru-RU" dirty="0" smtClean="0"/>
                      <a:t>1,3</a:t>
                    </a:r>
                    <a:r>
                      <a:rPr lang="en-US" dirty="0" smtClean="0"/>
                      <a:t>   </a:t>
                    </a:r>
                    <a:endParaRPr lang="en-US" dirty="0"/>
                  </a:p>
                </c:rich>
              </c:tx>
              <c:showVal val="1"/>
            </c:dLbl>
            <c:dLbl>
              <c:idx val="1"/>
              <c:layout/>
              <c:tx>
                <c:rich>
                  <a:bodyPr/>
                  <a:lstStyle/>
                  <a:p>
                    <a:r>
                      <a:rPr lang="en-US" dirty="0"/>
                      <a:t> </a:t>
                    </a:r>
                    <a:r>
                      <a:rPr lang="ru-RU" dirty="0" smtClean="0"/>
                      <a:t>1,3</a:t>
                    </a:r>
                  </a:p>
                  <a:p>
                    <a:r>
                      <a:rPr lang="en-US" dirty="0" smtClean="0"/>
                      <a:t>   </a:t>
                    </a:r>
                    <a:endParaRPr lang="en-US" dirty="0"/>
                  </a:p>
                </c:rich>
              </c:tx>
              <c:showVal val="1"/>
            </c:dLbl>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2020 год</c:v>
                </c:pt>
              </c:strCache>
            </c:strRef>
          </c:cat>
          <c:val>
            <c:numRef>
              <c:f>Лист1!$B$6:$C$6</c:f>
              <c:numCache>
                <c:formatCode>_-* #,##0.0_р_._-;\-* #,##0.0_р_._-;_-* "-"??_р_._-;_-@_-</c:formatCode>
                <c:ptCount val="2"/>
                <c:pt idx="0">
                  <c:v>316.94799999999992</c:v>
                </c:pt>
                <c:pt idx="1">
                  <c:v>318.82900000000001</c:v>
                </c:pt>
              </c:numCache>
            </c:numRef>
          </c:val>
        </c:ser>
        <c:ser>
          <c:idx val="2"/>
          <c:order val="2"/>
          <c:tx>
            <c:strRef>
              <c:f>Лист1!$A$7</c:f>
              <c:strCache>
                <c:ptCount val="1"/>
                <c:pt idx="0">
                  <c:v>Безвозмездные поступления</c:v>
                </c:pt>
              </c:strCache>
            </c:strRef>
          </c:tx>
          <c:spPr>
            <a:solidFill>
              <a:schemeClr val="accent2">
                <a:lumMod val="60000"/>
                <a:lumOff val="40000"/>
              </a:schemeClr>
            </a:solidFill>
            <a:scene3d>
              <a:camera prst="orthographicFront"/>
              <a:lightRig rig="threePt" dir="t"/>
            </a:scene3d>
            <a:sp3d>
              <a:bevelT w="152400" h="50800" prst="softRound"/>
            </a:sp3d>
          </c:spPr>
          <c:dLbls>
            <c:dLbl>
              <c:idx val="0"/>
              <c:layout>
                <c:manualLayout>
                  <c:x val="-1.5872904776569505E-3"/>
                  <c:y val="-7.4073555623991004E-3"/>
                </c:manualLayout>
              </c:layout>
              <c:tx>
                <c:rich>
                  <a:bodyPr/>
                  <a:lstStyle/>
                  <a:p>
                    <a:r>
                      <a:rPr lang="ru-RU" dirty="0" smtClean="0"/>
                      <a:t>3236,2</a:t>
                    </a:r>
                    <a:endParaRPr lang="en-US" dirty="0"/>
                  </a:p>
                </c:rich>
              </c:tx>
              <c:showVal val="1"/>
            </c:dLbl>
            <c:dLbl>
              <c:idx val="1"/>
              <c:layout/>
              <c:tx>
                <c:rich>
                  <a:bodyPr/>
                  <a:lstStyle/>
                  <a:p>
                    <a:r>
                      <a:rPr lang="en-US"/>
                      <a:t> </a:t>
                    </a:r>
                    <a:r>
                      <a:rPr lang="ru-RU" smtClean="0"/>
                      <a:t>3236,2</a:t>
                    </a:r>
                    <a:endParaRPr lang="en-US" dirty="0"/>
                  </a:p>
                </c:rich>
              </c:tx>
              <c:showVal val="1"/>
            </c:dLbl>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2020 год</c:v>
                </c:pt>
              </c:strCache>
            </c:strRef>
          </c:cat>
          <c:val>
            <c:numRef>
              <c:f>Лист1!$B$7:$C$7</c:f>
              <c:numCache>
                <c:formatCode>_-* #,##0.0_р_._-;\-* #,##0.0_р_._-;_-* "-"??_р_._-;_-@_-</c:formatCode>
                <c:ptCount val="2"/>
                <c:pt idx="0">
                  <c:v>4722.5</c:v>
                </c:pt>
                <c:pt idx="1">
                  <c:v>4722.5</c:v>
                </c:pt>
              </c:numCache>
            </c:numRef>
          </c:val>
        </c:ser>
        <c:gapWidth val="98"/>
        <c:overlap val="100"/>
        <c:axId val="113720320"/>
        <c:axId val="113750784"/>
      </c:barChart>
      <c:catAx>
        <c:axId val="113720320"/>
        <c:scaling>
          <c:orientation val="minMax"/>
        </c:scaling>
        <c:axPos val="b"/>
        <c:tickLblPos val="nextTo"/>
        <c:txPr>
          <a:bodyPr/>
          <a:lstStyle/>
          <a:p>
            <a:pPr>
              <a:defRPr sz="1200">
                <a:latin typeface="Times New Roman" pitchFamily="18" charset="0"/>
                <a:cs typeface="Times New Roman" pitchFamily="18" charset="0"/>
              </a:defRPr>
            </a:pPr>
            <a:endParaRPr lang="ru-RU"/>
          </a:p>
        </c:txPr>
        <c:crossAx val="113750784"/>
        <c:crosses val="autoZero"/>
        <c:auto val="1"/>
        <c:lblAlgn val="ctr"/>
        <c:lblOffset val="100"/>
      </c:catAx>
      <c:valAx>
        <c:axId val="113750784"/>
        <c:scaling>
          <c:orientation val="minMax"/>
        </c:scaling>
        <c:axPos val="l"/>
        <c:majorGridlines/>
        <c:numFmt formatCode="_-* #,##0.0_р_._-;\-* #,##0.0_р_._-;_-* &quot;-&quot;??_р_._-;_-@_-" sourceLinked="1"/>
        <c:tickLblPos val="nextTo"/>
        <c:txPr>
          <a:bodyPr/>
          <a:lstStyle/>
          <a:p>
            <a:pPr>
              <a:defRPr sz="1100">
                <a:latin typeface="Times New Roman" pitchFamily="18" charset="0"/>
                <a:cs typeface="Times New Roman" pitchFamily="18" charset="0"/>
              </a:defRPr>
            </a:pPr>
            <a:endParaRPr lang="ru-RU"/>
          </a:p>
        </c:txPr>
        <c:crossAx val="113720320"/>
        <c:crosses val="autoZero"/>
        <c:crossBetween val="between"/>
      </c:valAx>
      <c:spPr>
        <a:ln>
          <a:solidFill>
            <a:sysClr val="window" lastClr="FFFFFF">
              <a:alpha val="83000"/>
            </a:sysClr>
          </a:solidFill>
        </a:ln>
      </c:spPr>
    </c:plotArea>
    <c:legend>
      <c:legendPos val="b"/>
      <c:layout>
        <c:manualLayout>
          <c:xMode val="edge"/>
          <c:yMode val="edge"/>
          <c:x val="1.656021194777647E-2"/>
          <c:y val="0.8911395366350009"/>
          <c:w val="0.96403491009960063"/>
          <c:h val="9.1223480401844498E-2"/>
        </c:manualLayout>
      </c:layout>
      <c:txPr>
        <a:bodyPr/>
        <a:lstStyle/>
        <a:p>
          <a:pPr algn="just">
            <a:defRPr sz="1200">
              <a:latin typeface="Times New Roman" pitchFamily="18" charset="0"/>
              <a:cs typeface="Times New Roman" pitchFamily="18" charset="0"/>
            </a:defRPr>
          </a:pPr>
          <a:endParaRPr lang="ru-RU"/>
        </a:p>
      </c:txPr>
    </c:legend>
    <c:plotVisOnly val="1"/>
    <c:dispBlanksAs val="gap"/>
  </c:chart>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smtClean="0"/>
              <a:t>2020год</a:t>
            </a:r>
            <a:endParaRPr lang="ru-RU" dirty="0"/>
          </a:p>
        </c:rich>
      </c:tx>
      <c:layout>
        <c:manualLayout>
          <c:xMode val="edge"/>
          <c:yMode val="edge"/>
          <c:x val="0.39897838939805924"/>
          <c:y val="1.5458828999789441E-2"/>
        </c:manualLayout>
      </c:layout>
    </c:title>
    <c:plotArea>
      <c:layout>
        <c:manualLayout>
          <c:layoutTarget val="inner"/>
          <c:xMode val="edge"/>
          <c:yMode val="edge"/>
          <c:x val="5.3385898515941402E-2"/>
          <c:y val="9.9272664124277668E-2"/>
          <c:w val="0.44766653301764242"/>
          <c:h val="0.71626645282822654"/>
        </c:manualLayout>
      </c:layout>
      <c:doughnutChart>
        <c:varyColors val="1"/>
        <c:ser>
          <c:idx val="0"/>
          <c:order val="0"/>
          <c:tx>
            <c:strRef>
              <c:f>Лист1!$B$1</c:f>
              <c:strCache>
                <c:ptCount val="1"/>
                <c:pt idx="0">
                  <c:v>За 2020 год</c:v>
                </c:pt>
              </c:strCache>
            </c:strRef>
          </c:tx>
          <c:dPt>
            <c:idx val="0"/>
            <c:spPr>
              <a:gradFill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contourClr>
              </a:sp3d>
            </c:spPr>
          </c:dPt>
          <c:dPt>
            <c:idx val="1"/>
            <c:spPr>
              <a:solidFill>
                <a:srgbClr val="92D050"/>
              </a:solidFill>
            </c:spPr>
          </c:dPt>
          <c:dPt>
            <c:idx val="2"/>
            <c:spPr>
              <a:solidFill>
                <a:srgbClr val="FF0000"/>
              </a:solidFill>
            </c:spPr>
          </c:dPt>
          <c:dLbls>
            <c:dLbl>
              <c:idx val="0"/>
              <c:layout>
                <c:manualLayout>
                  <c:x val="-3.3939156394992225E-2"/>
                  <c:y val="2.5764714999649031E-3"/>
                </c:manualLayout>
              </c:layout>
              <c:tx>
                <c:rich>
                  <a:bodyPr/>
                  <a:lstStyle/>
                  <a:p>
                    <a:r>
                      <a:rPr lang="ru-RU" sz="1800" dirty="0" smtClean="0"/>
                      <a:t>28,1%</a:t>
                    </a:r>
                    <a:endParaRPr lang="en-US" sz="1800" dirty="0"/>
                  </a:p>
                </c:rich>
              </c:tx>
              <c:showVal val="1"/>
            </c:dLbl>
            <c:dLbl>
              <c:idx val="1"/>
              <c:layout>
                <c:manualLayout>
                  <c:x val="-2.5858659384234008E-2"/>
                  <c:y val="-0.13090382214475227"/>
                </c:manualLayout>
              </c:layout>
              <c:tx>
                <c:rich>
                  <a:bodyPr/>
                  <a:lstStyle/>
                  <a:p>
                    <a:r>
                      <a:rPr lang="ru-RU" dirty="0" smtClean="0"/>
                      <a:t>21</a:t>
                    </a:r>
                    <a:r>
                      <a:rPr lang="en-US" dirty="0" smtClean="0"/>
                      <a:t>%</a:t>
                    </a:r>
                    <a:endParaRPr lang="en-US" dirty="0"/>
                  </a:p>
                </c:rich>
              </c:tx>
              <c:showVal val="1"/>
            </c:dLbl>
            <c:dLbl>
              <c:idx val="2"/>
              <c:layout>
                <c:manualLayout>
                  <c:x val="6.7878312789984449E-2"/>
                  <c:y val="-7.4518453419221448E-2"/>
                </c:manualLayout>
              </c:layout>
              <c:tx>
                <c:rich>
                  <a:bodyPr/>
                  <a:lstStyle/>
                  <a:p>
                    <a:r>
                      <a:rPr lang="ru-RU" dirty="0" smtClean="0"/>
                      <a:t>48,4%</a:t>
                    </a:r>
                    <a:endParaRPr lang="en-US" dirty="0"/>
                  </a:p>
                </c:rich>
              </c:tx>
              <c:showVal val="1"/>
            </c:dLbl>
            <c:showVal val="1"/>
            <c:showLeaderLines val="1"/>
          </c:dLbls>
          <c:cat>
            <c:strRef>
              <c:f>Лист1!$A$2:$A$5</c:f>
              <c:strCache>
                <c:ptCount val="4"/>
                <c:pt idx="0">
                  <c:v>НДФЛ</c:v>
                </c:pt>
                <c:pt idx="1">
                  <c:v>Налог на имущество физических лиц</c:v>
                </c:pt>
                <c:pt idx="2">
                  <c:v>Земельный налог</c:v>
                </c:pt>
                <c:pt idx="3">
                  <c:v>Единый с/х</c:v>
                </c:pt>
              </c:strCache>
            </c:strRef>
          </c:cat>
          <c:val>
            <c:numRef>
              <c:f>Лист1!$B$2:$B$5</c:f>
              <c:numCache>
                <c:formatCode>0.0%</c:formatCode>
                <c:ptCount val="4"/>
                <c:pt idx="0">
                  <c:v>0.28100000000000008</c:v>
                </c:pt>
                <c:pt idx="1">
                  <c:v>0.21000000000000002</c:v>
                </c:pt>
                <c:pt idx="2">
                  <c:v>0.4840000000000001</c:v>
                </c:pt>
                <c:pt idx="3">
                  <c:v>2.5000000000000001E-2</c:v>
                </c:pt>
              </c:numCache>
            </c:numRef>
          </c:val>
        </c:ser>
        <c:firstSliceAng val="0"/>
        <c:holeSize val="50"/>
      </c:doughnutChart>
    </c:plotArea>
    <c:legend>
      <c:legendPos val="r"/>
      <c:legendEntry>
        <c:idx val="0"/>
        <c:txPr>
          <a:bodyPr/>
          <a:lstStyle/>
          <a:p>
            <a:pPr>
              <a:defRPr sz="1400" baseline="0"/>
            </a:pPr>
            <a:endParaRPr lang="ru-RU"/>
          </a:p>
        </c:txPr>
      </c:legendEntry>
      <c:legendEntry>
        <c:idx val="1"/>
        <c:txPr>
          <a:bodyPr/>
          <a:lstStyle/>
          <a:p>
            <a:pPr>
              <a:defRPr sz="1400" baseline="0"/>
            </a:pPr>
            <a:endParaRPr lang="ru-RU"/>
          </a:p>
        </c:txPr>
      </c:legendEntry>
      <c:legendEntry>
        <c:idx val="2"/>
        <c:txPr>
          <a:bodyPr/>
          <a:lstStyle/>
          <a:p>
            <a:pPr>
              <a:defRPr sz="1400" baseline="0"/>
            </a:pPr>
            <a:endParaRPr lang="ru-RU"/>
          </a:p>
        </c:txPr>
      </c:legendEntry>
      <c:layout>
        <c:manualLayout>
          <c:xMode val="edge"/>
          <c:yMode val="edge"/>
          <c:x val="0.70039882008302712"/>
          <c:y val="0.24459498882379602"/>
          <c:w val="0.23172286712699391"/>
          <c:h val="0.58386412993484715"/>
        </c:manualLayout>
      </c:layout>
    </c:legend>
    <c:plotVisOnly val="1"/>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ru-RU"/>
  <c:style val="26"/>
  <c:chart>
    <c:title>
      <c:tx>
        <c:rich>
          <a:bodyPr/>
          <a:lstStyle/>
          <a:p>
            <a:pPr>
              <a:defRPr/>
            </a:pPr>
            <a:r>
              <a:rPr lang="ru-RU" dirty="0"/>
              <a:t>За </a:t>
            </a:r>
            <a:r>
              <a:rPr lang="ru-RU" dirty="0" smtClean="0"/>
              <a:t>2020 </a:t>
            </a:r>
            <a:r>
              <a:rPr lang="ru-RU" dirty="0"/>
              <a:t>год –</a:t>
            </a:r>
          </a:p>
          <a:p>
            <a:pPr>
              <a:defRPr/>
            </a:pPr>
            <a:r>
              <a:rPr lang="ru-RU" dirty="0"/>
              <a:t> </a:t>
            </a:r>
            <a:r>
              <a:rPr lang="ru-RU" dirty="0" smtClean="0"/>
              <a:t>7456,1 </a:t>
            </a:r>
            <a:endParaRPr lang="ru-RU" dirty="0"/>
          </a:p>
          <a:p>
            <a:pPr>
              <a:defRPr/>
            </a:pPr>
            <a:r>
              <a:rPr lang="ru-RU" dirty="0"/>
              <a:t>тыс. рублей</a:t>
            </a:r>
          </a:p>
        </c:rich>
      </c:tx>
      <c:layout>
        <c:manualLayout>
          <c:xMode val="edge"/>
          <c:yMode val="edge"/>
          <c:x val="2.6634094469021669E-2"/>
          <c:y val="6.6406507068339712E-2"/>
        </c:manualLayout>
      </c:layout>
    </c:title>
    <c:plotArea>
      <c:layout>
        <c:manualLayout>
          <c:layoutTarget val="inner"/>
          <c:xMode val="edge"/>
          <c:yMode val="edge"/>
          <c:x val="1.7352370504042619E-2"/>
          <c:y val="0.23063973312036418"/>
          <c:w val="0.45785346164814739"/>
          <c:h val="0.62821999451791155"/>
        </c:manualLayout>
      </c:layout>
      <c:doughnutChart>
        <c:varyColors val="1"/>
        <c:ser>
          <c:idx val="0"/>
          <c:order val="0"/>
          <c:tx>
            <c:strRef>
              <c:f>Лист1!$B$1</c:f>
              <c:strCache>
                <c:ptCount val="1"/>
                <c:pt idx="0">
                  <c:v>2020</c:v>
                </c:pt>
              </c:strCache>
            </c:strRef>
          </c:tx>
          <c:explosion val="7"/>
          <c:dLbls>
            <c:dLbl>
              <c:idx val="0"/>
              <c:layout>
                <c:manualLayout>
                  <c:x val="1.2260450586039889E-2"/>
                  <c:y val="-8.8888266748789246E-2"/>
                </c:manualLayout>
              </c:layout>
              <c:tx>
                <c:rich>
                  <a:bodyPr/>
                  <a:lstStyle/>
                  <a:p>
                    <a:r>
                      <a:rPr lang="ru-RU" sz="1500" baseline="0" dirty="0" smtClean="0"/>
                      <a:t>40,3</a:t>
                    </a:r>
                    <a:r>
                      <a:rPr lang="en-US" sz="1500" baseline="0" dirty="0" smtClean="0"/>
                      <a:t>%</a:t>
                    </a:r>
                    <a:endParaRPr lang="en-US" sz="1500" baseline="0" dirty="0"/>
                  </a:p>
                </c:rich>
              </c:tx>
              <c:showPercent val="1"/>
            </c:dLbl>
            <c:dLbl>
              <c:idx val="1"/>
              <c:layout>
                <c:manualLayout>
                  <c:x val="-0.14982684997444745"/>
                  <c:y val="-3.2560158580806471E-2"/>
                </c:manualLayout>
              </c:layout>
              <c:tx>
                <c:rich>
                  <a:bodyPr/>
                  <a:lstStyle/>
                  <a:p>
                    <a:r>
                      <a:rPr lang="ru-RU" dirty="0" smtClean="0"/>
                      <a:t>25,6</a:t>
                    </a:r>
                    <a:r>
                      <a:rPr lang="en-US" dirty="0" smtClean="0"/>
                      <a:t>%</a:t>
                    </a:r>
                    <a:endParaRPr lang="en-US" dirty="0"/>
                  </a:p>
                </c:rich>
              </c:tx>
              <c:showPercent val="1"/>
            </c:dLbl>
            <c:dLbl>
              <c:idx val="2"/>
              <c:layout>
                <c:manualLayout>
                  <c:x val="2.4053333434562937E-2"/>
                  <c:y val="-1.8937065524742037E-2"/>
                </c:manualLayout>
              </c:layout>
              <c:tx>
                <c:rich>
                  <a:bodyPr/>
                  <a:lstStyle/>
                  <a:p>
                    <a:r>
                      <a:rPr lang="ru-RU" dirty="0" smtClean="0"/>
                      <a:t>2,6</a:t>
                    </a:r>
                    <a:r>
                      <a:rPr lang="en-US" dirty="0" smtClean="0"/>
                      <a:t>%</a:t>
                    </a:r>
                    <a:endParaRPr lang="en-US" dirty="0"/>
                  </a:p>
                </c:rich>
              </c:tx>
              <c:showPercent val="1"/>
            </c:dLbl>
            <c:dLbl>
              <c:idx val="3"/>
              <c:layout>
                <c:manualLayout>
                  <c:x val="4.3015491446654522E-2"/>
                  <c:y val="3.1207511043324917E-2"/>
                </c:manualLayout>
              </c:layout>
              <c:tx>
                <c:rich>
                  <a:bodyPr/>
                  <a:lstStyle/>
                  <a:p>
                    <a:r>
                      <a:rPr lang="en-US" sz="1500" baseline="0" dirty="0" smtClean="0"/>
                      <a:t>0</a:t>
                    </a:r>
                    <a:r>
                      <a:rPr lang="ru-RU" sz="1500" baseline="0" dirty="0" smtClean="0"/>
                      <a:t>,4</a:t>
                    </a:r>
                    <a:r>
                      <a:rPr lang="en-US" sz="1500" baseline="0" dirty="0" smtClean="0"/>
                      <a:t>%</a:t>
                    </a:r>
                    <a:endParaRPr lang="en-US" sz="1500" baseline="0" dirty="0"/>
                  </a:p>
                </c:rich>
              </c:tx>
              <c:showPercent val="1"/>
            </c:dLbl>
            <c:dLbl>
              <c:idx val="4"/>
              <c:layout>
                <c:manualLayout>
                  <c:x val="9.501849204180958E-2"/>
                  <c:y val="-5.1110753380553806E-2"/>
                </c:manualLayout>
              </c:layout>
              <c:tx>
                <c:rich>
                  <a:bodyPr/>
                  <a:lstStyle/>
                  <a:p>
                    <a:r>
                      <a:rPr lang="ru-RU" dirty="0" smtClean="0"/>
                      <a:t>1,5</a:t>
                    </a:r>
                    <a:r>
                      <a:rPr lang="en-US" dirty="0" smtClean="0"/>
                      <a:t>%</a:t>
                    </a:r>
                    <a:endParaRPr lang="en-US" dirty="0"/>
                  </a:p>
                </c:rich>
              </c:tx>
              <c:showPercent val="1"/>
            </c:dLbl>
            <c:dLbl>
              <c:idx val="5"/>
              <c:layout/>
              <c:tx>
                <c:rich>
                  <a:bodyPr/>
                  <a:lstStyle/>
                  <a:p>
                    <a:r>
                      <a:rPr lang="ru-RU" smtClean="0"/>
                      <a:t>26,2%</a:t>
                    </a:r>
                    <a:endParaRPr lang="ru-RU"/>
                  </a:p>
                </c:rich>
              </c:tx>
              <c:showPercent val="1"/>
            </c:dLbl>
            <c:dLbl>
              <c:idx val="6"/>
              <c:layout>
                <c:manualLayout>
                  <c:x val="-1.1221535706439311E-2"/>
                  <c:y val="-4.9725436242416085E-2"/>
                </c:manualLayout>
              </c:layout>
              <c:tx>
                <c:rich>
                  <a:bodyPr/>
                  <a:lstStyle/>
                  <a:p>
                    <a:r>
                      <a:rPr lang="ru-RU" dirty="0" smtClean="0"/>
                      <a:t>3,4</a:t>
                    </a:r>
                    <a:r>
                      <a:rPr lang="en-US" dirty="0" smtClean="0"/>
                      <a:t>%</a:t>
                    </a:r>
                    <a:endParaRPr lang="en-US" dirty="0"/>
                  </a:p>
                </c:rich>
              </c:tx>
              <c:showPercent val="1"/>
            </c:dLbl>
            <c:txPr>
              <a:bodyPr/>
              <a:lstStyle/>
              <a:p>
                <a:pPr>
                  <a:defRPr sz="1500" baseline="0"/>
                </a:pPr>
                <a:endParaRPr lang="ru-RU"/>
              </a:p>
            </c:txPr>
            <c:showPercent val="1"/>
          </c:dLbls>
          <c:cat>
            <c:strRef>
              <c:f>Лист1!$A$2:$A$9</c:f>
              <c:strCache>
                <c:ptCount val="8"/>
                <c:pt idx="0">
                  <c:v>Общегосударственные вопросы</c:v>
                </c:pt>
                <c:pt idx="1">
                  <c:v>ВУС</c:v>
                </c:pt>
                <c:pt idx="2">
                  <c:v>Првоохранительная деятельность</c:v>
                </c:pt>
                <c:pt idx="3">
                  <c:v>Национальная  экономика</c:v>
                </c:pt>
                <c:pt idx="4">
                  <c:v>Жилищно-коммунальное хозяйство</c:v>
                </c:pt>
                <c:pt idx="5">
                  <c:v>Культура</c:v>
                </c:pt>
                <c:pt idx="6">
                  <c:v>Социальная политика</c:v>
                </c:pt>
                <c:pt idx="7">
                  <c:v>Физическая культура и спорт</c:v>
                </c:pt>
              </c:strCache>
            </c:strRef>
          </c:cat>
          <c:val>
            <c:numRef>
              <c:f>Лист1!$B$2:$B$9</c:f>
              <c:numCache>
                <c:formatCode>#,##0.0</c:formatCode>
                <c:ptCount val="8"/>
                <c:pt idx="0">
                  <c:v>2581200.0299999998</c:v>
                </c:pt>
                <c:pt idx="1">
                  <c:v>217109</c:v>
                </c:pt>
                <c:pt idx="2">
                  <c:v>16000</c:v>
                </c:pt>
                <c:pt idx="3">
                  <c:v>0</c:v>
                </c:pt>
                <c:pt idx="4">
                  <c:v>2190097.14</c:v>
                </c:pt>
                <c:pt idx="5">
                  <c:v>2114297.38</c:v>
                </c:pt>
                <c:pt idx="6">
                  <c:v>336468.7</c:v>
                </c:pt>
                <c:pt idx="7">
                  <c:v>1000</c:v>
                </c:pt>
              </c:numCache>
            </c:numRef>
          </c:val>
        </c:ser>
        <c:ser>
          <c:idx val="1"/>
          <c:order val="1"/>
          <c:tx>
            <c:strRef>
              <c:f>Лист1!$C$1</c:f>
              <c:strCache>
                <c:ptCount val="1"/>
                <c:pt idx="0">
                  <c:v>Столбец1</c:v>
                </c:pt>
              </c:strCache>
            </c:strRef>
          </c:tx>
          <c:dLbls>
            <c:showPercent val="1"/>
          </c:dLbls>
          <c:cat>
            <c:strRef>
              <c:f>Лист1!$A$2:$A$9</c:f>
              <c:strCache>
                <c:ptCount val="8"/>
                <c:pt idx="0">
                  <c:v>Общегосударственные вопросы</c:v>
                </c:pt>
                <c:pt idx="1">
                  <c:v>ВУС</c:v>
                </c:pt>
                <c:pt idx="2">
                  <c:v>Првоохранительная деятельность</c:v>
                </c:pt>
                <c:pt idx="3">
                  <c:v>Национальная  экономика</c:v>
                </c:pt>
                <c:pt idx="4">
                  <c:v>Жилищно-коммунальное хозяйство</c:v>
                </c:pt>
                <c:pt idx="5">
                  <c:v>Культура</c:v>
                </c:pt>
                <c:pt idx="6">
                  <c:v>Социальная политика</c:v>
                </c:pt>
                <c:pt idx="7">
                  <c:v>Физическая культура и спорт</c:v>
                </c:pt>
              </c:strCache>
            </c:strRef>
          </c:cat>
          <c:val>
            <c:numRef>
              <c:f>Лист1!$C$2:$C$9</c:f>
              <c:numCache>
                <c:formatCode>General</c:formatCode>
                <c:ptCount val="8"/>
              </c:numCache>
            </c:numRef>
          </c:val>
        </c:ser>
        <c:dLbls>
          <c:showPercent val="1"/>
        </c:dLbls>
        <c:firstSliceAng val="0"/>
        <c:holeSize val="50"/>
      </c:doughnutChart>
    </c:plotArea>
    <c:legend>
      <c:legendPos val="r"/>
      <c:layout>
        <c:manualLayout>
          <c:xMode val="edge"/>
          <c:yMode val="edge"/>
          <c:x val="0.6390844339581746"/>
          <c:y val="9.3473312685516216E-2"/>
          <c:w val="0.32153067659475804"/>
          <c:h val="0.90641925963447301"/>
        </c:manualLayout>
      </c:layout>
    </c:legend>
    <c:plotVisOnly val="1"/>
  </c:chart>
  <c:txPr>
    <a:bodyPr/>
    <a:lstStyle/>
    <a:p>
      <a:pPr>
        <a:defRPr sz="1800"/>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rotX val="13"/>
      <c:rotY val="15"/>
      <c:depthPercent val="100"/>
      <c:perspective val="20"/>
    </c:view3D>
    <c:floor>
      <c:spPr>
        <a:gradFill rotWithShape="1">
          <a:gsLst>
            <a:gs pos="0">
              <a:schemeClr val="dk1">
                <a:tint val="45000"/>
                <a:satMod val="200000"/>
              </a:schemeClr>
            </a:gs>
            <a:gs pos="30000">
              <a:schemeClr val="dk1">
                <a:tint val="61000"/>
                <a:satMod val="200000"/>
              </a:schemeClr>
            </a:gs>
            <a:gs pos="45000">
              <a:schemeClr val="dk1">
                <a:tint val="66000"/>
                <a:satMod val="200000"/>
              </a:schemeClr>
            </a:gs>
            <a:gs pos="55000">
              <a:schemeClr val="dk1">
                <a:tint val="66000"/>
                <a:satMod val="200000"/>
              </a:schemeClr>
            </a:gs>
            <a:gs pos="73000">
              <a:schemeClr val="dk1">
                <a:tint val="61000"/>
                <a:satMod val="200000"/>
              </a:schemeClr>
            </a:gs>
            <a:gs pos="100000">
              <a:schemeClr val="dk1">
                <a:tint val="45000"/>
                <a:satMod val="200000"/>
              </a:schemeClr>
            </a:gs>
          </a:gsLst>
          <a:lin ang="950000" scaled="1"/>
        </a:gradFill>
        <a:ln w="9525" cap="flat" cmpd="sng" algn="ctr">
          <a:solidFill>
            <a:schemeClr val="dk1"/>
          </a:solidFill>
          <a:prstDash val="solid"/>
        </a:ln>
        <a:effectLst>
          <a:outerShdw blurRad="38100" dist="25400" dir="5400000" rotWithShape="0">
            <a:srgbClr val="000000">
              <a:alpha val="40000"/>
            </a:srgbClr>
          </a:outerShdw>
        </a:effectLst>
        <a:scene3d>
          <a:camera prst="orthographicFront"/>
          <a:lightRig rig="threePt" dir="t"/>
        </a:scene3d>
        <a:sp3d>
          <a:bevelT/>
          <a:contourClr>
            <a:srgbClr val="000000"/>
          </a:contourClr>
        </a:sp3d>
      </c:spPr>
    </c:floor>
    <c:sideWall>
      <c:spPr>
        <a:ln w="3175"/>
      </c:spPr>
    </c:sideWall>
    <c:plotArea>
      <c:layout>
        <c:manualLayout>
          <c:layoutTarget val="inner"/>
          <c:xMode val="edge"/>
          <c:yMode val="edge"/>
          <c:x val="0.14322030839895014"/>
          <c:y val="4.9960875984251973E-2"/>
          <c:w val="0.43642694860481679"/>
          <c:h val="0.79480216535433057"/>
        </c:manualLayout>
      </c:layout>
      <c:bar3DChart>
        <c:barDir val="col"/>
        <c:grouping val="stacked"/>
        <c:ser>
          <c:idx val="0"/>
          <c:order val="0"/>
          <c:tx>
            <c:strRef>
              <c:f>Лист1!$B$1</c:f>
              <c:strCache>
                <c:ptCount val="1"/>
                <c:pt idx="0">
                  <c:v>Жилищное хозяйство</c:v>
                </c:pt>
              </c:strCache>
            </c:strRef>
          </c:tx>
          <c:spPr>
            <a:gradFill rotWithShape="1">
              <a:gsLst>
                <a:gs pos="0">
                  <a:schemeClr val="dk1">
                    <a:tint val="45000"/>
                    <a:satMod val="200000"/>
                  </a:schemeClr>
                </a:gs>
                <a:gs pos="30000">
                  <a:schemeClr val="dk1">
                    <a:tint val="61000"/>
                    <a:satMod val="200000"/>
                  </a:schemeClr>
                </a:gs>
                <a:gs pos="45000">
                  <a:schemeClr val="dk1">
                    <a:tint val="66000"/>
                    <a:satMod val="200000"/>
                  </a:schemeClr>
                </a:gs>
                <a:gs pos="55000">
                  <a:schemeClr val="dk1">
                    <a:tint val="66000"/>
                    <a:satMod val="200000"/>
                  </a:schemeClr>
                </a:gs>
                <a:gs pos="73000">
                  <a:schemeClr val="dk1">
                    <a:tint val="61000"/>
                    <a:satMod val="200000"/>
                  </a:schemeClr>
                </a:gs>
                <a:gs pos="100000">
                  <a:schemeClr val="dk1">
                    <a:tint val="45000"/>
                    <a:satMod val="200000"/>
                  </a:schemeClr>
                </a:gs>
              </a:gsLst>
              <a:lin ang="950000" scaled="1"/>
            </a:gradFill>
            <a:ln w="9525" cap="flat" cmpd="sng" algn="ctr">
              <a:solidFill>
                <a:schemeClr val="dk1"/>
              </a:solidFill>
              <a:prstDash val="solid"/>
            </a:ln>
            <a:effectLst>
              <a:outerShdw blurRad="38100" dist="25400" dir="5400000" rotWithShape="0">
                <a:srgbClr val="000000">
                  <a:alpha val="40000"/>
                </a:srgbClr>
              </a:outerShdw>
            </a:effectLst>
          </c:spPr>
          <c:dLbls>
            <c:dLbl>
              <c:idx val="0"/>
              <c:layout>
                <c:manualLayout>
                  <c:x val="1.7030906804918214E-2"/>
                  <c:y val="-2.7542843217934692E-2"/>
                </c:manualLayout>
              </c:layout>
              <c:showVal val="1"/>
            </c:dLbl>
            <c:txPr>
              <a:bodyPr/>
              <a:lstStyle/>
              <a:p>
                <a:pPr>
                  <a:defRPr sz="1400"/>
                </a:pPr>
                <a:endParaRPr lang="ru-RU"/>
              </a:p>
            </c:txPr>
            <c:showVal val="1"/>
          </c:dLbls>
          <c:cat>
            <c:numRef>
              <c:f>Лист1!$A$2</c:f>
              <c:numCache>
                <c:formatCode>General</c:formatCode>
                <c:ptCount val="1"/>
              </c:numCache>
            </c:numRef>
          </c:cat>
          <c:val>
            <c:numRef>
              <c:f>Лист1!$B$2</c:f>
              <c:numCache>
                <c:formatCode>General</c:formatCode>
                <c:ptCount val="1"/>
                <c:pt idx="0">
                  <c:v>0</c:v>
                </c:pt>
              </c:numCache>
            </c:numRef>
          </c:val>
        </c:ser>
        <c:ser>
          <c:idx val="1"/>
          <c:order val="1"/>
          <c:tx>
            <c:strRef>
              <c:f>Лист1!$C$1</c:f>
              <c:strCache>
                <c:ptCount val="1"/>
                <c:pt idx="0">
                  <c:v>Благоустройство</c:v>
                </c:pt>
              </c:strCache>
            </c:strRef>
          </c:tx>
          <c:spPr>
            <a:gradFill rotWithShape="1">
              <a:gsLst>
                <a:gs pos="0">
                  <a:schemeClr val="accent5">
                    <a:shade val="63000"/>
                  </a:schemeClr>
                </a:gs>
                <a:gs pos="30000">
                  <a:schemeClr val="accent5">
                    <a:shade val="90000"/>
                    <a:satMod val="110000"/>
                  </a:schemeClr>
                </a:gs>
                <a:gs pos="45000">
                  <a:schemeClr val="accent5">
                    <a:shade val="100000"/>
                    <a:satMod val="118000"/>
                  </a:schemeClr>
                </a:gs>
                <a:gs pos="55000">
                  <a:schemeClr val="accent5">
                    <a:shade val="100000"/>
                    <a:satMod val="118000"/>
                  </a:schemeClr>
                </a:gs>
                <a:gs pos="73000">
                  <a:schemeClr val="accent5">
                    <a:shade val="90000"/>
                    <a:satMod val="110000"/>
                  </a:schemeClr>
                </a:gs>
                <a:gs pos="100000">
                  <a:schemeClr val="accent5">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5"/>
              </a:contourClr>
            </a:sp3d>
          </c:spPr>
          <c:dLbls>
            <c:dLbl>
              <c:idx val="0"/>
              <c:layout>
                <c:manualLayout>
                  <c:x val="2.2222179803363253E-2"/>
                  <c:y val="-2.5038948379940717E-3"/>
                </c:manualLayout>
              </c:layout>
              <c:showVal val="1"/>
            </c:dLbl>
            <c:txPr>
              <a:bodyPr/>
              <a:lstStyle/>
              <a:p>
                <a:pPr>
                  <a:defRPr sz="900" baseline="0"/>
                </a:pPr>
                <a:endParaRPr lang="ru-RU"/>
              </a:p>
            </c:txPr>
            <c:showVal val="1"/>
          </c:dLbls>
          <c:cat>
            <c:numRef>
              <c:f>Лист1!$A$2</c:f>
              <c:numCache>
                <c:formatCode>General</c:formatCode>
                <c:ptCount val="1"/>
              </c:numCache>
            </c:numRef>
          </c:cat>
          <c:val>
            <c:numRef>
              <c:f>Лист1!$C$2</c:f>
              <c:numCache>
                <c:formatCode>General</c:formatCode>
                <c:ptCount val="1"/>
                <c:pt idx="0">
                  <c:v>2190</c:v>
                </c:pt>
              </c:numCache>
            </c:numRef>
          </c:val>
        </c:ser>
        <c:gapWidth val="157"/>
        <c:shape val="cylinder"/>
        <c:axId val="114047616"/>
        <c:axId val="114053504"/>
        <c:axId val="0"/>
      </c:bar3DChart>
      <c:catAx>
        <c:axId val="114047616"/>
        <c:scaling>
          <c:orientation val="minMax"/>
        </c:scaling>
        <c:axPos val="b"/>
        <c:numFmt formatCode="General" sourceLinked="1"/>
        <c:tickLblPos val="nextTo"/>
        <c:crossAx val="114053504"/>
        <c:crosses val="autoZero"/>
        <c:auto val="1"/>
        <c:lblAlgn val="ctr"/>
        <c:lblOffset val="100"/>
      </c:catAx>
      <c:valAx>
        <c:axId val="114053504"/>
        <c:scaling>
          <c:orientation val="minMax"/>
          <c:min val="38600"/>
        </c:scaling>
        <c:axPos val="l"/>
        <c:majorGridlines>
          <c:spPr>
            <a:ln w="12700"/>
          </c:spPr>
        </c:majorGridlines>
        <c:numFmt formatCode="0.0" sourceLinked="0"/>
        <c:tickLblPos val="nextTo"/>
        <c:txPr>
          <a:bodyPr/>
          <a:lstStyle/>
          <a:p>
            <a:pPr>
              <a:defRPr sz="900" baseline="0"/>
            </a:pPr>
            <a:endParaRPr lang="ru-RU"/>
          </a:p>
        </c:txPr>
        <c:crossAx val="114047616"/>
        <c:crosses val="autoZero"/>
        <c:crossBetween val="between"/>
        <c:majorUnit val="100"/>
      </c:valAx>
    </c:plotArea>
    <c:legend>
      <c:legendPos val="r"/>
      <c:layout>
        <c:manualLayout>
          <c:xMode val="edge"/>
          <c:yMode val="edge"/>
          <c:x val="0.53210126696648363"/>
          <c:y val="1.3495139694191943E-2"/>
          <c:w val="0.32034091400764686"/>
          <c:h val="0.11239451603656"/>
        </c:manualLayout>
      </c:layout>
      <c:txPr>
        <a:bodyPr/>
        <a:lstStyle/>
        <a:p>
          <a:pPr>
            <a:defRPr sz="1500"/>
          </a:pPr>
          <a:endParaRPr lang="ru-RU"/>
        </a:p>
      </c:txPr>
    </c:legend>
    <c:plotVisOnly val="1"/>
    <c:dispBlanksAs val="gap"/>
  </c:chart>
  <c:txPr>
    <a:bodyPr/>
    <a:lstStyle/>
    <a:p>
      <a:pPr>
        <a:defRPr sz="1800">
          <a:latin typeface="Times New Roman" pitchFamily="18" charset="0"/>
          <a:cs typeface="Times New Roman" pitchFamily="18" charset="0"/>
        </a:defRPr>
      </a:pPr>
      <a:endParaRPr lang="ru-RU"/>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a:t>Безвозмездные поступления за </a:t>
            </a:r>
            <a:r>
              <a:rPr lang="ru-RU" dirty="0" smtClean="0"/>
              <a:t>2020 </a:t>
            </a:r>
            <a:r>
              <a:rPr lang="ru-RU" dirty="0"/>
              <a:t>год</a:t>
            </a:r>
          </a:p>
        </c:rich>
      </c:tx>
      <c:layout/>
    </c:title>
    <c:view3D>
      <c:rotX val="30"/>
      <c:perspective val="30"/>
    </c:view3D>
    <c:plotArea>
      <c:layout/>
      <c:pie3DChart>
        <c:varyColors val="1"/>
        <c:ser>
          <c:idx val="0"/>
          <c:order val="0"/>
          <c:tx>
            <c:strRef>
              <c:f>Лист1!$B$1</c:f>
              <c:strCache>
                <c:ptCount val="1"/>
                <c:pt idx="0">
                  <c:v>Безвозмездные поступления за 2018 год</c:v>
                </c:pt>
              </c:strCache>
            </c:strRef>
          </c:tx>
          <c:explosion val="25"/>
          <c:dLbls>
            <c:dLbl>
              <c:idx val="0"/>
              <c:layout/>
              <c:showVal val="1"/>
            </c:dLbl>
            <c:dLbl>
              <c:idx val="1"/>
              <c:layout/>
              <c:showVal val="1"/>
            </c:dLbl>
            <c:dLbl>
              <c:idx val="2"/>
              <c:layout/>
              <c:showVal val="1"/>
            </c:dLbl>
            <c:dLbl>
              <c:idx val="3"/>
              <c:layout/>
              <c:showVal val="1"/>
            </c:dLbl>
            <c:dLbl>
              <c:idx val="4"/>
              <c:layout/>
              <c:showVal val="1"/>
            </c:dLbl>
            <c:delete val="1"/>
          </c:dLbls>
          <c:cat>
            <c:strRef>
              <c:f>Лист1!$A$2:$A$6</c:f>
              <c:strCache>
                <c:ptCount val="5"/>
                <c:pt idx="0">
                  <c:v>Дотация на выравнивание бюджетной обеспеченности</c:v>
                </c:pt>
                <c:pt idx="1">
                  <c:v>Дотация по обеспечению сбалансированности</c:v>
                </c:pt>
                <c:pt idx="2">
                  <c:v>Субвенция на ВУС</c:v>
                </c:pt>
                <c:pt idx="3">
                  <c:v>Прочие субсидии</c:v>
                </c:pt>
                <c:pt idx="4">
                  <c:v>Иные межбюджетные трансферты</c:v>
                </c:pt>
              </c:strCache>
            </c:strRef>
          </c:cat>
          <c:val>
            <c:numRef>
              <c:f>Лист1!$B$2:$B$6</c:f>
              <c:numCache>
                <c:formatCode>0.00%</c:formatCode>
                <c:ptCount val="5"/>
                <c:pt idx="0">
                  <c:v>0.43200000000000005</c:v>
                </c:pt>
                <c:pt idx="1">
                  <c:v>2.0000000000000004E-2</c:v>
                </c:pt>
                <c:pt idx="2">
                  <c:v>4.5000000000000005E-2</c:v>
                </c:pt>
                <c:pt idx="3">
                  <c:v>0.1159</c:v>
                </c:pt>
                <c:pt idx="4">
                  <c:v>0.61290000000000011</c:v>
                </c:pt>
              </c:numCache>
            </c:numRef>
          </c:val>
        </c:ser>
      </c:pie3DChart>
    </c:plotArea>
    <c:legend>
      <c:legendPos val="r"/>
      <c:layout>
        <c:manualLayout>
          <c:xMode val="edge"/>
          <c:yMode val="edge"/>
          <c:x val="0.65330974541449183"/>
          <c:y val="0.11122122869639832"/>
          <c:w val="0.33725079262988722"/>
          <c:h val="0.81403844932485592"/>
        </c:manualLayout>
      </c:layout>
    </c:legend>
    <c:plotVisOnly val="1"/>
  </c:chart>
  <c:txPr>
    <a:bodyPr/>
    <a:lstStyle/>
    <a:p>
      <a:pPr>
        <a:defRPr sz="1800"/>
      </a:pPr>
      <a:endParaRPr lang="ru-RU"/>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sz="1200"/>
            </a:pPr>
            <a:r>
              <a:rPr lang="ru-RU" sz="1200" dirty="0" smtClean="0"/>
              <a:t>Исполнено за </a:t>
            </a:r>
          </a:p>
          <a:p>
            <a:pPr>
              <a:defRPr sz="1200"/>
            </a:pPr>
            <a:r>
              <a:rPr lang="en-US" sz="1200" dirty="0" smtClean="0"/>
              <a:t>20</a:t>
            </a:r>
            <a:r>
              <a:rPr lang="ru-RU" sz="1200" dirty="0" smtClean="0"/>
              <a:t>20 </a:t>
            </a:r>
            <a:r>
              <a:rPr lang="ru-RU" sz="1200" dirty="0" smtClean="0"/>
              <a:t>г </a:t>
            </a:r>
            <a:r>
              <a:rPr lang="ru-RU" sz="1200" dirty="0" smtClean="0"/>
              <a:t>–2974,8</a:t>
            </a:r>
            <a:endParaRPr lang="ru-RU" sz="1200" dirty="0" smtClean="0"/>
          </a:p>
          <a:p>
            <a:pPr>
              <a:defRPr sz="1200"/>
            </a:pPr>
            <a:r>
              <a:rPr lang="ru-RU" sz="1200" dirty="0" smtClean="0"/>
              <a:t>тыс.рублей  </a:t>
            </a:r>
            <a:endParaRPr lang="en-US" sz="1200" dirty="0"/>
          </a:p>
        </c:rich>
      </c:tx>
      <c:layout>
        <c:manualLayout>
          <c:xMode val="edge"/>
          <c:yMode val="edge"/>
          <c:x val="1.4169077050250421E-3"/>
          <c:y val="0.5082925053892885"/>
        </c:manualLayout>
      </c:layout>
      <c:overlay val="1"/>
    </c:title>
    <c:plotArea>
      <c:layout>
        <c:manualLayout>
          <c:layoutTarget val="inner"/>
          <c:xMode val="edge"/>
          <c:yMode val="edge"/>
          <c:x val="0.27555990195501184"/>
          <c:y val="0.11799791264762351"/>
          <c:w val="0.60062893081761004"/>
          <c:h val="0.40910021563900739"/>
        </c:manualLayout>
      </c:layout>
      <c:barChart>
        <c:barDir val="col"/>
        <c:grouping val="clustered"/>
        <c:ser>
          <c:idx val="0"/>
          <c:order val="0"/>
          <c:tx>
            <c:strRef>
              <c:f>Лист1!$B$1</c:f>
              <c:strCache>
                <c:ptCount val="1"/>
                <c:pt idx="0">
                  <c:v>2020</c:v>
                </c:pt>
              </c:strCache>
            </c:strRef>
          </c:tx>
          <c:spPr>
            <a:scene3d>
              <a:camera prst="orthographicFront"/>
              <a:lightRig rig="threePt" dir="t"/>
            </a:scene3d>
            <a:sp3d prstMaterial="softEdge">
              <a:bevelT w="158750" prst="relaxedInset"/>
            </a:sp3d>
          </c:spPr>
          <c:dLbls>
            <c:dLbl>
              <c:idx val="0"/>
              <c:layout>
                <c:manualLayout>
                  <c:x val="1.7665059516491648E-2"/>
                  <c:y val="4.3195817139479384E-3"/>
                </c:manualLayout>
              </c:layout>
              <c:showVal val="1"/>
            </c:dLbl>
            <c:dLbl>
              <c:idx val="1"/>
              <c:layout>
                <c:manualLayout>
                  <c:x val="2.0539195802898199E-2"/>
                  <c:y val="8.1059481966562225E-3"/>
                </c:manualLayout>
              </c:layout>
              <c:showVal val="1"/>
            </c:dLbl>
            <c:dLbl>
              <c:idx val="2"/>
              <c:layout>
                <c:manualLayout>
                  <c:x val="1.0985131358009605E-2"/>
                  <c:y val="1.9877376186343402E-3"/>
                </c:manualLayout>
              </c:layout>
              <c:showVal val="1"/>
            </c:dLbl>
            <c:dLbl>
              <c:idx val="3"/>
              <c:layout>
                <c:manualLayout>
                  <c:x val="6.5496745733911099E-3"/>
                  <c:y val="-6.0677560182309095E-3"/>
                </c:manualLayout>
              </c:layout>
              <c:showVal val="1"/>
            </c:dLbl>
            <c:dLbl>
              <c:idx val="4"/>
              <c:layout>
                <c:manualLayout>
                  <c:x val="1.9748106293447604E-2"/>
                  <c:y val="-8.8721706456267157E-3"/>
                </c:manualLayout>
              </c:layout>
              <c:showVal val="1"/>
            </c:dLbl>
            <c:dLbl>
              <c:idx val="5"/>
              <c:layout>
                <c:manualLayout>
                  <c:x val="1.5698136541628677E-2"/>
                  <c:y val="-3.5573911838574127E-2"/>
                </c:manualLayout>
              </c:layout>
              <c:showVal val="1"/>
            </c:dLbl>
            <c:dLbl>
              <c:idx val="8"/>
              <c:layout>
                <c:manualLayout>
                  <c:x val="-7.7294144998946834E-3"/>
                  <c:y val="-4.2756381474101331E-2"/>
                </c:manualLayout>
              </c:layout>
              <c:showVal val="1"/>
            </c:dLbl>
            <c:dLbl>
              <c:idx val="9"/>
              <c:layout>
                <c:manualLayout>
                  <c:x val="-6.183531599915768E-3"/>
                  <c:y val="-2.250335867057971E-3"/>
                </c:manualLayout>
              </c:layout>
              <c:showVal val="1"/>
            </c:dLbl>
            <c:dLbl>
              <c:idx val="10"/>
              <c:layout>
                <c:manualLayout>
                  <c:x val="3.091765799957884E-3"/>
                  <c:y val="-4.2756381474101331E-2"/>
                </c:manualLayout>
              </c:layout>
              <c:showVal val="1"/>
            </c:dLbl>
            <c:dLbl>
              <c:idx val="12"/>
              <c:layout>
                <c:manualLayout>
                  <c:x val="3.7693645128498363E-3"/>
                  <c:y val="-5.2663978587384606E-2"/>
                </c:manualLayout>
              </c:layout>
              <c:showVal val="1"/>
            </c:dLbl>
            <c:dLbl>
              <c:idx val="13"/>
              <c:layout>
                <c:manualLayout>
                  <c:x val="2.8651562821293895E-3"/>
                  <c:y val="3.9512226246600562E-3"/>
                </c:manualLayout>
              </c:layout>
              <c:showVal val="1"/>
            </c:dLbl>
            <c:dLbl>
              <c:idx val="14"/>
              <c:layout>
                <c:manualLayout>
                  <c:x val="6.1302252930199534E-3"/>
                  <c:y val="-4.1343379883157748E-2"/>
                </c:manualLayout>
              </c:layout>
              <c:showVal val="1"/>
            </c:dLbl>
            <c:dLbl>
              <c:idx val="15"/>
              <c:layout>
                <c:manualLayout>
                  <c:x val="8.2171567146240247E-3"/>
                  <c:y val="-7.1268499534805777E-3"/>
                </c:manualLayout>
              </c:layout>
              <c:showVal val="1"/>
            </c:dLbl>
            <c:txPr>
              <a:bodyPr/>
              <a:lstStyle/>
              <a:p>
                <a:pPr>
                  <a:defRPr sz="1200"/>
                </a:pPr>
                <a:endParaRPr lang="ru-RU"/>
              </a:p>
            </c:txPr>
            <c:showVal val="1"/>
          </c:dLbls>
          <c:cat>
            <c:strRef>
              <c:f>Лист1!$A$2:$A$8</c:f>
              <c:strCache>
                <c:ptCount val="7"/>
                <c:pt idx="0">
                  <c:v>Муниципальная программа «Развитие муниципальной службы муниципального образования «Гончаровский сельсовет» Суджанского района Курской области»</c:v>
                </c:pt>
                <c:pt idx="1">
                  <c:v>Муниципальная программа  «Защита населения и территории от чрезвычайных ситуаций, обеспечение пожарной безопасности и безопасности людей на водных объектах муниципального образования «Гончаровский сельсовет» Суджанского района Курской области»</c:v>
                </c:pt>
                <c:pt idx="2">
                  <c:v>Муниципальная программа  «Формирование современной городской среды  в муниципальном образовании «Гончаровский сельсовет» Суджанского района Курской области»</c:v>
                </c:pt>
                <c:pt idx="3">
                  <c:v>Муниципальная программа  «Обеспечение доступным и комфортным жильем и коммунальными услугами граждан в муниципальном образовании «Гончаровский сельсовет» Суджанского района Курской области»</c:v>
                </c:pt>
                <c:pt idx="4">
                  <c:v>Муниципальная программа "Развитие культуры муниципального образования «Гончаровский сельсовет» Суджанского района Курской области»</c:v>
                </c:pt>
                <c:pt idx="5">
                  <c:v>Муниципальная программа «Социальная поддержка граждан в муниципальном образовании «Гончаровский сельсовет» Суджанского района Курской области»</c:v>
                </c:pt>
                <c:pt idx="6">
                  <c:v>Муниципальная программа "Повышение эффективности работы с молодежью, организация отдыха и оздоровления детей,молодежи,развитие физической культуры и спорта муниципального образования "Гончаровский сельсовет" Суджанского района Курской области</c:v>
                </c:pt>
              </c:strCache>
            </c:strRef>
          </c:cat>
          <c:val>
            <c:numRef>
              <c:f>Лист1!$B$2:$B$8</c:f>
              <c:numCache>
                <c:formatCode>General</c:formatCode>
                <c:ptCount val="7"/>
                <c:pt idx="0">
                  <c:v>1500</c:v>
                </c:pt>
                <c:pt idx="1">
                  <c:v>1500</c:v>
                </c:pt>
                <c:pt idx="2">
                  <c:v>53643</c:v>
                </c:pt>
                <c:pt idx="3">
                  <c:v>466670</c:v>
                </c:pt>
                <c:pt idx="4">
                  <c:v>2114297</c:v>
                </c:pt>
                <c:pt idx="5" formatCode="0.0">
                  <c:v>336268</c:v>
                </c:pt>
                <c:pt idx="6" formatCode="0.0">
                  <c:v>1000</c:v>
                </c:pt>
              </c:numCache>
            </c:numRef>
          </c:val>
        </c:ser>
        <c:gapWidth val="100"/>
        <c:axId val="114124288"/>
        <c:axId val="114125824"/>
      </c:barChart>
      <c:catAx>
        <c:axId val="114124288"/>
        <c:scaling>
          <c:orientation val="minMax"/>
        </c:scaling>
        <c:axPos val="b"/>
        <c:majorGridlines/>
        <c:tickLblPos val="nextTo"/>
        <c:txPr>
          <a:bodyPr/>
          <a:lstStyle/>
          <a:p>
            <a:pPr>
              <a:defRPr sz="800" baseline="0">
                <a:latin typeface="+mj-lt"/>
              </a:defRPr>
            </a:pPr>
            <a:endParaRPr lang="ru-RU"/>
          </a:p>
        </c:txPr>
        <c:crossAx val="114125824"/>
        <c:crosses val="autoZero"/>
        <c:auto val="1"/>
        <c:lblAlgn val="ctr"/>
        <c:lblOffset val="100"/>
      </c:catAx>
      <c:valAx>
        <c:axId val="114125824"/>
        <c:scaling>
          <c:orientation val="minMax"/>
        </c:scaling>
        <c:axPos val="l"/>
        <c:majorGridlines/>
        <c:numFmt formatCode="General" sourceLinked="1"/>
        <c:tickLblPos val="nextTo"/>
        <c:crossAx val="114124288"/>
        <c:crosses val="autoZero"/>
        <c:crossBetween val="between"/>
      </c:valAx>
    </c:plotArea>
    <c:legend>
      <c:legendPos val="r"/>
      <c:layout/>
      <c:txPr>
        <a:bodyPr/>
        <a:lstStyle/>
        <a:p>
          <a:pPr>
            <a:defRPr sz="900"/>
          </a:pPr>
          <a:endParaRPr lang="ru-RU"/>
        </a:p>
      </c:txPr>
    </c:legend>
    <c:plotVisOnly val="1"/>
    <c:dispBlanksAs val="zero"/>
  </c:chart>
  <c:txPr>
    <a:bodyPr/>
    <a:lstStyle/>
    <a:p>
      <a:pPr>
        <a:defRPr sz="1800"/>
      </a:pPr>
      <a:endParaRPr lang="ru-RU"/>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4.4839650584963302E-2"/>
          <c:y val="0.18958197587655426"/>
          <c:w val="0.56057142426736017"/>
          <c:h val="0.40486221161133185"/>
        </c:manualLayout>
      </c:layout>
      <c:pieChart>
        <c:varyColors val="1"/>
        <c:dLbls>
          <c:showVal val="1"/>
        </c:dLbls>
        <c:firstSliceAng val="0"/>
      </c:pieChart>
    </c:plotArea>
    <c:legend>
      <c:legendPos val="b"/>
      <c:layout>
        <c:manualLayout>
          <c:xMode val="edge"/>
          <c:yMode val="edge"/>
          <c:x val="4.9132017346472184E-2"/>
          <c:y val="0.59999934126342391"/>
          <c:w val="0.9448893625755368"/>
          <c:h val="0.37699428381336203"/>
        </c:manualLayout>
      </c:layout>
      <c:txPr>
        <a:bodyPr/>
        <a:lstStyle/>
        <a:p>
          <a:pPr>
            <a:defRPr sz="900"/>
          </a:pPr>
          <a:endParaRPr lang="ru-RU"/>
        </a:p>
      </c:txPr>
    </c:legend>
    <c:plotVisOnly val="1"/>
    <c:dispBlanksAs val="zero"/>
  </c:chart>
  <c:txPr>
    <a:bodyPr/>
    <a:lstStyle/>
    <a:p>
      <a:pPr>
        <a:defRPr sz="1800"/>
      </a:pPr>
      <a:endParaRPr lang="ru-RU"/>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9BE1D9-4093-4181-A948-B206C67C6CEF}" type="doc">
      <dgm:prSet loTypeId="urn:microsoft.com/office/officeart/2005/8/layout/lProcess3" loCatId="process" qsTypeId="urn:microsoft.com/office/officeart/2005/8/quickstyle/simple4" qsCatId="simple" csTypeId="urn:microsoft.com/office/officeart/2005/8/colors/accent1_2" csCatId="accent1" phldr="1"/>
      <dgm:spPr/>
      <dgm:t>
        <a:bodyPr/>
        <a:lstStyle/>
        <a:p>
          <a:endParaRPr lang="ru-RU"/>
        </a:p>
      </dgm:t>
    </dgm:pt>
    <dgm:pt modelId="{7CAA52E0-2119-46CD-928A-78F6DF81CB26}">
      <dgm:prSet phldrT="[Текст]" custT="1"/>
      <dgm:spPr>
        <a:scene3d>
          <a:camera prst="orthographicFront" fov="0">
            <a:rot lat="0" lon="0" rev="0"/>
          </a:camera>
          <a:lightRig rig="balanced" dir="t">
            <a:rot lat="0" lon="0" rev="0"/>
          </a:lightRig>
        </a:scene3d>
        <a:sp3d prstMaterial="matte">
          <a:bevelT w="101600" prst="riblet"/>
          <a:contourClr>
            <a:schemeClr val="accent1">
              <a:hueOff val="0"/>
              <a:satOff val="0"/>
              <a:lumOff val="0"/>
              <a:alphaOff val="0"/>
              <a:tint val="100000"/>
              <a:shade val="100000"/>
              <a:hueMod val="100000"/>
              <a:satMod val="100000"/>
            </a:schemeClr>
          </a:contourClr>
        </a:sp3d>
      </dgm:spPr>
      <dgm:t>
        <a:bodyPr/>
        <a:lstStyle/>
        <a:p>
          <a:r>
            <a:rPr lang="ru-RU" sz="3000" dirty="0" smtClean="0"/>
            <a:t>доходы, </a:t>
          </a:r>
        </a:p>
        <a:p>
          <a:r>
            <a:rPr lang="ru-RU" sz="3000" dirty="0" smtClean="0"/>
            <a:t>тыс. руб.</a:t>
          </a:r>
          <a:endParaRPr lang="ru-RU" sz="3000" dirty="0"/>
        </a:p>
      </dgm:t>
    </dgm:pt>
    <dgm:pt modelId="{654AA125-E213-4631-AFB1-AD8797E1D209}" type="parTrans" cxnId="{596C78E3-9265-4639-ABFB-C056D6BC0010}">
      <dgm:prSet/>
      <dgm:spPr/>
      <dgm:t>
        <a:bodyPr/>
        <a:lstStyle/>
        <a:p>
          <a:endParaRPr lang="ru-RU"/>
        </a:p>
      </dgm:t>
    </dgm:pt>
    <dgm:pt modelId="{28C84669-C4F6-4CB7-96D0-5C367C0758EF}" type="sibTrans" cxnId="{596C78E3-9265-4639-ABFB-C056D6BC0010}">
      <dgm:prSet/>
      <dgm:spPr/>
      <dgm:t>
        <a:bodyPr/>
        <a:lstStyle/>
        <a:p>
          <a:endParaRPr lang="ru-RU"/>
        </a:p>
      </dgm:t>
    </dgm:pt>
    <dgm:pt modelId="{93A97342-DD81-40CB-9F4A-3EAE777CC437}">
      <dgm:prSet phldrT="[Текст]" custT="1">
        <dgm:style>
          <a:lnRef idx="0">
            <a:schemeClr val="accent1"/>
          </a:lnRef>
          <a:fillRef idx="3">
            <a:schemeClr val="accent1"/>
          </a:fillRef>
          <a:effectRef idx="3">
            <a:schemeClr val="accent1"/>
          </a:effectRef>
          <a:fontRef idx="minor">
            <a:schemeClr val="lt1"/>
          </a:fontRef>
        </dgm:style>
      </dgm:prSet>
      <dgm:spPr>
        <a:effectLst>
          <a:glow rad="101600">
            <a:schemeClr val="accent1">
              <a:satMod val="175000"/>
              <a:alpha val="40000"/>
            </a:schemeClr>
          </a:glow>
          <a:innerShdw blurRad="114300">
            <a:prstClr val="black"/>
          </a:innerShdw>
        </a:effectLst>
      </dgm:spPr>
      <dgm:t>
        <a:bodyPr/>
        <a:lstStyle/>
        <a:p>
          <a:r>
            <a:rPr lang="ru-RU" sz="3000" dirty="0" smtClean="0"/>
            <a:t>расходы, </a:t>
          </a:r>
        </a:p>
        <a:p>
          <a:r>
            <a:rPr lang="ru-RU" sz="3000" dirty="0" smtClean="0"/>
            <a:t>тыс. руб.</a:t>
          </a:r>
          <a:endParaRPr lang="ru-RU" sz="3000" dirty="0"/>
        </a:p>
      </dgm:t>
    </dgm:pt>
    <dgm:pt modelId="{8A8B99AC-F5A1-48C2-B43B-029E3BA189EA}" type="parTrans" cxnId="{4615BAAA-09C1-4C84-AD2B-A9E0DD2DAE2C}">
      <dgm:prSet/>
      <dgm:spPr/>
      <dgm:t>
        <a:bodyPr/>
        <a:lstStyle/>
        <a:p>
          <a:endParaRPr lang="ru-RU"/>
        </a:p>
      </dgm:t>
    </dgm:pt>
    <dgm:pt modelId="{DF4B01AF-020D-47DD-A7FE-DD88B5C33FE4}" type="sibTrans" cxnId="{4615BAAA-09C1-4C84-AD2B-A9E0DD2DAE2C}">
      <dgm:prSet/>
      <dgm:spPr/>
      <dgm:t>
        <a:bodyPr/>
        <a:lstStyle/>
        <a:p>
          <a:endParaRPr lang="ru-RU"/>
        </a:p>
      </dgm:t>
    </dgm:pt>
    <dgm:pt modelId="{DE2AF38F-7051-4F57-BE85-6EA5EB24CD8F}">
      <dgm:prSet phldrT="[Текст]" custT="1"/>
      <dgm:spPr>
        <a:solidFill>
          <a:schemeClr val="accent1">
            <a:lumMod val="40000"/>
            <a:lumOff val="60000"/>
            <a:alpha val="90000"/>
          </a:schemeClr>
        </a:solidFill>
        <a:scene3d>
          <a:camera prst="orthographicFront"/>
          <a:lightRig rig="threePt" dir="t"/>
        </a:scene3d>
        <a:sp3d>
          <a:bevelT w="139700" h="139700" prst="divot"/>
        </a:sp3d>
      </dgm:spPr>
      <dgm:t>
        <a:bodyPr/>
        <a:lstStyle/>
        <a:p>
          <a:r>
            <a:rPr lang="ru-RU" sz="3600" b="1" dirty="0" smtClean="0"/>
            <a:t>7456,1</a:t>
          </a:r>
          <a:endParaRPr lang="ru-RU" sz="3600" b="1" dirty="0"/>
        </a:p>
      </dgm:t>
    </dgm:pt>
    <dgm:pt modelId="{425DD77E-C01C-4F3D-AC11-961DDEE56FC9}" type="parTrans" cxnId="{869FB595-E7E0-4151-899A-14FA00407A01}">
      <dgm:prSet/>
      <dgm:spPr/>
      <dgm:t>
        <a:bodyPr/>
        <a:lstStyle/>
        <a:p>
          <a:endParaRPr lang="ru-RU"/>
        </a:p>
      </dgm:t>
    </dgm:pt>
    <dgm:pt modelId="{A05E5DFF-23E1-41E9-BEAD-357E452E2086}" type="sibTrans" cxnId="{869FB595-E7E0-4151-899A-14FA00407A01}">
      <dgm:prSet/>
      <dgm:spPr/>
      <dgm:t>
        <a:bodyPr/>
        <a:lstStyle/>
        <a:p>
          <a:endParaRPr lang="ru-RU"/>
        </a:p>
      </dgm:t>
    </dgm:pt>
    <dgm:pt modelId="{DF978DB5-6DC0-4DBD-AE7C-53353881D037}">
      <dgm:prSet phldrT="[Текст]" custT="1"/>
      <dgm:spPr/>
      <dgm:t>
        <a:bodyPr/>
        <a:lstStyle/>
        <a:p>
          <a:r>
            <a:rPr lang="ru-RU" sz="3000" dirty="0" smtClean="0"/>
            <a:t>дефицит,</a:t>
          </a:r>
        </a:p>
        <a:p>
          <a:r>
            <a:rPr lang="ru-RU" sz="3000" dirty="0" smtClean="0"/>
            <a:t>тыс. руб.</a:t>
          </a:r>
          <a:endParaRPr lang="ru-RU" sz="3000" dirty="0"/>
        </a:p>
      </dgm:t>
    </dgm:pt>
    <dgm:pt modelId="{160C3379-562E-4AEF-85B1-82568019826D}" type="parTrans" cxnId="{63F2CDD5-E774-49E6-9BA3-DBAF58BA6E85}">
      <dgm:prSet/>
      <dgm:spPr/>
      <dgm:t>
        <a:bodyPr/>
        <a:lstStyle/>
        <a:p>
          <a:endParaRPr lang="ru-RU"/>
        </a:p>
      </dgm:t>
    </dgm:pt>
    <dgm:pt modelId="{903BE033-2319-4381-B626-ABC44FFD5F71}" type="sibTrans" cxnId="{63F2CDD5-E774-49E6-9BA3-DBAF58BA6E85}">
      <dgm:prSet/>
      <dgm:spPr/>
      <dgm:t>
        <a:bodyPr/>
        <a:lstStyle/>
        <a:p>
          <a:endParaRPr lang="ru-RU"/>
        </a:p>
      </dgm:t>
    </dgm:pt>
    <dgm:pt modelId="{B27FA18E-9580-40DD-AE95-6CE990E548C6}">
      <dgm:prSet phldrT="[Текст]" custT="1"/>
      <dgm:spPr>
        <a:solidFill>
          <a:schemeClr val="accent1">
            <a:lumMod val="40000"/>
            <a:lumOff val="60000"/>
            <a:alpha val="90000"/>
          </a:schemeClr>
        </a:solidFill>
        <a:scene3d>
          <a:camera prst="orthographicFront"/>
          <a:lightRig rig="threePt" dir="t"/>
        </a:scene3d>
        <a:sp3d>
          <a:bevelT prst="angle"/>
        </a:sp3d>
      </dgm:spPr>
      <dgm:t>
        <a:bodyPr/>
        <a:lstStyle/>
        <a:p>
          <a:r>
            <a:rPr lang="ru-RU" sz="3600" b="1" dirty="0" smtClean="0"/>
            <a:t>-198,5</a:t>
          </a:r>
          <a:endParaRPr lang="ru-RU" sz="3600" b="1" dirty="0"/>
        </a:p>
      </dgm:t>
    </dgm:pt>
    <dgm:pt modelId="{D3D1E085-E4DC-433B-B75A-D6E13A663969}" type="parTrans" cxnId="{C6C5DACC-3375-4FD8-A244-DFB16D1FDDB3}">
      <dgm:prSet/>
      <dgm:spPr/>
      <dgm:t>
        <a:bodyPr/>
        <a:lstStyle/>
        <a:p>
          <a:endParaRPr lang="ru-RU"/>
        </a:p>
      </dgm:t>
    </dgm:pt>
    <dgm:pt modelId="{6071C6B5-5E4A-49C2-A41A-77885812E1EA}" type="sibTrans" cxnId="{C6C5DACC-3375-4FD8-A244-DFB16D1FDDB3}">
      <dgm:prSet/>
      <dgm:spPr/>
      <dgm:t>
        <a:bodyPr/>
        <a:lstStyle/>
        <a:p>
          <a:endParaRPr lang="ru-RU"/>
        </a:p>
      </dgm:t>
    </dgm:pt>
    <dgm:pt modelId="{75C71B5E-3811-4426-86F4-1CDDAC91253B}">
      <dgm:prSet phldrT="[Текст]" custT="1"/>
      <dgm:spPr>
        <a:solidFill>
          <a:schemeClr val="accent1">
            <a:lumMod val="40000"/>
            <a:lumOff val="60000"/>
            <a:alpha val="90000"/>
          </a:schemeClr>
        </a:solidFill>
        <a:scene3d>
          <a:camera prst="orthographicFront"/>
          <a:lightRig rig="threePt" dir="t"/>
        </a:scene3d>
        <a:sp3d>
          <a:bevelT w="139700" h="139700" prst="divot"/>
        </a:sp3d>
      </dgm:spPr>
      <dgm:t>
        <a:bodyPr/>
        <a:lstStyle/>
        <a:p>
          <a:r>
            <a:rPr lang="ru-RU" sz="3600" b="1" dirty="0" smtClean="0"/>
            <a:t>7654,6</a:t>
          </a:r>
          <a:endParaRPr lang="ru-RU" sz="3600" b="1" dirty="0"/>
        </a:p>
      </dgm:t>
    </dgm:pt>
    <dgm:pt modelId="{B03684C5-5B83-45CF-8F59-40C4368B2BF1}" type="sibTrans" cxnId="{90490DC5-7702-49B2-A23B-172456B6CEDC}">
      <dgm:prSet/>
      <dgm:spPr/>
      <dgm:t>
        <a:bodyPr/>
        <a:lstStyle/>
        <a:p>
          <a:endParaRPr lang="ru-RU"/>
        </a:p>
      </dgm:t>
    </dgm:pt>
    <dgm:pt modelId="{87265194-A9EC-41A1-AD40-1C01CA622DA9}" type="parTrans" cxnId="{90490DC5-7702-49B2-A23B-172456B6CEDC}">
      <dgm:prSet/>
      <dgm:spPr/>
      <dgm:t>
        <a:bodyPr/>
        <a:lstStyle/>
        <a:p>
          <a:endParaRPr lang="ru-RU"/>
        </a:p>
      </dgm:t>
    </dgm:pt>
    <dgm:pt modelId="{6696CAC3-56EF-4922-A48D-AA53B42E1FCA}" type="pres">
      <dgm:prSet presAssocID="{019BE1D9-4093-4181-A948-B206C67C6CEF}" presName="Name0" presStyleCnt="0">
        <dgm:presLayoutVars>
          <dgm:chPref val="3"/>
          <dgm:dir/>
          <dgm:animLvl val="lvl"/>
          <dgm:resizeHandles/>
        </dgm:presLayoutVars>
      </dgm:prSet>
      <dgm:spPr/>
      <dgm:t>
        <a:bodyPr/>
        <a:lstStyle/>
        <a:p>
          <a:endParaRPr lang="ru-RU"/>
        </a:p>
      </dgm:t>
    </dgm:pt>
    <dgm:pt modelId="{A996533E-0B0D-4239-8C59-9E4892AFD93A}" type="pres">
      <dgm:prSet presAssocID="{7CAA52E0-2119-46CD-928A-78F6DF81CB26}" presName="horFlow" presStyleCnt="0"/>
      <dgm:spPr/>
    </dgm:pt>
    <dgm:pt modelId="{B3482539-B6F3-491C-A296-74FFC443376B}" type="pres">
      <dgm:prSet presAssocID="{7CAA52E0-2119-46CD-928A-78F6DF81CB26}" presName="bigChev" presStyleLbl="node1" presStyleIdx="0" presStyleCnt="3"/>
      <dgm:spPr/>
      <dgm:t>
        <a:bodyPr/>
        <a:lstStyle/>
        <a:p>
          <a:endParaRPr lang="ru-RU"/>
        </a:p>
      </dgm:t>
    </dgm:pt>
    <dgm:pt modelId="{79D195E2-20C2-4DE3-84B8-A1F9D90CC418}" type="pres">
      <dgm:prSet presAssocID="{87265194-A9EC-41A1-AD40-1C01CA622DA9}" presName="parTrans" presStyleCnt="0"/>
      <dgm:spPr/>
    </dgm:pt>
    <dgm:pt modelId="{14A6881D-9898-43B8-BCB4-DC6D707C8A69}" type="pres">
      <dgm:prSet presAssocID="{75C71B5E-3811-4426-86F4-1CDDAC91253B}" presName="node" presStyleLbl="alignAccFollowNode1" presStyleIdx="0" presStyleCnt="3" custScaleX="154807" custLinFactNeighborX="44365" custLinFactNeighborY="1949">
        <dgm:presLayoutVars>
          <dgm:bulletEnabled val="1"/>
        </dgm:presLayoutVars>
      </dgm:prSet>
      <dgm:spPr/>
      <dgm:t>
        <a:bodyPr/>
        <a:lstStyle/>
        <a:p>
          <a:endParaRPr lang="ru-RU"/>
        </a:p>
      </dgm:t>
    </dgm:pt>
    <dgm:pt modelId="{597E7A79-D3BE-4D51-AE4E-E0FD9EB53451}" type="pres">
      <dgm:prSet presAssocID="{7CAA52E0-2119-46CD-928A-78F6DF81CB26}" presName="vSp" presStyleCnt="0"/>
      <dgm:spPr/>
    </dgm:pt>
    <dgm:pt modelId="{81D6BAA8-6D63-4E68-8461-5AF25F91B2E5}" type="pres">
      <dgm:prSet presAssocID="{93A97342-DD81-40CB-9F4A-3EAE777CC437}" presName="horFlow" presStyleCnt="0"/>
      <dgm:spPr/>
    </dgm:pt>
    <dgm:pt modelId="{0A1BCB42-3848-4911-BBE5-100F987D8A98}" type="pres">
      <dgm:prSet presAssocID="{93A97342-DD81-40CB-9F4A-3EAE777CC437}" presName="bigChev" presStyleLbl="node1" presStyleIdx="1" presStyleCnt="3"/>
      <dgm:spPr/>
      <dgm:t>
        <a:bodyPr/>
        <a:lstStyle/>
        <a:p>
          <a:endParaRPr lang="ru-RU"/>
        </a:p>
      </dgm:t>
    </dgm:pt>
    <dgm:pt modelId="{60FEB74C-BDA0-4D56-A466-6DE095536746}" type="pres">
      <dgm:prSet presAssocID="{425DD77E-C01C-4F3D-AC11-961DDEE56FC9}" presName="parTrans" presStyleCnt="0"/>
      <dgm:spPr/>
    </dgm:pt>
    <dgm:pt modelId="{47DDD07B-BD1F-4969-AED6-ADCA507883D3}" type="pres">
      <dgm:prSet presAssocID="{DE2AF38F-7051-4F57-BE85-6EA5EB24CD8F}" presName="node" presStyleLbl="alignAccFollowNode1" presStyleIdx="1" presStyleCnt="3" custScaleX="150071" custLinFactNeighborX="28582" custLinFactNeighborY="6740">
        <dgm:presLayoutVars>
          <dgm:bulletEnabled val="1"/>
        </dgm:presLayoutVars>
      </dgm:prSet>
      <dgm:spPr/>
      <dgm:t>
        <a:bodyPr/>
        <a:lstStyle/>
        <a:p>
          <a:endParaRPr lang="ru-RU"/>
        </a:p>
      </dgm:t>
    </dgm:pt>
    <dgm:pt modelId="{E0A7990E-EB40-4938-BC1A-81290FBEB4E9}" type="pres">
      <dgm:prSet presAssocID="{93A97342-DD81-40CB-9F4A-3EAE777CC437}" presName="vSp" presStyleCnt="0"/>
      <dgm:spPr/>
    </dgm:pt>
    <dgm:pt modelId="{B5632646-8C8D-4073-AC07-7C7259262E93}" type="pres">
      <dgm:prSet presAssocID="{DF978DB5-6DC0-4DBD-AE7C-53353881D037}" presName="horFlow" presStyleCnt="0"/>
      <dgm:spPr/>
    </dgm:pt>
    <dgm:pt modelId="{34D90447-8125-42B6-A388-E2ECDF84C934}" type="pres">
      <dgm:prSet presAssocID="{DF978DB5-6DC0-4DBD-AE7C-53353881D037}" presName="bigChev" presStyleLbl="node1" presStyleIdx="2" presStyleCnt="3"/>
      <dgm:spPr/>
      <dgm:t>
        <a:bodyPr/>
        <a:lstStyle/>
        <a:p>
          <a:endParaRPr lang="ru-RU"/>
        </a:p>
      </dgm:t>
    </dgm:pt>
    <dgm:pt modelId="{5CEBA63B-0915-4198-A2B1-FA54BF13CE14}" type="pres">
      <dgm:prSet presAssocID="{D3D1E085-E4DC-433B-B75A-D6E13A663969}" presName="parTrans" presStyleCnt="0"/>
      <dgm:spPr/>
    </dgm:pt>
    <dgm:pt modelId="{21DE287B-D043-44A5-8194-4094D51D39D2}" type="pres">
      <dgm:prSet presAssocID="{B27FA18E-9580-40DD-AE95-6CE990E548C6}" presName="node" presStyleLbl="alignAccFollowNode1" presStyleIdx="2" presStyleCnt="3" custScaleX="149874" custLinFactNeighborX="44365" custLinFactNeighborY="-829">
        <dgm:presLayoutVars>
          <dgm:bulletEnabled val="1"/>
        </dgm:presLayoutVars>
      </dgm:prSet>
      <dgm:spPr/>
      <dgm:t>
        <a:bodyPr/>
        <a:lstStyle/>
        <a:p>
          <a:endParaRPr lang="ru-RU"/>
        </a:p>
      </dgm:t>
    </dgm:pt>
  </dgm:ptLst>
  <dgm:cxnLst>
    <dgm:cxn modelId="{4615BAAA-09C1-4C84-AD2B-A9E0DD2DAE2C}" srcId="{019BE1D9-4093-4181-A948-B206C67C6CEF}" destId="{93A97342-DD81-40CB-9F4A-3EAE777CC437}" srcOrd="1" destOrd="0" parTransId="{8A8B99AC-F5A1-48C2-B43B-029E3BA189EA}" sibTransId="{DF4B01AF-020D-47DD-A7FE-DD88B5C33FE4}"/>
    <dgm:cxn modelId="{63F2CDD5-E774-49E6-9BA3-DBAF58BA6E85}" srcId="{019BE1D9-4093-4181-A948-B206C67C6CEF}" destId="{DF978DB5-6DC0-4DBD-AE7C-53353881D037}" srcOrd="2" destOrd="0" parTransId="{160C3379-562E-4AEF-85B1-82568019826D}" sibTransId="{903BE033-2319-4381-B626-ABC44FFD5F71}"/>
    <dgm:cxn modelId="{90490DC5-7702-49B2-A23B-172456B6CEDC}" srcId="{7CAA52E0-2119-46CD-928A-78F6DF81CB26}" destId="{75C71B5E-3811-4426-86F4-1CDDAC91253B}" srcOrd="0" destOrd="0" parTransId="{87265194-A9EC-41A1-AD40-1C01CA622DA9}" sibTransId="{B03684C5-5B83-45CF-8F59-40C4368B2BF1}"/>
    <dgm:cxn modelId="{8FD450C7-DADC-4216-BB2F-107F82FD8E87}" type="presOf" srcId="{7CAA52E0-2119-46CD-928A-78F6DF81CB26}" destId="{B3482539-B6F3-491C-A296-74FFC443376B}" srcOrd="0" destOrd="0" presId="urn:microsoft.com/office/officeart/2005/8/layout/lProcess3"/>
    <dgm:cxn modelId="{2B0CAC8A-075E-4BDB-9229-0664EF25FA2D}" type="presOf" srcId="{75C71B5E-3811-4426-86F4-1CDDAC91253B}" destId="{14A6881D-9898-43B8-BCB4-DC6D707C8A69}" srcOrd="0" destOrd="0" presId="urn:microsoft.com/office/officeart/2005/8/layout/lProcess3"/>
    <dgm:cxn modelId="{11BC7AB7-A269-492A-9958-4FC1E3915A0D}" type="presOf" srcId="{93A97342-DD81-40CB-9F4A-3EAE777CC437}" destId="{0A1BCB42-3848-4911-BBE5-100F987D8A98}" srcOrd="0" destOrd="0" presId="urn:microsoft.com/office/officeart/2005/8/layout/lProcess3"/>
    <dgm:cxn modelId="{477D9476-A13C-46A5-A416-E409A70995E5}" type="presOf" srcId="{DE2AF38F-7051-4F57-BE85-6EA5EB24CD8F}" destId="{47DDD07B-BD1F-4969-AED6-ADCA507883D3}" srcOrd="0" destOrd="0" presId="urn:microsoft.com/office/officeart/2005/8/layout/lProcess3"/>
    <dgm:cxn modelId="{57824D4F-1A12-4951-9A2F-8AC0632797BD}" type="presOf" srcId="{019BE1D9-4093-4181-A948-B206C67C6CEF}" destId="{6696CAC3-56EF-4922-A48D-AA53B42E1FCA}" srcOrd="0" destOrd="0" presId="urn:microsoft.com/office/officeart/2005/8/layout/lProcess3"/>
    <dgm:cxn modelId="{2069696D-8B44-4D24-812C-2E131ED1AF44}" type="presOf" srcId="{B27FA18E-9580-40DD-AE95-6CE990E548C6}" destId="{21DE287B-D043-44A5-8194-4094D51D39D2}" srcOrd="0" destOrd="0" presId="urn:microsoft.com/office/officeart/2005/8/layout/lProcess3"/>
    <dgm:cxn modelId="{869FB595-E7E0-4151-899A-14FA00407A01}" srcId="{93A97342-DD81-40CB-9F4A-3EAE777CC437}" destId="{DE2AF38F-7051-4F57-BE85-6EA5EB24CD8F}" srcOrd="0" destOrd="0" parTransId="{425DD77E-C01C-4F3D-AC11-961DDEE56FC9}" sibTransId="{A05E5DFF-23E1-41E9-BEAD-357E452E2086}"/>
    <dgm:cxn modelId="{C6C5DACC-3375-4FD8-A244-DFB16D1FDDB3}" srcId="{DF978DB5-6DC0-4DBD-AE7C-53353881D037}" destId="{B27FA18E-9580-40DD-AE95-6CE990E548C6}" srcOrd="0" destOrd="0" parTransId="{D3D1E085-E4DC-433B-B75A-D6E13A663969}" sibTransId="{6071C6B5-5E4A-49C2-A41A-77885812E1EA}"/>
    <dgm:cxn modelId="{6FD6E691-341D-4536-AE8F-2E51931BB12F}" type="presOf" srcId="{DF978DB5-6DC0-4DBD-AE7C-53353881D037}" destId="{34D90447-8125-42B6-A388-E2ECDF84C934}" srcOrd="0" destOrd="0" presId="urn:microsoft.com/office/officeart/2005/8/layout/lProcess3"/>
    <dgm:cxn modelId="{596C78E3-9265-4639-ABFB-C056D6BC0010}" srcId="{019BE1D9-4093-4181-A948-B206C67C6CEF}" destId="{7CAA52E0-2119-46CD-928A-78F6DF81CB26}" srcOrd="0" destOrd="0" parTransId="{654AA125-E213-4631-AFB1-AD8797E1D209}" sibTransId="{28C84669-C4F6-4CB7-96D0-5C367C0758EF}"/>
    <dgm:cxn modelId="{E0DC9967-C4AF-4A43-AA61-A6FDC3475613}" type="presParOf" srcId="{6696CAC3-56EF-4922-A48D-AA53B42E1FCA}" destId="{A996533E-0B0D-4239-8C59-9E4892AFD93A}" srcOrd="0" destOrd="0" presId="urn:microsoft.com/office/officeart/2005/8/layout/lProcess3"/>
    <dgm:cxn modelId="{8C802725-BF60-4385-A892-CB6813EAFC3F}" type="presParOf" srcId="{A996533E-0B0D-4239-8C59-9E4892AFD93A}" destId="{B3482539-B6F3-491C-A296-74FFC443376B}" srcOrd="0" destOrd="0" presId="urn:microsoft.com/office/officeart/2005/8/layout/lProcess3"/>
    <dgm:cxn modelId="{79D223E2-CE1E-4234-B04A-DEDE8D04347E}" type="presParOf" srcId="{A996533E-0B0D-4239-8C59-9E4892AFD93A}" destId="{79D195E2-20C2-4DE3-84B8-A1F9D90CC418}" srcOrd="1" destOrd="0" presId="urn:microsoft.com/office/officeart/2005/8/layout/lProcess3"/>
    <dgm:cxn modelId="{83CABCBC-50D0-417E-B050-FFCA39C3DF2E}" type="presParOf" srcId="{A996533E-0B0D-4239-8C59-9E4892AFD93A}" destId="{14A6881D-9898-43B8-BCB4-DC6D707C8A69}" srcOrd="2" destOrd="0" presId="urn:microsoft.com/office/officeart/2005/8/layout/lProcess3"/>
    <dgm:cxn modelId="{0A33B379-E267-4287-B519-8B544B91BDD9}" type="presParOf" srcId="{6696CAC3-56EF-4922-A48D-AA53B42E1FCA}" destId="{597E7A79-D3BE-4D51-AE4E-E0FD9EB53451}" srcOrd="1" destOrd="0" presId="urn:microsoft.com/office/officeart/2005/8/layout/lProcess3"/>
    <dgm:cxn modelId="{95D0969F-6F8C-40E5-8C81-6731CD52F0C7}" type="presParOf" srcId="{6696CAC3-56EF-4922-A48D-AA53B42E1FCA}" destId="{81D6BAA8-6D63-4E68-8461-5AF25F91B2E5}" srcOrd="2" destOrd="0" presId="urn:microsoft.com/office/officeart/2005/8/layout/lProcess3"/>
    <dgm:cxn modelId="{D81FC726-1133-42B7-A2F0-186CFB2532C2}" type="presParOf" srcId="{81D6BAA8-6D63-4E68-8461-5AF25F91B2E5}" destId="{0A1BCB42-3848-4911-BBE5-100F987D8A98}" srcOrd="0" destOrd="0" presId="urn:microsoft.com/office/officeart/2005/8/layout/lProcess3"/>
    <dgm:cxn modelId="{5D8FC329-7AAB-4B02-8FA1-C8E71128BAC0}" type="presParOf" srcId="{81D6BAA8-6D63-4E68-8461-5AF25F91B2E5}" destId="{60FEB74C-BDA0-4D56-A466-6DE095536746}" srcOrd="1" destOrd="0" presId="urn:microsoft.com/office/officeart/2005/8/layout/lProcess3"/>
    <dgm:cxn modelId="{B7C61304-53A5-4C95-8378-A6F76A82E601}" type="presParOf" srcId="{81D6BAA8-6D63-4E68-8461-5AF25F91B2E5}" destId="{47DDD07B-BD1F-4969-AED6-ADCA507883D3}" srcOrd="2" destOrd="0" presId="urn:microsoft.com/office/officeart/2005/8/layout/lProcess3"/>
    <dgm:cxn modelId="{F520F390-0D4D-4E56-B4D0-A902118C1AA2}" type="presParOf" srcId="{6696CAC3-56EF-4922-A48D-AA53B42E1FCA}" destId="{E0A7990E-EB40-4938-BC1A-81290FBEB4E9}" srcOrd="3" destOrd="0" presId="urn:microsoft.com/office/officeart/2005/8/layout/lProcess3"/>
    <dgm:cxn modelId="{0EE35A39-972C-4E10-B14D-9791C55EAA4C}" type="presParOf" srcId="{6696CAC3-56EF-4922-A48D-AA53B42E1FCA}" destId="{B5632646-8C8D-4073-AC07-7C7259262E93}" srcOrd="4" destOrd="0" presId="urn:microsoft.com/office/officeart/2005/8/layout/lProcess3"/>
    <dgm:cxn modelId="{BF87A281-660B-42B0-BB25-8D9D3A4D4D09}" type="presParOf" srcId="{B5632646-8C8D-4073-AC07-7C7259262E93}" destId="{34D90447-8125-42B6-A388-E2ECDF84C934}" srcOrd="0" destOrd="0" presId="urn:microsoft.com/office/officeart/2005/8/layout/lProcess3"/>
    <dgm:cxn modelId="{C50ECE08-8D4C-4956-8B02-91FF2B345EE3}" type="presParOf" srcId="{B5632646-8C8D-4073-AC07-7C7259262E93}" destId="{5CEBA63B-0915-4198-A2B1-FA54BF13CE14}" srcOrd="1" destOrd="0" presId="urn:microsoft.com/office/officeart/2005/8/layout/lProcess3"/>
    <dgm:cxn modelId="{A9208761-AE90-47A0-B439-6DCB3B3A656A}" type="presParOf" srcId="{B5632646-8C8D-4073-AC07-7C7259262E93}" destId="{21DE287B-D043-44A5-8194-4094D51D39D2}" srcOrd="2" destOrd="0" presId="urn:microsoft.com/office/officeart/2005/8/layout/lProcess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482539-B6F3-491C-A296-74FFC443376B}">
      <dsp:nvSpPr>
        <dsp:cNvPr id="0" name=""/>
        <dsp:cNvSpPr/>
      </dsp:nvSpPr>
      <dsp:spPr>
        <a:xfrm>
          <a:off x="341948" y="1972"/>
          <a:ext cx="3481774" cy="1392709"/>
        </a:xfrm>
        <a:prstGeom prst="chevr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balanced" dir="t">
            <a:rot lat="0" lon="0" rev="0"/>
          </a:lightRig>
        </a:scene3d>
        <a:sp3d prstMaterial="matte">
          <a:bevelT w="101600" prst="riblet"/>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smtClean="0"/>
            <a:t>доходы, </a:t>
          </a:r>
        </a:p>
        <a:p>
          <a:pPr lvl="0" algn="ctr" defTabSz="1333500">
            <a:lnSpc>
              <a:spcPct val="90000"/>
            </a:lnSpc>
            <a:spcBef>
              <a:spcPct val="0"/>
            </a:spcBef>
            <a:spcAft>
              <a:spcPct val="35000"/>
            </a:spcAft>
          </a:pPr>
          <a:r>
            <a:rPr lang="ru-RU" sz="3000" kern="1200" dirty="0" smtClean="0"/>
            <a:t>тыс. руб.</a:t>
          </a:r>
          <a:endParaRPr lang="ru-RU" sz="3000" kern="1200" dirty="0"/>
        </a:p>
      </dsp:txBody>
      <dsp:txXfrm>
        <a:off x="341948" y="1972"/>
        <a:ext cx="3481774" cy="1392709"/>
      </dsp:txXfrm>
    </dsp:sp>
    <dsp:sp modelId="{14A6881D-9898-43B8-BCB4-DC6D707C8A69}">
      <dsp:nvSpPr>
        <dsp:cNvPr id="0" name=""/>
        <dsp:cNvSpPr/>
      </dsp:nvSpPr>
      <dsp:spPr>
        <a:xfrm>
          <a:off x="3571901" y="142882"/>
          <a:ext cx="4473724"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39700" h="139700" prst="divot"/>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5793,4</a:t>
          </a:r>
          <a:endParaRPr lang="ru-RU" sz="3600" b="1" kern="1200" dirty="0"/>
        </a:p>
      </dsp:txBody>
      <dsp:txXfrm>
        <a:off x="3571901" y="142882"/>
        <a:ext cx="4473724" cy="1155948"/>
      </dsp:txXfrm>
    </dsp:sp>
    <dsp:sp modelId="{0A1BCB42-3848-4911-BBE5-100F987D8A98}">
      <dsp:nvSpPr>
        <dsp:cNvPr id="0" name=""/>
        <dsp:cNvSpPr/>
      </dsp:nvSpPr>
      <dsp:spPr>
        <a:xfrm>
          <a:off x="341948" y="1589661"/>
          <a:ext cx="3481774" cy="1392709"/>
        </a:xfrm>
        <a:prstGeom prst="chevron">
          <a:avLst/>
        </a:prstGeom>
        <a:gradFill rotWithShape="1">
          <a:gsLst>
            <a:gs pos="0">
              <a:schemeClr val="accent1">
                <a:shade val="45000"/>
                <a:satMod val="155000"/>
              </a:schemeClr>
            </a:gs>
            <a:gs pos="60000">
              <a:schemeClr val="accent1">
                <a:shade val="95000"/>
                <a:satMod val="150000"/>
              </a:schemeClr>
            </a:gs>
            <a:gs pos="100000">
              <a:schemeClr val="accent1">
                <a:tint val="87000"/>
                <a:satMod val="250000"/>
              </a:schemeClr>
            </a:gs>
          </a:gsLst>
          <a:lin ang="16200000" scaled="0"/>
        </a:gradFill>
        <a:ln>
          <a:noFill/>
        </a:ln>
        <a:effectLst>
          <a:glow rad="101600">
            <a:schemeClr val="accent1">
              <a:satMod val="175000"/>
              <a:alpha val="40000"/>
            </a:schemeClr>
          </a:glow>
          <a:innerShdw blurRad="114300">
            <a:prstClr val="black"/>
          </a:innerShdw>
        </a:effectLst>
        <a:scene3d>
          <a:camera prst="orthographicFront" fov="0">
            <a:rot lat="0" lon="0" rev="0"/>
          </a:camera>
          <a:lightRig rig="contrasting" dir="t">
            <a:rot lat="0" lon="0" rev="12000000"/>
          </a:lightRig>
        </a:scene3d>
        <a:sp3d prstMaterial="powder">
          <a:bevelT h="50800"/>
        </a:sp3d>
      </dsp:spPr>
      <dsp:style>
        <a:lnRef idx="0">
          <a:schemeClr val="accent1"/>
        </a:lnRef>
        <a:fillRef idx="3">
          <a:schemeClr val="accent1"/>
        </a:fillRef>
        <a:effectRef idx="3">
          <a:schemeClr val="accent1"/>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smtClean="0"/>
            <a:t>расходы, </a:t>
          </a:r>
        </a:p>
        <a:p>
          <a:pPr lvl="0" algn="ctr" defTabSz="1333500">
            <a:lnSpc>
              <a:spcPct val="90000"/>
            </a:lnSpc>
            <a:spcBef>
              <a:spcPct val="0"/>
            </a:spcBef>
            <a:spcAft>
              <a:spcPct val="35000"/>
            </a:spcAft>
          </a:pPr>
          <a:r>
            <a:rPr lang="ru-RU" sz="3000" kern="1200" dirty="0" smtClean="0"/>
            <a:t>тыс. руб.</a:t>
          </a:r>
          <a:endParaRPr lang="ru-RU" sz="3000" kern="1200" dirty="0"/>
        </a:p>
      </dsp:txBody>
      <dsp:txXfrm>
        <a:off x="341948" y="1589661"/>
        <a:ext cx="3481774" cy="1392709"/>
      </dsp:txXfrm>
    </dsp:sp>
    <dsp:sp modelId="{47DDD07B-BD1F-4969-AED6-ADCA507883D3}">
      <dsp:nvSpPr>
        <dsp:cNvPr id="0" name=""/>
        <dsp:cNvSpPr/>
      </dsp:nvSpPr>
      <dsp:spPr>
        <a:xfrm>
          <a:off x="3500463" y="1785952"/>
          <a:ext cx="4336860"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39700" h="139700" prst="divot"/>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5961,0</a:t>
          </a:r>
          <a:endParaRPr lang="ru-RU" sz="3600" b="1" kern="1200" dirty="0"/>
        </a:p>
      </dsp:txBody>
      <dsp:txXfrm>
        <a:off x="3500463" y="1785952"/>
        <a:ext cx="4336860" cy="1155948"/>
      </dsp:txXfrm>
    </dsp:sp>
    <dsp:sp modelId="{34D90447-8125-42B6-A388-E2ECDF84C934}">
      <dsp:nvSpPr>
        <dsp:cNvPr id="0" name=""/>
        <dsp:cNvSpPr/>
      </dsp:nvSpPr>
      <dsp:spPr>
        <a:xfrm>
          <a:off x="341948" y="3177350"/>
          <a:ext cx="3481774" cy="1392709"/>
        </a:xfrm>
        <a:prstGeom prst="chevr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smtClean="0"/>
            <a:t>дефицит,</a:t>
          </a:r>
          <a:endParaRPr lang="ru-RU" sz="3000" kern="1200" dirty="0" smtClean="0"/>
        </a:p>
        <a:p>
          <a:pPr lvl="0" algn="ctr" defTabSz="1333500">
            <a:lnSpc>
              <a:spcPct val="90000"/>
            </a:lnSpc>
            <a:spcBef>
              <a:spcPct val="0"/>
            </a:spcBef>
            <a:spcAft>
              <a:spcPct val="35000"/>
            </a:spcAft>
          </a:pPr>
          <a:r>
            <a:rPr lang="ru-RU" sz="3000" kern="1200" dirty="0" smtClean="0"/>
            <a:t>тыс. руб.</a:t>
          </a:r>
          <a:endParaRPr lang="ru-RU" sz="3000" kern="1200" dirty="0"/>
        </a:p>
      </dsp:txBody>
      <dsp:txXfrm>
        <a:off x="341948" y="3177350"/>
        <a:ext cx="3481774" cy="1392709"/>
      </dsp:txXfrm>
    </dsp:sp>
    <dsp:sp modelId="{21DE287B-D043-44A5-8194-4094D51D39D2}">
      <dsp:nvSpPr>
        <dsp:cNvPr id="0" name=""/>
        <dsp:cNvSpPr/>
      </dsp:nvSpPr>
      <dsp:spPr>
        <a:xfrm>
          <a:off x="3571901" y="3286147"/>
          <a:ext cx="4331167"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prst="angle"/>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-167,6</a:t>
          </a:r>
          <a:endParaRPr lang="ru-RU" sz="3600" b="1" kern="1200" dirty="0"/>
        </a:p>
      </dsp:txBody>
      <dsp:txXfrm>
        <a:off x="3571901" y="3286147"/>
        <a:ext cx="4331167" cy="115594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0.8125</cdr:x>
      <cdr:y>0.16667</cdr:y>
    </cdr:from>
    <cdr:to>
      <cdr:x>0.86607</cdr:x>
      <cdr:y>0.75</cdr:y>
    </cdr:to>
    <cdr:sp macro="" textlink="">
      <cdr:nvSpPr>
        <cdr:cNvPr id="4" name="Правая фигурная скобка 1"/>
        <cdr:cNvSpPr/>
      </cdr:nvSpPr>
      <cdr:spPr>
        <a:xfrm xmlns:a="http://schemas.openxmlformats.org/drawingml/2006/main">
          <a:off x="6500858" y="857256"/>
          <a:ext cx="428628" cy="3000396"/>
        </a:xfrm>
        <a:prstGeom xmlns:a="http://schemas.openxmlformats.org/drawingml/2006/main" prst="righ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ru-RU" sz="1100" dirty="0"/>
        </a:p>
      </cdr:txBody>
    </cdr:sp>
  </cdr:relSizeAnchor>
  <cdr:relSizeAnchor xmlns:cdr="http://schemas.openxmlformats.org/drawingml/2006/chartDrawing">
    <cdr:from>
      <cdr:x>0.86607</cdr:x>
      <cdr:y>0.43056</cdr:y>
    </cdr:from>
    <cdr:to>
      <cdr:x>1</cdr:x>
      <cdr:y>0.5</cdr:y>
    </cdr:to>
    <cdr:sp macro="" textlink="">
      <cdr:nvSpPr>
        <cdr:cNvPr id="5" name="TextBox 2"/>
        <cdr:cNvSpPr txBox="1"/>
      </cdr:nvSpPr>
      <cdr:spPr>
        <a:xfrm xmlns:a="http://schemas.openxmlformats.org/drawingml/2006/main">
          <a:off x="6929486" y="2214578"/>
          <a:ext cx="1071570" cy="35719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200" b="1" dirty="0" smtClean="0">
              <a:latin typeface="Times New Roman" pitchFamily="18" charset="0"/>
              <a:cs typeface="Times New Roman" pitchFamily="18" charset="0"/>
            </a:rPr>
            <a:t>5793,4</a:t>
          </a:r>
        </a:p>
      </cdr:txBody>
    </cdr:sp>
  </cdr:relSizeAnchor>
  <cdr:relSizeAnchor xmlns:cdr="http://schemas.openxmlformats.org/drawingml/2006/chartDrawing">
    <cdr:from>
      <cdr:x>0.45536</cdr:x>
      <cdr:y>0.06944</cdr:y>
    </cdr:from>
    <cdr:to>
      <cdr:x>0.50091</cdr:x>
      <cdr:y>0.7566</cdr:y>
    </cdr:to>
    <cdr:sp macro="" textlink="">
      <cdr:nvSpPr>
        <cdr:cNvPr id="2" name="Правая фигурная скобка 1"/>
        <cdr:cNvSpPr/>
      </cdr:nvSpPr>
      <cdr:spPr>
        <a:xfrm xmlns:a="http://schemas.openxmlformats.org/drawingml/2006/main">
          <a:off x="3643338" y="357190"/>
          <a:ext cx="364460" cy="3534409"/>
        </a:xfrm>
        <a:prstGeom xmlns:a="http://schemas.openxmlformats.org/drawingml/2006/main" prst="righ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ru-RU" dirty="0"/>
        </a:p>
      </cdr:txBody>
    </cdr:sp>
  </cdr:relSizeAnchor>
  <cdr:relSizeAnchor xmlns:cdr="http://schemas.openxmlformats.org/drawingml/2006/chartDrawing">
    <cdr:from>
      <cdr:x>0.49107</cdr:x>
      <cdr:y>0.38889</cdr:y>
    </cdr:from>
    <cdr:to>
      <cdr:x>0.66056</cdr:x>
      <cdr:y>0.44444</cdr:y>
    </cdr:to>
    <cdr:sp macro="" textlink="">
      <cdr:nvSpPr>
        <cdr:cNvPr id="3" name="TextBox 2"/>
        <cdr:cNvSpPr txBox="1"/>
      </cdr:nvSpPr>
      <cdr:spPr>
        <a:xfrm xmlns:a="http://schemas.openxmlformats.org/drawingml/2006/main">
          <a:off x="3929079" y="2000270"/>
          <a:ext cx="1356099" cy="28574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200" b="1" dirty="0" smtClean="0">
              <a:latin typeface="Times New Roman" pitchFamily="18" charset="0"/>
              <a:cs typeface="Times New Roman" pitchFamily="18" charset="0"/>
            </a:rPr>
            <a:t>5646,4</a:t>
          </a:r>
        </a:p>
        <a:p xmlns:a="http://schemas.openxmlformats.org/drawingml/2006/main">
          <a:endParaRPr lang="ru-RU" sz="1200" b="1" dirty="0" smtClean="0">
            <a:latin typeface="Times New Roman" pitchFamily="18" charset="0"/>
            <a:cs typeface="Times New Roman" pitchFamily="18" charset="0"/>
          </a:endParaRPr>
        </a:p>
      </cdr:txBody>
    </cdr:sp>
  </cdr:relSizeAnchor>
  <cdr:relSizeAnchor xmlns:cdr="http://schemas.openxmlformats.org/drawingml/2006/chartDrawing">
    <cdr:from>
      <cdr:x>0.37706</cdr:x>
      <cdr:y>0.01538</cdr:y>
    </cdr:from>
    <cdr:to>
      <cdr:x>0.75779</cdr:x>
      <cdr:y>0.19046</cdr:y>
    </cdr:to>
    <cdr:sp macro="" textlink="">
      <cdr:nvSpPr>
        <cdr:cNvPr id="6" name="TextBox 5"/>
        <cdr:cNvSpPr txBox="1"/>
      </cdr:nvSpPr>
      <cdr:spPr>
        <a:xfrm xmlns:a="http://schemas.openxmlformats.org/drawingml/2006/main">
          <a:off x="1629100" y="72008"/>
          <a:ext cx="1644929" cy="8194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200" dirty="0" smtClean="0">
              <a:latin typeface="Times New Roman" pitchFamily="18" charset="0"/>
              <a:cs typeface="Times New Roman" pitchFamily="18" charset="0"/>
            </a:rPr>
            <a:t>Исполнение от уточненного  плана на год составило 102,6 %</a:t>
          </a:r>
          <a:endParaRPr lang="ru-RU" sz="1200" dirty="0">
            <a:latin typeface="Times New Roman" pitchFamily="18" charset="0"/>
            <a:cs typeface="Times New Roman"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0.45454</cdr:x>
      <cdr:y>0.12676</cdr:y>
    </cdr:from>
    <cdr:to>
      <cdr:x>0.48863</cdr:x>
      <cdr:y>0.77465</cdr:y>
    </cdr:to>
    <cdr:sp macro="" textlink="">
      <cdr:nvSpPr>
        <cdr:cNvPr id="2" name="Правая фигурная скобка 1"/>
        <cdr:cNvSpPr>
          <a:spLocks xmlns:a="http://schemas.openxmlformats.org/drawingml/2006/main"/>
        </cdr:cNvSpPr>
      </cdr:nvSpPr>
      <cdr:spPr>
        <a:xfrm xmlns:a="http://schemas.openxmlformats.org/drawingml/2006/main">
          <a:off x="2857488" y="642942"/>
          <a:ext cx="214290" cy="3286159"/>
        </a:xfrm>
        <a:prstGeom xmlns:a="http://schemas.openxmlformats.org/drawingml/2006/main" prst="rightBrace">
          <a:avLst>
            <a:gd name="adj1" fmla="val 8333"/>
            <a:gd name="adj2" fmla="val 49644"/>
          </a:avLst>
        </a:prstGeom>
        <a:noFill xmlns:a="http://schemas.openxmlformats.org/drawingml/2006/main"/>
        <a:ln xmlns:a="http://schemas.openxmlformats.org/drawingml/2006/main" w="19050" cap="rnd" cmpd="sng">
          <a:solidFill>
            <a:schemeClr val="tx1"/>
          </a:solidFill>
        </a:ln>
        <a:scene3d xmlns:a="http://schemas.openxmlformats.org/drawingml/2006/main">
          <a:camera prst="orthographicFront"/>
          <a:lightRig rig="threePt" dir="t"/>
        </a:scene3d>
        <a:sp3d xmlns:a="http://schemas.openxmlformats.org/drawingml/2006/main">
          <a:extrusionClr>
            <a:schemeClr val="tx1"/>
          </a:extrusionClr>
          <a:contourClr>
            <a:schemeClr val="tx1"/>
          </a:contourClr>
        </a:sp3d>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tlCol="0" anchor="ctr"/>
        <a:lstStyle xmlns:a="http://schemas.openxmlformats.org/drawingml/2006/main"/>
        <a:p xmlns:a="http://schemas.openxmlformats.org/drawingml/2006/main">
          <a:endParaRPr lang="ru-RU"/>
        </a:p>
      </cdr:txBody>
    </cdr:sp>
  </cdr:relSizeAnchor>
  <cdr:relSizeAnchor xmlns:cdr="http://schemas.openxmlformats.org/drawingml/2006/chartDrawing">
    <cdr:from>
      <cdr:x>0.47727</cdr:x>
      <cdr:y>0.29577</cdr:y>
    </cdr:from>
    <cdr:to>
      <cdr:x>0.60385</cdr:x>
      <cdr:y>0.6291</cdr:y>
    </cdr:to>
    <cdr:sp macro="" textlink="">
      <cdr:nvSpPr>
        <cdr:cNvPr id="3" name="TextBox 2"/>
        <cdr:cNvSpPr txBox="1"/>
      </cdr:nvSpPr>
      <cdr:spPr>
        <a:xfrm xmlns:a="http://schemas.openxmlformats.org/drawingml/2006/main">
          <a:off x="3000364" y="1500198"/>
          <a:ext cx="795746" cy="1690683"/>
        </a:xfrm>
        <a:prstGeom xmlns:a="http://schemas.openxmlformats.org/drawingml/2006/main" prst="rect">
          <a:avLst/>
        </a:prstGeom>
      </cdr:spPr>
      <cdr:txBody>
        <a:bodyPr xmlns:a="http://schemas.openxmlformats.org/drawingml/2006/main" vert="vert270" wrap="square" rtlCol="0"/>
        <a:lstStyle xmlns:a="http://schemas.openxmlformats.org/drawingml/2006/main"/>
        <a:p xmlns:a="http://schemas.openxmlformats.org/drawingml/2006/main">
          <a:pPr algn="ctr"/>
          <a:r>
            <a:rPr lang="ru-RU" sz="1400" b="1" dirty="0" smtClean="0">
              <a:latin typeface="Times New Roman" pitchFamily="18" charset="0"/>
              <a:cs typeface="Times New Roman" pitchFamily="18" charset="0"/>
            </a:rPr>
            <a:t>2 190,097 тыс.рублей</a:t>
          </a:r>
          <a:endParaRPr lang="ru-RU" sz="1400" b="1" dirty="0">
            <a:latin typeface="Times New Roman" pitchFamily="18" charset="0"/>
            <a:cs typeface="Times New Roman" pitchFamily="18" charset="0"/>
          </a:endParaRPr>
        </a:p>
      </cdr:txBody>
    </cdr:sp>
  </cdr:relSizeAnchor>
  <cdr:relSizeAnchor xmlns:cdr="http://schemas.openxmlformats.org/drawingml/2006/chartDrawing">
    <cdr:from>
      <cdr:x>0</cdr:x>
      <cdr:y>0.04225</cdr:y>
    </cdr:from>
    <cdr:to>
      <cdr:x>0.22785</cdr:x>
      <cdr:y>0.11268</cdr:y>
    </cdr:to>
    <cdr:sp macro="" textlink="">
      <cdr:nvSpPr>
        <cdr:cNvPr id="4" name="TextBox 3"/>
        <cdr:cNvSpPr txBox="1"/>
      </cdr:nvSpPr>
      <cdr:spPr>
        <a:xfrm xmlns:a="http://schemas.openxmlformats.org/drawingml/2006/main">
          <a:off x="0" y="214314"/>
          <a:ext cx="1285884" cy="35719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u-RU" sz="1400" dirty="0" smtClean="0">
              <a:latin typeface="Times New Roman" pitchFamily="18" charset="0"/>
              <a:cs typeface="Times New Roman" pitchFamily="18" charset="0"/>
            </a:rPr>
            <a:t>тыс. рублей</a:t>
          </a:r>
          <a:endParaRPr lang="ru-RU" sz="1400" dirty="0">
            <a:latin typeface="Times New Roman" pitchFamily="18" charset="0"/>
            <a:cs typeface="Times New Roman"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5B091E62-8B68-4474-8F1D-44C7CB36F986}" type="datetimeFigureOut">
              <a:rPr lang="ru-RU" smtClean="0"/>
              <a:pPr/>
              <a:t>12.02.2021</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037C60DC-AEB3-4BAD-98CB-29679DCD131D}" type="slidenum">
              <a:rPr lang="ru-RU" smtClean="0"/>
              <a:pPr/>
              <a:t>‹#›</a:t>
            </a:fld>
            <a:endParaRPr lang="ru-RU"/>
          </a:p>
        </p:txBody>
      </p:sp>
    </p:spTree>
    <p:extLst>
      <p:ext uri="{BB962C8B-B14F-4D97-AF65-F5344CB8AC3E}">
        <p14:creationId xmlns:p14="http://schemas.microsoft.com/office/powerpoint/2010/main" xmlns="" val="1660312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ctr">
              <a:lnSpc>
                <a:spcPct val="150000"/>
              </a:lnSpc>
            </a:pPr>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effectLst/>
                <a:latin typeface="+mn-lt"/>
                <a:ea typeface="+mn-ea"/>
                <a:cs typeface="+mn-cs"/>
              </a:rPr>
              <a:t>Основные показатели исполнения бюджета автономного округа за 2012 год сложились следующие:</a:t>
            </a:r>
          </a:p>
          <a:p>
            <a:r>
              <a:rPr lang="ru-RU" sz="1200" kern="1200" dirty="0" smtClean="0">
                <a:solidFill>
                  <a:schemeClr val="tx1"/>
                </a:solidFill>
                <a:effectLst/>
                <a:latin typeface="+mn-lt"/>
                <a:ea typeface="+mn-ea"/>
                <a:cs typeface="+mn-cs"/>
              </a:rPr>
              <a:t>доходы составили 36 977,9 млн. рублей, </a:t>
            </a:r>
            <a:r>
              <a:rPr lang="ru-RU" sz="1200" i="1" kern="1200" dirty="0" smtClean="0">
                <a:solidFill>
                  <a:schemeClr val="tx1"/>
                </a:solidFill>
                <a:effectLst/>
                <a:latin typeface="+mn-lt"/>
                <a:ea typeface="+mn-ea"/>
                <a:cs typeface="+mn-cs"/>
              </a:rPr>
              <a:t>или с ростом на 109,6% к 2011 году</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расходы составили 36 662,0 млн. рублей, </a:t>
            </a:r>
            <a:r>
              <a:rPr lang="ru-RU" sz="1200" i="1" kern="1200" dirty="0" smtClean="0">
                <a:solidFill>
                  <a:schemeClr val="tx1"/>
                </a:solidFill>
                <a:effectLst/>
                <a:latin typeface="+mn-lt"/>
                <a:ea typeface="+mn-ea"/>
                <a:cs typeface="+mn-cs"/>
              </a:rPr>
              <a:t>или с ростом на 111,9%  к 2011 году</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профицит бюджета автономного округа сложился в  сумме 315,9 млн. рублей. </a:t>
            </a:r>
            <a:r>
              <a:rPr lang="ru-RU" sz="1200" i="1" kern="1200" dirty="0" smtClean="0">
                <a:solidFill>
                  <a:schemeClr val="tx1"/>
                </a:solidFill>
                <a:effectLst/>
                <a:latin typeface="+mn-lt"/>
                <a:ea typeface="+mn-ea"/>
                <a:cs typeface="+mn-cs"/>
              </a:rPr>
              <a:t>(В 2011 году  бюджет был исполнен с профицитом в сумме 981,7 тыс.рублей).</a:t>
            </a:r>
            <a:r>
              <a:rPr lang="ru-RU" sz="1200" kern="1200" dirty="0" smtClean="0">
                <a:solidFill>
                  <a:schemeClr val="tx1"/>
                </a:solidFill>
                <a:effectLst/>
                <a:latin typeface="+mn-lt"/>
                <a:ea typeface="+mn-ea"/>
                <a:cs typeface="+mn-cs"/>
              </a:rPr>
              <a:t> </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2</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Доходы бюджета с.п.Каркатеевы за 2012 год исполнены на 99,8% к уточнённому плану на год. </a:t>
            </a:r>
            <a:endParaRPr lang="ru-RU" sz="1200" kern="1200" dirty="0" smtClean="0">
              <a:solidFill>
                <a:srgbClr val="FF0000"/>
              </a:solidFill>
              <a:effectLst/>
              <a:latin typeface="+mn-lt"/>
              <a:ea typeface="+mn-ea"/>
              <a:cs typeface="+mn-cs"/>
            </a:endParaRPr>
          </a:p>
          <a:p>
            <a:r>
              <a:rPr lang="ru-RU" sz="1200" kern="1200" dirty="0" smtClean="0">
                <a:solidFill>
                  <a:schemeClr val="tx1"/>
                </a:solidFill>
                <a:effectLst/>
                <a:latin typeface="+mn-lt"/>
                <a:ea typeface="+mn-ea"/>
                <a:cs typeface="+mn-cs"/>
              </a:rPr>
              <a:t>	Налоговые и неналоговые доходы бюджета исполнены в общей сумме 11 229,0 тыс.рублей. Относительно 2011 года отмечается рост по налоговым доходам в целом на  1 719,2 тыс. рублей. Данный вид</a:t>
            </a:r>
            <a:r>
              <a:rPr lang="ru-RU" sz="1200" kern="1200" baseline="0" dirty="0" smtClean="0">
                <a:solidFill>
                  <a:schemeClr val="tx1"/>
                </a:solidFill>
                <a:effectLst/>
                <a:latin typeface="+mn-lt"/>
                <a:ea typeface="+mn-ea"/>
                <a:cs typeface="+mn-cs"/>
              </a:rPr>
              <a:t> дохода вырос на 2,9% </a:t>
            </a:r>
            <a:r>
              <a:rPr lang="ru-RU" sz="1200" kern="1200" dirty="0" smtClean="0">
                <a:solidFill>
                  <a:schemeClr val="tx1"/>
                </a:solidFill>
                <a:effectLst/>
                <a:latin typeface="+mn-lt"/>
                <a:ea typeface="+mn-ea"/>
                <a:cs typeface="+mn-cs"/>
              </a:rPr>
              <a:t>и составил 91,6%. </a:t>
            </a:r>
          </a:p>
          <a:p>
            <a:r>
              <a:rPr lang="ru-RU" sz="1200" kern="1200" dirty="0" smtClean="0">
                <a:solidFill>
                  <a:schemeClr val="tx1"/>
                </a:solidFill>
                <a:effectLst/>
                <a:latin typeface="+mn-lt"/>
                <a:ea typeface="+mn-ea"/>
                <a:cs typeface="+mn-cs"/>
              </a:rPr>
              <a:t>	Безвозмездные поступления в доходах бюджета с.п.Каркатеевы за 2012 год составили 25 748,9 тыс.рублей. </a:t>
            </a:r>
          </a:p>
          <a:p>
            <a:pPr algn="just">
              <a:lnSpc>
                <a:spcPct val="150000"/>
              </a:lnSpc>
            </a:pP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3</a:t>
            </a:fld>
            <a:endParaRPr lang="ru-RU"/>
          </a:p>
        </p:txBody>
      </p:sp>
    </p:spTree>
    <p:extLst>
      <p:ext uri="{BB962C8B-B14F-4D97-AF65-F5344CB8AC3E}">
        <p14:creationId xmlns:p14="http://schemas.microsoft.com/office/powerpoint/2010/main" xmlns="" val="1892846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В структуре налоговых доходов наибольший удельный вес поступлений по-прежнему приходится на налог на доходы физических лиц. По сравнению с 2011 годом его доля снизилась на 0,7%. </a:t>
            </a:r>
          </a:p>
          <a:p>
            <a:r>
              <a:rPr lang="ru-RU" sz="1200" kern="1200" dirty="0" smtClean="0">
                <a:solidFill>
                  <a:schemeClr val="tx1"/>
                </a:solidFill>
                <a:effectLst/>
                <a:latin typeface="+mn-lt"/>
                <a:ea typeface="+mn-ea"/>
                <a:cs typeface="+mn-cs"/>
              </a:rPr>
              <a:t>	 Налог на имущество физических лиц, с удельным весом в общей сумме налоговых доходов 1,4% сохранил свою вторую позицию. Его доля относительно уровня 2011 года увеличилась на 0,5%. </a:t>
            </a:r>
          </a:p>
          <a:p>
            <a:r>
              <a:rPr lang="ru-RU" sz="1200" kern="1200" dirty="0" smtClean="0">
                <a:solidFill>
                  <a:schemeClr val="tx1"/>
                </a:solidFill>
                <a:effectLst/>
                <a:latin typeface="+mn-lt"/>
                <a:ea typeface="+mn-ea"/>
                <a:cs typeface="+mn-cs"/>
              </a:rPr>
              <a:t>	Земельный налог - третий. Его доля 0,3%, по сравнению с 2011 годом возросла на 0,2</a:t>
            </a:r>
            <a:r>
              <a:rPr lang="ru-RU" sz="1200" kern="120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algn="just"/>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4</a:t>
            </a:fld>
            <a:endParaRPr lang="ru-RU"/>
          </a:p>
        </p:txBody>
      </p:sp>
    </p:spTree>
    <p:extLst>
      <p:ext uri="{BB962C8B-B14F-4D97-AF65-F5344CB8AC3E}">
        <p14:creationId xmlns:p14="http://schemas.microsoft.com/office/powerpoint/2010/main" xmlns="" val="1191931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В структуре налоговых доходов наибольший удельный вес поступлений по-прежнему приходится на налог на доходы физических лиц. По сравнению с 2011 годом его доля снизилась на 0,7%. </a:t>
            </a:r>
          </a:p>
          <a:p>
            <a:r>
              <a:rPr lang="ru-RU" sz="1200" kern="1200" dirty="0" smtClean="0">
                <a:solidFill>
                  <a:schemeClr val="tx1"/>
                </a:solidFill>
                <a:effectLst/>
                <a:latin typeface="+mn-lt"/>
                <a:ea typeface="+mn-ea"/>
                <a:cs typeface="+mn-cs"/>
              </a:rPr>
              <a:t>	 Налог на имущество физических лиц, с удельным весом в общей сумме налоговых доходов 1,4% сохранил свою вторую позицию. Его доля относительно уровня 2011 года увеличилась на 0,5%. </a:t>
            </a:r>
          </a:p>
          <a:p>
            <a:r>
              <a:rPr lang="ru-RU" sz="1200" kern="1200" dirty="0" smtClean="0">
                <a:solidFill>
                  <a:schemeClr val="tx1"/>
                </a:solidFill>
                <a:effectLst/>
                <a:latin typeface="+mn-lt"/>
                <a:ea typeface="+mn-ea"/>
                <a:cs typeface="+mn-cs"/>
              </a:rPr>
              <a:t>	Земельный налог - третий. Его доля 0,3%, по сравнению с 2011 годом возросла на 0,2</a:t>
            </a:r>
            <a:r>
              <a:rPr lang="ru-RU" sz="1200" kern="120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algn="just"/>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5</a:t>
            </a:fld>
            <a:endParaRPr lang="ru-RU"/>
          </a:p>
        </p:txBody>
      </p:sp>
    </p:spTree>
    <p:extLst>
      <p:ext uri="{BB962C8B-B14F-4D97-AF65-F5344CB8AC3E}">
        <p14:creationId xmlns:p14="http://schemas.microsoft.com/office/powerpoint/2010/main" xmlns="" val="1191931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400"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Расходы созданного в округе дорожного фонда в 2012 году составили  5 425,7 млн. рублей, в том числе за счет средств федерального бюджета в размере 786,9 млн. рублей, за счет средств бюджета Томской области в размере 100,0 млн. рублей. Выделенный объем средств позволил:</a:t>
            </a:r>
          </a:p>
          <a:p>
            <a:r>
              <a:rPr lang="ru-RU" sz="1200" kern="1200" dirty="0" smtClean="0">
                <a:solidFill>
                  <a:schemeClr val="tx1"/>
                </a:solidFill>
                <a:effectLst/>
                <a:latin typeface="+mn-lt"/>
                <a:ea typeface="+mn-ea"/>
                <a:cs typeface="+mn-cs"/>
              </a:rPr>
              <a:t>ввести в эксплуатацию 35,7 км законченных строительством автомобильных дорог общего пользования регионального и межмуниципального значения;</a:t>
            </a:r>
          </a:p>
          <a:p>
            <a:r>
              <a:rPr lang="ru-RU" sz="1200" kern="1200" dirty="0" smtClean="0">
                <a:solidFill>
                  <a:schemeClr val="tx1"/>
                </a:solidFill>
                <a:effectLst/>
                <a:latin typeface="+mn-lt"/>
                <a:ea typeface="+mn-ea"/>
                <a:cs typeface="+mn-cs"/>
              </a:rPr>
              <a:t>осуществить 30,4 км текущего ремонта автомобильных дорог общего пользования регионального и межмуниципального значения; </a:t>
            </a:r>
          </a:p>
          <a:p>
            <a:r>
              <a:rPr lang="ru-RU" sz="1200" kern="1200" dirty="0" smtClean="0">
                <a:solidFill>
                  <a:schemeClr val="tx1"/>
                </a:solidFill>
                <a:effectLst/>
                <a:latin typeface="+mn-lt"/>
                <a:ea typeface="+mn-ea"/>
                <a:cs typeface="+mn-cs"/>
              </a:rPr>
              <a:t>обустроить опасные участки улично-дорожной сети дорожными ограждениями и произвести замену ограждений, не отвечающих требованиям нормативов протяженностью 12,3 км;</a:t>
            </a:r>
          </a:p>
          <a:p>
            <a:r>
              <a:rPr lang="ru-RU" sz="1200" kern="1200" dirty="0" smtClean="0">
                <a:solidFill>
                  <a:schemeClr val="tx1"/>
                </a:solidFill>
                <a:effectLst/>
                <a:latin typeface="+mn-lt"/>
                <a:ea typeface="+mn-ea"/>
                <a:cs typeface="+mn-cs"/>
              </a:rPr>
              <a:t>оборудовать искусственным освещением автомобильные дороги в местах с повышенной интенсивностью движения, очагах аварийности протяженностью 6,0 км;</a:t>
            </a:r>
          </a:p>
          <a:p>
            <a:r>
              <a:rPr lang="ru-RU" sz="1200" kern="1200" dirty="0" smtClean="0">
                <a:solidFill>
                  <a:schemeClr val="tx1"/>
                </a:solidFill>
                <a:effectLst/>
                <a:latin typeface="+mn-lt"/>
                <a:ea typeface="+mn-ea"/>
                <a:cs typeface="+mn-cs"/>
              </a:rPr>
              <a:t>содержать в нормативном состоянии 2 573,8 км действующей сети автомобильных дорог общего пользования на территории автономного округа,  2 791,9 км зимних автомобильных дорог и 17,1 км ледовых переправ общего пользования межмуниципального значения.</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32EFB1B6-7DB8-42D5-AA29-1ED5493270AA}" type="slidenum">
              <a:rPr lang="ru-RU" smtClean="0"/>
              <a:pPr/>
              <a:t>6</a:t>
            </a:fld>
            <a:endParaRPr lang="ru-R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 течение 2012 года межбюджетные трансферты муниципального образования сельское поселение Каркатеевы были увеличены против первоначального плана на 18 174,9,9 тыс.рублей. Основное увеличение произошло по дотации на поддержку мер по обеспечению сбалансированности бюджета поселения. </a:t>
            </a:r>
            <a:r>
              <a:rPr kumimoji="0" lang="ru-RU" sz="14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Также были увеличены иные межбюджетные трансферты на 5 575,5 тыс. рублей.</a:t>
            </a:r>
          </a:p>
          <a:p>
            <a:pPr algn="just">
              <a:lnSpc>
                <a:spcPct val="150000"/>
              </a:lnSpc>
            </a:pP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7</a:t>
            </a:fld>
            <a:endParaRPr lang="ru-RU" dirty="0"/>
          </a:p>
        </p:txBody>
      </p:sp>
    </p:spTree>
    <p:extLst>
      <p:ext uri="{BB962C8B-B14F-4D97-AF65-F5344CB8AC3E}">
        <p14:creationId xmlns:p14="http://schemas.microsoft.com/office/powerpoint/2010/main" xmlns="" val="2708590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85000" lnSpcReduction="10000"/>
          </a:bodyPr>
          <a:lstStyle/>
          <a:p>
            <a:r>
              <a:rPr lang="ru-RU" dirty="0" smtClean="0"/>
              <a:t>	</a:t>
            </a:r>
            <a:r>
              <a:rPr lang="ru-RU" sz="1200" kern="1200" dirty="0" smtClean="0">
                <a:solidFill>
                  <a:schemeClr val="tx1"/>
                </a:solidFill>
                <a:effectLst/>
                <a:latin typeface="+mn-lt"/>
                <a:ea typeface="+mn-ea"/>
                <a:cs typeface="+mn-cs"/>
              </a:rPr>
              <a:t>Расходы бюджета автономного округа, сформированные программно-целевым методом исполнены в сумме 54 094,7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Их удельный вес в общей сумме расходов составил 32,2%.  Прирост данных расходов к аналогичному периоду 2011 года составил 10 198,0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или 23,2%. </a:t>
            </a:r>
          </a:p>
          <a:p>
            <a:r>
              <a:rPr lang="ru-RU" sz="1200" kern="1200" dirty="0" smtClean="0">
                <a:solidFill>
                  <a:schemeClr val="tx1"/>
                </a:solidFill>
                <a:effectLst/>
                <a:latin typeface="+mn-lt"/>
                <a:ea typeface="+mn-ea"/>
                <a:cs typeface="+mn-cs"/>
              </a:rPr>
              <a:t>Ежегодно перечень целевых программ автономного округа пересматривается,  дополняется новыми программами и направлениями. Так, если в 2011 году из бюджета автономного округа на реализацию 27 целевых программ автономного округа было направлено 41 416,3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то в 2012 году на реализацию  уже  33 целевых программ автономного округа было направлено  - 50 640,7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что на 9 224,4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или на 22,3% больше. </a:t>
            </a:r>
          </a:p>
          <a:p>
            <a:r>
              <a:rPr lang="ru-RU" sz="1200" kern="1200" dirty="0" smtClean="0">
                <a:solidFill>
                  <a:schemeClr val="tx1"/>
                </a:solidFill>
                <a:effectLst/>
                <a:latin typeface="+mn-lt"/>
                <a:ea typeface="+mn-ea"/>
                <a:cs typeface="+mn-cs"/>
              </a:rPr>
              <a:t>В общей сумме расходов на</a:t>
            </a:r>
            <a:r>
              <a:rPr lang="ru-RU" sz="1200" kern="1200" baseline="0" dirty="0" smtClean="0">
                <a:solidFill>
                  <a:schemeClr val="tx1"/>
                </a:solidFill>
                <a:effectLst/>
                <a:latin typeface="+mn-lt"/>
                <a:ea typeface="+mn-ea"/>
                <a:cs typeface="+mn-cs"/>
              </a:rPr>
              <a:t> реализацию целевых программ автономного округа </a:t>
            </a:r>
            <a:r>
              <a:rPr lang="ru-RU" sz="1200" kern="1200" dirty="0" smtClean="0">
                <a:solidFill>
                  <a:schemeClr val="tx1"/>
                </a:solidFill>
                <a:effectLst/>
                <a:latin typeface="+mn-lt"/>
                <a:ea typeface="+mn-ea"/>
                <a:cs typeface="+mn-cs"/>
              </a:rPr>
              <a:t>львиную долю  занимают расходы на программы в сфере  жилищного строительства и коммунального хозяйства - 40,7% или 20 608,8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Расходы на реализацию программ социально – культурной направленности занимают в общем объеме расходов на целевые программы - 30,3% или           15 348,5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Расходы в рамках целевых программ автономного округа, направленные на развитие отраслей экономики исполнены в 2012 году в сумме                                      10 830,0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что на 2 962,2 </a:t>
            </a:r>
            <a:r>
              <a:rPr lang="ru-RU" sz="1200" kern="1200" baseline="0" dirty="0" err="1" smtClean="0">
                <a:solidFill>
                  <a:schemeClr val="tx1"/>
                </a:solidFill>
                <a:effectLst/>
                <a:latin typeface="+mn-lt"/>
                <a:ea typeface="+mn-ea"/>
                <a:cs typeface="+mn-cs"/>
              </a:rPr>
              <a:t>млн.рублей</a:t>
            </a:r>
            <a:r>
              <a:rPr lang="ru-RU" sz="1200" kern="1200" baseline="0" dirty="0" smtClean="0">
                <a:solidFill>
                  <a:schemeClr val="tx1"/>
                </a:solidFill>
                <a:effectLst/>
                <a:latin typeface="+mn-lt"/>
                <a:ea typeface="+mn-ea"/>
                <a:cs typeface="+mn-cs"/>
              </a:rPr>
              <a:t> больше, чем в 2011 году.</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a:t>
            </a:r>
          </a:p>
          <a:p>
            <a:pPr algn="just">
              <a:lnSpc>
                <a:spcPct val="150000"/>
              </a:lnSpc>
            </a:pPr>
            <a:endParaRPr lang="ru-RU" sz="1400" kern="1200" dirty="0" smtClean="0">
              <a:solidFill>
                <a:schemeClr val="tx1"/>
              </a:solidFill>
              <a:effectLst/>
              <a:latin typeface="Times New Roman" pitchFamily="18" charset="0"/>
              <a:ea typeface="+mn-ea"/>
              <a:cs typeface="Times New Roman" pitchFamily="18" charset="0"/>
            </a:endParaRPr>
          </a:p>
          <a:p>
            <a:pPr algn="just">
              <a:lnSpc>
                <a:spcPct val="150000"/>
              </a:lnSpc>
            </a:pPr>
            <a:r>
              <a:rPr lang="ru-RU" sz="1400" kern="1200" dirty="0" smtClean="0">
                <a:solidFill>
                  <a:schemeClr val="tx1"/>
                </a:solidFill>
                <a:effectLst/>
                <a:latin typeface="Times New Roman" pitchFamily="18" charset="0"/>
                <a:ea typeface="+mn-ea"/>
                <a:cs typeface="Times New Roman" pitchFamily="18" charset="0"/>
              </a:rPr>
              <a:t>	</a:t>
            </a:r>
            <a:endParaRPr lang="ru-RU" sz="1400" kern="1200" dirty="0">
              <a:solidFill>
                <a:schemeClr val="tx1"/>
              </a:solidFill>
              <a:effectLst/>
              <a:latin typeface="Times New Roman" pitchFamily="18" charset="0"/>
              <a:ea typeface="+mn-ea"/>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8</a:t>
            </a:fld>
            <a:endParaRPr lang="ru-RU"/>
          </a:p>
        </p:txBody>
      </p:sp>
    </p:spTree>
    <p:extLst>
      <p:ext uri="{BB962C8B-B14F-4D97-AF65-F5344CB8AC3E}">
        <p14:creationId xmlns:p14="http://schemas.microsoft.com/office/powerpoint/2010/main" xmlns="" val="3041189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89013" y="744538"/>
            <a:ext cx="4962525" cy="3722687"/>
          </a:xfrm>
        </p:spPr>
      </p:sp>
      <p:sp>
        <p:nvSpPr>
          <p:cNvPr id="3" name="Заметки 2"/>
          <p:cNvSpPr>
            <a:spLocks noGrp="1"/>
          </p:cNvSpPr>
          <p:nvPr>
            <p:ph type="body" idx="1"/>
          </p:nvPr>
        </p:nvSpPr>
        <p:spPr/>
        <p:txBody>
          <a:bodyPr>
            <a:normAutofit fontScale="92500"/>
          </a:bodyPr>
          <a:lstStyle/>
          <a:p>
            <a:r>
              <a:rPr lang="ru-RU" sz="1400" kern="1200" dirty="0" smtClean="0">
                <a:solidFill>
                  <a:schemeClr val="tx1"/>
                </a:solidFill>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Бюджет муниципального образования</a:t>
            </a:r>
            <a:r>
              <a:rPr lang="ru-RU" sz="1200" kern="1200" baseline="0" dirty="0" smtClean="0">
                <a:solidFill>
                  <a:schemeClr val="tx1"/>
                </a:solidFill>
                <a:effectLst/>
                <a:latin typeface="+mn-lt"/>
                <a:ea typeface="+mn-ea"/>
                <a:cs typeface="+mn-cs"/>
              </a:rPr>
              <a:t> сельское поселение Каркатеевы</a:t>
            </a:r>
            <a:r>
              <a:rPr lang="ru-RU" sz="1200" kern="1200" dirty="0" smtClean="0">
                <a:solidFill>
                  <a:schemeClr val="tx1"/>
                </a:solidFill>
                <a:effectLst/>
                <a:latin typeface="+mn-lt"/>
                <a:ea typeface="+mn-ea"/>
                <a:cs typeface="+mn-cs"/>
              </a:rPr>
              <a:t> по доходам без учета межбюджетных трансфертов за 2012 год исполнен в сумме 36 977,9 тыс. рублей, или с ростом к аналогичному показателю 2011 года на 12,4%. С учетом межбюджетных трансфертов доходы бюджета муниципального образования  составили 36</a:t>
            </a:r>
            <a:r>
              <a:rPr lang="ru-RU" sz="1200" kern="1200" baseline="0" dirty="0" smtClean="0">
                <a:solidFill>
                  <a:schemeClr val="tx1"/>
                </a:solidFill>
                <a:effectLst/>
                <a:latin typeface="+mn-lt"/>
                <a:ea typeface="+mn-ea"/>
                <a:cs typeface="+mn-cs"/>
              </a:rPr>
              <a:t> 977,9  тыс</a:t>
            </a:r>
            <a:r>
              <a:rPr lang="ru-RU" sz="1200" kern="1200" dirty="0" smtClean="0">
                <a:solidFill>
                  <a:schemeClr val="tx1"/>
                </a:solidFill>
                <a:effectLst/>
                <a:latin typeface="+mn-lt"/>
                <a:ea typeface="+mn-ea"/>
                <a:cs typeface="+mn-cs"/>
              </a:rPr>
              <a:t>. рублей, что на 9,6% выше уровня 2011 года. </a:t>
            </a:r>
          </a:p>
          <a:p>
            <a:r>
              <a:rPr lang="ru-RU" sz="1200" kern="1200" dirty="0" smtClean="0">
                <a:solidFill>
                  <a:schemeClr val="tx1"/>
                </a:solidFill>
                <a:effectLst/>
                <a:latin typeface="+mn-lt"/>
                <a:ea typeface="+mn-ea"/>
                <a:cs typeface="+mn-cs"/>
              </a:rPr>
              <a:t>Расходы бюджетов муниципальных образований по итогам 2012 года составили 116 932,3  млн. рублей, или с ростом к уровню 2011 года на 7,3%. Остаток неосвоенных плановых бюджетных ассигнований в целом сложился в сумме 14 083,1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В целом по итогам 2012 года по местным бюджетам сложился профицит бюджетов  в сумме 1 310,2 млн. рублей, при плановом дефиците в сумме 13 450,2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С профицитом бюджета исполнили свои бюджеты 11 муниципалитетов.</a:t>
            </a:r>
          </a:p>
          <a:p>
            <a:endParaRPr lang="ru-RU" sz="1400" dirty="0"/>
          </a:p>
        </p:txBody>
      </p:sp>
      <p:sp>
        <p:nvSpPr>
          <p:cNvPr id="4" name="Номер слайда 3"/>
          <p:cNvSpPr>
            <a:spLocks noGrp="1"/>
          </p:cNvSpPr>
          <p:nvPr>
            <p:ph type="sldNum" sz="quarter" idx="10"/>
          </p:nvPr>
        </p:nvSpPr>
        <p:spPr/>
        <p:txBody>
          <a:bodyPr/>
          <a:lstStyle/>
          <a:p>
            <a:fld id="{037C60DC-AEB3-4BAD-98CB-29679DCD131D}" type="slidenum">
              <a:rPr lang="ru-RU" smtClean="0"/>
              <a:pPr/>
              <a:t>9</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6893EE42-F206-4184-90B0-E21CADD67298}" type="datetimeFigureOut">
              <a:rPr lang="ru-RU" smtClean="0"/>
              <a:pPr/>
              <a:t>12.02.2021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12.02.2021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12.02.2021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2">
                    <a:lumMod val="60000"/>
                    <a:lumOff val="40000"/>
                  </a:schemeClr>
                </a:solidFill>
              </a:defRPr>
            </a:lvl1pPr>
          </a:lstStyle>
          <a:p>
            <a:r>
              <a:rPr kumimoji="0" lang="ru-RU" smtClean="0"/>
              <a:t>Образец заголовка</a:t>
            </a:r>
            <a:endParaRPr kumimoji="0" lang="ru-RU" dirty="0"/>
          </a:p>
        </p:txBody>
      </p:sp>
      <p:sp>
        <p:nvSpPr>
          <p:cNvPr id="3" name="Content Placeholder 2"/>
          <p:cNvSpPr>
            <a:spLocks noGrp="1"/>
          </p:cNvSpPr>
          <p:nvPr>
            <p:ph idx="1"/>
          </p:nvPr>
        </p:nvSpPr>
        <p:spPr/>
        <p:txBody>
          <a:bodyPr/>
          <a:lstStyle>
            <a:lvl3pPr>
              <a:defRPr>
                <a:solidFill>
                  <a:schemeClr val="accent1">
                    <a:lumMod val="75000"/>
                  </a:schemeClr>
                </a:solidFill>
              </a:defRPr>
            </a:lvl3pPr>
            <a:lvl4pPr>
              <a:defRPr>
                <a:solidFill>
                  <a:schemeClr val="accent2">
                    <a:lumMod val="75000"/>
                  </a:schemeClr>
                </a:solidFill>
              </a:defRPr>
            </a:lvl4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ru-RU" dirty="0"/>
          </a:p>
        </p:txBody>
      </p:sp>
      <p:sp>
        <p:nvSpPr>
          <p:cNvPr id="4" name="Date Placeholder 3"/>
          <p:cNvSpPr>
            <a:spLocks noGrp="1"/>
          </p:cNvSpPr>
          <p:nvPr>
            <p:ph type="dt" sz="half" idx="10"/>
          </p:nvPr>
        </p:nvSpPr>
        <p:spPr/>
        <p:txBody>
          <a:bodyPr/>
          <a:lstStyle/>
          <a:p>
            <a:fld id="{C3F416CD-67A3-4CF0-A210-F6AF31AC147F}" type="datetimeFigureOut">
              <a:rPr lang="ru-RU" smtClean="0"/>
              <a:pPr/>
              <a:t>12.02.2021</a:t>
            </a:fld>
            <a:endParaRPr lang="ru-RU"/>
          </a:p>
        </p:txBody>
      </p:sp>
      <p:sp>
        <p:nvSpPr>
          <p:cNvPr id="5" name="Footer Placeholder 4"/>
          <p:cNvSpPr>
            <a:spLocks noGrp="1"/>
          </p:cNvSpPr>
          <p:nvPr>
            <p:ph type="ftr" sz="quarter" idx="11"/>
          </p:nvPr>
        </p:nvSpPr>
        <p:spPr/>
        <p:txBody>
          <a:bodyPr/>
          <a:lstStyle/>
          <a:p>
            <a:endParaRPr kumimoji="0" lang="ru-RU"/>
          </a:p>
        </p:txBody>
      </p:sp>
      <p:sp>
        <p:nvSpPr>
          <p:cNvPr id="6" name="Slide Number Placeholder 5"/>
          <p:cNvSpPr>
            <a:spLocks noGrp="1"/>
          </p:cNvSpPr>
          <p:nvPr>
            <p:ph type="sldNum" sz="quarter" idx="12"/>
          </p:nvPr>
        </p:nvSpPr>
        <p:spPr/>
        <p:txBody>
          <a:bodyPr/>
          <a:lstStyle/>
          <a:p>
            <a:fld id="{96652B35-718D-4E28-AFEB-B694A3B357E8}" type="slidenum">
              <a:rPr kumimoji="0" lang="ru-RU" smtClean="0"/>
              <a:pPr/>
              <a:t>‹#›</a:t>
            </a:fld>
            <a:endParaRPr kumimoji="0" lang="ru-RU"/>
          </a:p>
        </p:txBody>
      </p:sp>
      <p:sp>
        <p:nvSpPr>
          <p:cNvPr id="12" name="Picture Placeholder 11"/>
          <p:cNvSpPr>
            <a:spLocks noGrp="1" noChangeAspect="1"/>
          </p:cNvSpPr>
          <p:nvPr>
            <p:ph type="pic" sz="quarter" idx="13"/>
          </p:nvPr>
        </p:nvSpPr>
        <p:spPr>
          <a:xfrm>
            <a:off x="6830568" y="13716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3" name="Picture Placeholder 11"/>
          <p:cNvSpPr>
            <a:spLocks noGrp="1" noChangeAspect="1"/>
          </p:cNvSpPr>
          <p:nvPr>
            <p:ph type="pic" sz="quarter" idx="14"/>
          </p:nvPr>
        </p:nvSpPr>
        <p:spPr>
          <a:xfrm>
            <a:off x="7991526" y="13716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4" name="Picture Placeholder 11"/>
          <p:cNvSpPr>
            <a:spLocks noGrp="1" noChangeAspect="1"/>
          </p:cNvSpPr>
          <p:nvPr>
            <p:ph type="pic" sz="quarter" idx="15"/>
          </p:nvPr>
        </p:nvSpPr>
        <p:spPr>
          <a:xfrm>
            <a:off x="7991856" y="91440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5" name="Picture Placeholder 11"/>
          <p:cNvSpPr>
            <a:spLocks noGrp="1" noChangeAspect="1"/>
          </p:cNvSpPr>
          <p:nvPr>
            <p:ph type="pic" sz="quarter" idx="16"/>
          </p:nvPr>
        </p:nvSpPr>
        <p:spPr>
          <a:xfrm>
            <a:off x="7991856" y="1719072"/>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Tree>
    <p:extLst>
      <p:ext uri="{BB962C8B-B14F-4D97-AF65-F5344CB8AC3E}">
        <p14:creationId xmlns:p14="http://schemas.microsoft.com/office/powerpoint/2010/main" xmlns="" val="3727732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12.02.2021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893EE42-F206-4184-90B0-E21CADD67298}" type="datetimeFigureOut">
              <a:rPr lang="ru-RU" smtClean="0"/>
              <a:pPr/>
              <a:t>12.02.2021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12.02.2021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893EE42-F206-4184-90B0-E21CADD67298}" type="datetimeFigureOut">
              <a:rPr lang="ru-RU" smtClean="0"/>
              <a:pPr/>
              <a:t>12.02.2021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6893EE42-F206-4184-90B0-E21CADD67298}" type="datetimeFigureOut">
              <a:rPr lang="ru-RU" smtClean="0"/>
              <a:pPr/>
              <a:t>12.02.2021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6893EE42-F206-4184-90B0-E21CADD67298}" type="datetimeFigureOut">
              <a:rPr lang="ru-RU" smtClean="0"/>
              <a:pPr/>
              <a:t>12.02.2021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12.02.2021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12.02.2021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893EE42-F206-4184-90B0-E21CADD67298}" type="datetimeFigureOut">
              <a:rPr lang="ru-RU" smtClean="0"/>
              <a:pPr/>
              <a:t>12.02.2021</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7B82EE8-D6DD-4410-B6E6-FE672ADC826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Lst>
  <p:transition>
    <p:fade/>
  </p:transition>
  <p:timing>
    <p:tnLst>
      <p:par>
        <p:cTn id="1" dur="indefinite" restart="never" nodeType="tmRoot"/>
      </p:par>
    </p:tnLst>
  </p:timing>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hart" Target="../charts/char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285992"/>
            <a:ext cx="8429684" cy="2214578"/>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Отчет об исполнении </a:t>
            </a:r>
            <a: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бюджета муниципального образования «Гончаровский сельсовет» Суджанского района Курской области</a:t>
            </a:r>
            <a:b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за 2020 год </a:t>
            </a:r>
            <a:endParaRPr lang="ru-RU" sz="35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Текст 2"/>
          <p:cNvSpPr>
            <a:spLocks noGrp="1"/>
          </p:cNvSpPr>
          <p:nvPr>
            <p:ph type="body" idx="1"/>
          </p:nvPr>
        </p:nvSpPr>
        <p:spPr>
          <a:xfrm>
            <a:off x="4143372" y="4929199"/>
            <a:ext cx="1714512" cy="500066"/>
          </a:xfrm>
        </p:spPr>
        <p:txBody>
          <a:bodyPr/>
          <a:lstStyle/>
          <a:p>
            <a:endParaRPr lang="ru-RU" dirty="0" smtClean="0"/>
          </a:p>
          <a:p>
            <a:endParaRPr lang="ru-RU"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240666"/>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kern="0" cap="all" dirty="0" smtClean="0">
                <a:ln w="0"/>
                <a:solidFill>
                  <a:schemeClr val="accent1">
                    <a:lumMod val="75000"/>
                  </a:schemeClr>
                </a:solidFill>
                <a:latin typeface="Times New Roman" pitchFamily="18" charset="0"/>
                <a:cs typeface="Times New Roman" pitchFamily="18" charset="0"/>
              </a:rPr>
              <a:t>Основные показатели исполнения бюджета  муниципального образования «Гончаровский сельсовет»  </a:t>
            </a:r>
            <a:r>
              <a:rPr lang="ru-RU" sz="16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600" b="1" kern="0" cap="all" dirty="0" smtClean="0">
                <a:ln w="0"/>
                <a:solidFill>
                  <a:schemeClr val="accent1">
                    <a:lumMod val="75000"/>
                  </a:schemeClr>
                </a:solidFill>
                <a:latin typeface="Times New Roman" pitchFamily="18" charset="0"/>
                <a:cs typeface="Times New Roman" pitchFamily="18" charset="0"/>
              </a:rPr>
              <a:t> района Курской области за 2018 год</a:t>
            </a:r>
            <a:endParaRPr lang="ru-RU" sz="1600" b="1" kern="0" cap="all" dirty="0">
              <a:ln w="0"/>
              <a:solidFill>
                <a:schemeClr val="accent1">
                  <a:lumMod val="75000"/>
                </a:schemeClr>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extLst>
              <p:ext uri="{D42A27DB-BD31-4B8C-83A1-F6EECF244321}">
                <p14:modId xmlns:p14="http://schemas.microsoft.com/office/powerpoint/2010/main" xmlns="" val="1104523046"/>
              </p:ext>
            </p:extLst>
          </p:nvPr>
        </p:nvGraphicFramePr>
        <p:xfrm>
          <a:off x="500034" y="2000240"/>
          <a:ext cx="8186766"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16633"/>
            <a:ext cx="7772400" cy="792088"/>
          </a:xfrm>
        </p:spPr>
        <p:txBody>
          <a:bodyPr>
            <a:normAutofit fontScale="90000"/>
          </a:bodyPr>
          <a:lstStyle/>
          <a:p>
            <a:pPr algn="ctr"/>
            <a:r>
              <a:rPr lang="ru-RU" sz="1800" b="1" kern="0" cap="all" dirty="0">
                <a:ln w="0"/>
                <a:solidFill>
                  <a:schemeClr val="accent1">
                    <a:lumMod val="75000"/>
                  </a:schemeClr>
                </a:solidFill>
                <a:latin typeface="Times New Roman" pitchFamily="18" charset="0"/>
                <a:cs typeface="Times New Roman" pitchFamily="18" charset="0"/>
              </a:rPr>
              <a:t>Исполнение доходной части бюджета </a:t>
            </a:r>
            <a:r>
              <a:rPr lang="ru-RU" sz="1800" b="1" kern="0" cap="all" dirty="0" smtClean="0">
                <a:ln w="0"/>
                <a:solidFill>
                  <a:schemeClr val="accent1">
                    <a:lumMod val="75000"/>
                  </a:schemeClr>
                </a:solidFill>
                <a:latin typeface="Times New Roman" pitchFamily="18" charset="0"/>
                <a:cs typeface="Times New Roman" pitchFamily="18" charset="0"/>
              </a:rPr>
              <a:t>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800" b="1" kern="0" cap="all" dirty="0" smtClean="0">
                <a:ln w="0"/>
                <a:solidFill>
                  <a:schemeClr val="accent1">
                    <a:lumMod val="75000"/>
                  </a:schemeClr>
                </a:solidFill>
                <a:latin typeface="Times New Roman" pitchFamily="18" charset="0"/>
                <a:cs typeface="Times New Roman" pitchFamily="18" charset="0"/>
              </a:rPr>
              <a:t> района курской области  </a:t>
            </a:r>
            <a:r>
              <a:rPr lang="ru-RU" sz="1800" b="1" kern="0" cap="all" dirty="0">
                <a:ln w="0"/>
                <a:solidFill>
                  <a:schemeClr val="accent1">
                    <a:lumMod val="75000"/>
                  </a:schemeClr>
                </a:solidFill>
                <a:latin typeface="Times New Roman" pitchFamily="18" charset="0"/>
                <a:cs typeface="Times New Roman" pitchFamily="18" charset="0"/>
              </a:rPr>
              <a:t>за </a:t>
            </a:r>
            <a:r>
              <a:rPr lang="ru-RU" sz="1800" b="1" kern="0" cap="all" dirty="0" smtClean="0">
                <a:ln w="0"/>
                <a:solidFill>
                  <a:schemeClr val="accent1">
                    <a:lumMod val="75000"/>
                  </a:schemeClr>
                </a:solidFill>
                <a:latin typeface="Times New Roman" pitchFamily="18" charset="0"/>
                <a:cs typeface="Times New Roman" pitchFamily="18" charset="0"/>
              </a:rPr>
              <a:t>2020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5" name="Диаграмма 4"/>
          <p:cNvGraphicFramePr>
            <a:graphicFrameLocks/>
          </p:cNvGraphicFramePr>
          <p:nvPr>
            <p:extLst>
              <p:ext uri="{D42A27DB-BD31-4B8C-83A1-F6EECF244321}">
                <p14:modId xmlns:p14="http://schemas.microsoft.com/office/powerpoint/2010/main" xmlns="" val="3983157497"/>
              </p:ext>
            </p:extLst>
          </p:nvPr>
        </p:nvGraphicFramePr>
        <p:xfrm>
          <a:off x="428596" y="1285860"/>
          <a:ext cx="8072494" cy="5143536"/>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611560" y="980727"/>
            <a:ext cx="768865" cy="276999"/>
          </a:xfrm>
          <a:prstGeom prst="rect">
            <a:avLst/>
          </a:prstGeom>
          <a:noFill/>
        </p:spPr>
        <p:txBody>
          <a:bodyPr wrap="none" rtlCol="0">
            <a:spAutoFit/>
          </a:bodyPr>
          <a:lstStyle/>
          <a:p>
            <a:r>
              <a:rPr lang="ru-RU" sz="1200" dirty="0" smtClean="0">
                <a:latin typeface="Times New Roman" pitchFamily="18" charset="0"/>
                <a:cs typeface="Times New Roman" pitchFamily="18" charset="0"/>
              </a:rPr>
              <a:t>тыс. руб.</a:t>
            </a:r>
            <a:endParaRPr lang="ru-RU" sz="1200" dirty="0">
              <a:latin typeface="Times New Roman" pitchFamily="18" charset="0"/>
              <a:cs typeface="Times New Roman" pitchFamily="18" charset="0"/>
            </a:endParaRPr>
          </a:p>
        </p:txBody>
      </p:sp>
    </p:spTree>
    <p:extLst>
      <p:ext uri="{BB962C8B-B14F-4D97-AF65-F5344CB8AC3E}">
        <p14:creationId xmlns:p14="http://schemas.microsoft.com/office/powerpoint/2010/main" xmlns="" val="106917282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57166"/>
            <a:ext cx="8606190" cy="1000132"/>
          </a:xfrm>
        </p:spPr>
        <p:txBody>
          <a:bodyPr>
            <a:noAutofit/>
          </a:bodyPr>
          <a:lstStyle/>
          <a:p>
            <a:pPr algn="ctr"/>
            <a:r>
              <a:rPr lang="ru-RU" sz="1800" b="1" kern="0" cap="all" dirty="0">
                <a:ln w="0"/>
                <a:solidFill>
                  <a:schemeClr val="accent1">
                    <a:lumMod val="75000"/>
                  </a:schemeClr>
                </a:solidFill>
                <a:latin typeface="Times New Roman" pitchFamily="18" charset="0"/>
                <a:cs typeface="Times New Roman" pitchFamily="18" charset="0"/>
              </a:rPr>
              <a:t>Структура налоговых доходов бюджета </a:t>
            </a:r>
            <a:r>
              <a:rPr lang="ru-RU" sz="1800" b="1" kern="0" cap="all" dirty="0" smtClean="0">
                <a:ln w="0"/>
                <a:solidFill>
                  <a:schemeClr val="accent1">
                    <a:lumMod val="75000"/>
                  </a:schemeClr>
                </a:solidFill>
                <a:latin typeface="Times New Roman" pitchFamily="18" charset="0"/>
                <a:cs typeface="Times New Roman" pitchFamily="18" charset="0"/>
              </a:rPr>
              <a:t> 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800" b="1" kern="0" cap="all" dirty="0" smtClean="0">
                <a:ln w="0"/>
                <a:solidFill>
                  <a:schemeClr val="accent1">
                    <a:lumMod val="75000"/>
                  </a:schemeClr>
                </a:solidFill>
                <a:latin typeface="Times New Roman" pitchFamily="18" charset="0"/>
                <a:cs typeface="Times New Roman" pitchFamily="18" charset="0"/>
              </a:rPr>
              <a:t> района курской области </a:t>
            </a:r>
            <a:br>
              <a:rPr lang="ru-RU" sz="1800" b="1" kern="0" cap="all" dirty="0" smtClean="0">
                <a:ln w="0"/>
                <a:solidFill>
                  <a:schemeClr val="accent1">
                    <a:lumMod val="75000"/>
                  </a:schemeClr>
                </a:solidFill>
                <a:latin typeface="Times New Roman" pitchFamily="18" charset="0"/>
                <a:cs typeface="Times New Roman" pitchFamily="18" charset="0"/>
              </a:rPr>
            </a:br>
            <a:r>
              <a:rPr lang="ru-RU" sz="1800" b="1" kern="0" cap="all" dirty="0" smtClean="0">
                <a:ln w="0"/>
                <a:solidFill>
                  <a:schemeClr val="accent1">
                    <a:lumMod val="75000"/>
                  </a:schemeClr>
                </a:solidFill>
                <a:latin typeface="Times New Roman" pitchFamily="18" charset="0"/>
                <a:cs typeface="Times New Roman" pitchFamily="18" charset="0"/>
              </a:rPr>
              <a:t>за 2020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14" name="Диаграмма 13"/>
          <p:cNvGraphicFramePr/>
          <p:nvPr/>
        </p:nvGraphicFramePr>
        <p:xfrm>
          <a:off x="642910" y="1357298"/>
          <a:ext cx="8001056" cy="50006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23234751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568952" cy="1169228"/>
          </a:xfrm>
        </p:spPr>
        <p:txBody>
          <a:bodyPr>
            <a:noAutofit/>
          </a:bodyPr>
          <a:lstStyle/>
          <a:p>
            <a:pPr algn="ctr"/>
            <a:r>
              <a:rPr lang="ru-RU" sz="1800" b="1" kern="0" cap="all" dirty="0">
                <a:ln w="0"/>
                <a:solidFill>
                  <a:schemeClr val="accent1">
                    <a:lumMod val="75000"/>
                  </a:schemeClr>
                </a:solidFill>
                <a:latin typeface="Times New Roman" pitchFamily="18" charset="0"/>
                <a:cs typeface="Times New Roman" pitchFamily="18" charset="0"/>
              </a:rPr>
              <a:t>Структура </a:t>
            </a:r>
            <a:r>
              <a:rPr lang="ru-RU" sz="1800" b="1" kern="0" cap="all" dirty="0" smtClean="0">
                <a:ln w="0"/>
                <a:solidFill>
                  <a:schemeClr val="accent1">
                    <a:lumMod val="75000"/>
                  </a:schemeClr>
                </a:solidFill>
                <a:latin typeface="Times New Roman" pitchFamily="18" charset="0"/>
                <a:cs typeface="Times New Roman" pitchFamily="18" charset="0"/>
              </a:rPr>
              <a:t>расходов </a:t>
            </a:r>
            <a:r>
              <a:rPr lang="ru-RU" sz="1800" b="1" kern="0" cap="all" dirty="0">
                <a:ln w="0"/>
                <a:solidFill>
                  <a:schemeClr val="accent1">
                    <a:lumMod val="75000"/>
                  </a:schemeClr>
                </a:solidFill>
                <a:latin typeface="Times New Roman" pitchFamily="18" charset="0"/>
                <a:cs typeface="Times New Roman" pitchFamily="18" charset="0"/>
              </a:rPr>
              <a:t>бюджета </a:t>
            </a:r>
            <a:r>
              <a:rPr lang="ru-RU" sz="1800" b="1" kern="0" cap="all" dirty="0" smtClean="0">
                <a:ln w="0"/>
                <a:solidFill>
                  <a:schemeClr val="accent1">
                    <a:lumMod val="75000"/>
                  </a:schemeClr>
                </a:solidFill>
                <a:latin typeface="Times New Roman" pitchFamily="18" charset="0"/>
                <a:cs typeface="Times New Roman" pitchFamily="18" charset="0"/>
              </a:rPr>
              <a:t> муниципального образования «Гончаровский сельсовет» Суджанского района Курской области за 2018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14" name="Диаграмма 13"/>
          <p:cNvGraphicFramePr/>
          <p:nvPr/>
        </p:nvGraphicFramePr>
        <p:xfrm>
          <a:off x="500034" y="571480"/>
          <a:ext cx="8429684" cy="657229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23234751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Диаграмма 36"/>
          <p:cNvGraphicFramePr/>
          <p:nvPr>
            <p:extLst>
              <p:ext uri="{D42A27DB-BD31-4B8C-83A1-F6EECF244321}">
                <p14:modId xmlns:p14="http://schemas.microsoft.com/office/powerpoint/2010/main" xmlns="" val="1129150303"/>
              </p:ext>
            </p:extLst>
          </p:nvPr>
        </p:nvGraphicFramePr>
        <p:xfrm>
          <a:off x="928662" y="1428736"/>
          <a:ext cx="7715304" cy="4929222"/>
        </p:xfrm>
        <a:graphic>
          <a:graphicData uri="http://schemas.openxmlformats.org/drawingml/2006/chart">
            <c:chart xmlns:c="http://schemas.openxmlformats.org/drawingml/2006/chart" xmlns:r="http://schemas.openxmlformats.org/officeDocument/2006/relationships" r:id="rId3"/>
          </a:graphicData>
        </a:graphic>
      </p:graphicFrame>
      <p:sp>
        <p:nvSpPr>
          <p:cNvPr id="17" name="Заголовок 3"/>
          <p:cNvSpPr txBox="1">
            <a:spLocks/>
          </p:cNvSpPr>
          <p:nvPr/>
        </p:nvSpPr>
        <p:spPr>
          <a:xfrm>
            <a:off x="428596" y="1"/>
            <a:ext cx="8229600" cy="908720"/>
          </a:xfrm>
          <a:prstGeom prst="rect">
            <a:avLst/>
          </a:prstGeom>
        </p:spPr>
        <p:txBody>
          <a:bodyPr anchor="b" anchorCtr="0">
            <a:normAutofit fontScale="92500"/>
          </a:bodyPr>
          <a:lstStyle/>
          <a:p>
            <a:pPr algn="ctr">
              <a:spcBef>
                <a:spcPct val="0"/>
              </a:spcBef>
            </a:pPr>
            <a:r>
              <a:rPr lang="ru-RU" sz="1800" b="1" kern="0" cap="all" dirty="0" smtClean="0">
                <a:ln w="0"/>
                <a:solidFill>
                  <a:schemeClr val="accent1">
                    <a:lumMod val="75000"/>
                  </a:schemeClr>
                </a:solidFill>
                <a:latin typeface="Times New Roman" pitchFamily="18" charset="0"/>
                <a:ea typeface="+mj-ea"/>
                <a:cs typeface="Times New Roman" pitchFamily="18" charset="0"/>
              </a:rPr>
              <a:t>Расходы на жилищно-коммунальное хозяйство 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ea typeface="+mj-ea"/>
                <a:cs typeface="Times New Roman" pitchFamily="18" charset="0"/>
              </a:rPr>
              <a:t>суджанского</a:t>
            </a:r>
            <a:r>
              <a:rPr lang="ru-RU" sz="1800" b="1" kern="0" cap="all" dirty="0" smtClean="0">
                <a:ln w="0"/>
                <a:solidFill>
                  <a:schemeClr val="accent1">
                    <a:lumMod val="75000"/>
                  </a:schemeClr>
                </a:solidFill>
                <a:latin typeface="Times New Roman" pitchFamily="18" charset="0"/>
                <a:ea typeface="+mj-ea"/>
                <a:cs typeface="Times New Roman" pitchFamily="18" charset="0"/>
              </a:rPr>
              <a:t> района курской области  за 2020 год</a:t>
            </a:r>
            <a:endParaRPr lang="ru-RU" sz="1800" b="1" kern="0" cap="all" dirty="0">
              <a:ln w="0"/>
              <a:solidFill>
                <a:schemeClr val="accent1">
                  <a:lumMod val="75000"/>
                </a:schemeClr>
              </a:solidFill>
              <a:latin typeface="Times New Roman" pitchFamily="18" charset="0"/>
              <a:ea typeface="+mj-ea"/>
              <a:cs typeface="Times New Roman" pitchFamily="18" charset="0"/>
            </a:endParaRPr>
          </a:p>
        </p:txBody>
      </p:sp>
      <p:sp>
        <p:nvSpPr>
          <p:cNvPr id="42" name="Овал 10"/>
          <p:cNvSpPr/>
          <p:nvPr/>
        </p:nvSpPr>
        <p:spPr>
          <a:xfrm>
            <a:off x="6000760" y="5786454"/>
            <a:ext cx="2928958" cy="80197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ru-RU" sz="1050" dirty="0">
              <a:solidFill>
                <a:schemeClr val="bg1"/>
              </a:solidFill>
              <a:latin typeface="Times New Roman" pitchFamily="18" charset="0"/>
              <a:cs typeface="Times New Roman" pitchFamily="18" charset="0"/>
            </a:endParaRPr>
          </a:p>
        </p:txBody>
      </p:sp>
      <p:sp>
        <p:nvSpPr>
          <p:cNvPr id="45" name="Овал 12"/>
          <p:cNvSpPr/>
          <p:nvPr/>
        </p:nvSpPr>
        <p:spPr>
          <a:xfrm>
            <a:off x="5857884" y="3143249"/>
            <a:ext cx="2828867" cy="43368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defTabSz="466725">
              <a:lnSpc>
                <a:spcPct val="90000"/>
              </a:lnSpc>
              <a:spcBef>
                <a:spcPct val="0"/>
              </a:spcBef>
              <a:spcAft>
                <a:spcPct val="35000"/>
              </a:spcAft>
            </a:pPr>
            <a:r>
              <a:rPr lang="ru-RU" sz="1050" dirty="0" smtClean="0">
                <a:solidFill>
                  <a:schemeClr val="bg1"/>
                </a:solidFill>
                <a:latin typeface="Times New Roman" pitchFamily="18" charset="0"/>
                <a:cs typeface="Times New Roman" pitchFamily="18" charset="0"/>
              </a:rPr>
              <a:t> </a:t>
            </a:r>
          </a:p>
        </p:txBody>
      </p:sp>
      <p:sp>
        <p:nvSpPr>
          <p:cNvPr id="48" name="Овал 14"/>
          <p:cNvSpPr/>
          <p:nvPr/>
        </p:nvSpPr>
        <p:spPr>
          <a:xfrm>
            <a:off x="5715008" y="1785926"/>
            <a:ext cx="3000396" cy="642942"/>
          </a:xfrm>
          <a:prstGeom prst="rect">
            <a:avLst/>
          </a:prstGeom>
          <a:noFill/>
          <a:ln w="12700"/>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ru-RU" sz="1050" kern="1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256923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784976" cy="1240666"/>
          </a:xfrm>
        </p:spPr>
        <p:txBody>
          <a:bodyPr>
            <a:noAutofit/>
          </a:bodyPr>
          <a:lstStyle/>
          <a:p>
            <a:pPr algn="ctr"/>
            <a:r>
              <a:rPr lang="ru-RU" sz="1400" b="1" cap="all" dirty="0">
                <a:ln w="0"/>
                <a:solidFill>
                  <a:schemeClr val="accent1">
                    <a:lumMod val="75000"/>
                  </a:schemeClr>
                </a:solidFill>
                <a:latin typeface="Times New Roman" pitchFamily="18" charset="0"/>
                <a:cs typeface="Times New Roman" pitchFamily="18" charset="0"/>
              </a:rPr>
              <a:t>Изменение объема межбюджетных трансфертов, предоставляемых </a:t>
            </a:r>
            <a:br>
              <a:rPr lang="ru-RU" sz="1400" b="1" cap="all" dirty="0">
                <a:ln w="0"/>
                <a:solidFill>
                  <a:schemeClr val="accent1">
                    <a:lumMod val="75000"/>
                  </a:schemeClr>
                </a:solidFill>
                <a:latin typeface="Times New Roman" pitchFamily="18" charset="0"/>
                <a:cs typeface="Times New Roman" pitchFamily="18" charset="0"/>
              </a:rPr>
            </a:br>
            <a:r>
              <a:rPr lang="ru-RU" sz="1400" b="1" cap="all" dirty="0" smtClean="0">
                <a:ln w="0"/>
                <a:solidFill>
                  <a:schemeClr val="accent1">
                    <a:lumMod val="75000"/>
                  </a:schemeClr>
                </a:solidFill>
                <a:latin typeface="Times New Roman" pitchFamily="18" charset="0"/>
                <a:cs typeface="Times New Roman" pitchFamily="18" charset="0"/>
              </a:rPr>
              <a:t>в бюджет муниципального образования «Гончаровский  сельсовет» </a:t>
            </a:r>
            <a:r>
              <a:rPr lang="ru-RU" sz="1400" b="1" cap="all" dirty="0" err="1" smtClean="0">
                <a:ln w="0"/>
                <a:solidFill>
                  <a:schemeClr val="accent1">
                    <a:lumMod val="75000"/>
                  </a:schemeClr>
                </a:solidFill>
                <a:latin typeface="Times New Roman" pitchFamily="18" charset="0"/>
                <a:cs typeface="Times New Roman" pitchFamily="18" charset="0"/>
              </a:rPr>
              <a:t>суджанского</a:t>
            </a:r>
            <a:r>
              <a:rPr lang="ru-RU" sz="1400" b="1" cap="all" dirty="0" smtClean="0">
                <a:ln w="0"/>
                <a:solidFill>
                  <a:schemeClr val="accent1">
                    <a:lumMod val="75000"/>
                  </a:schemeClr>
                </a:solidFill>
                <a:latin typeface="Times New Roman" pitchFamily="18" charset="0"/>
                <a:cs typeface="Times New Roman" pitchFamily="18" charset="0"/>
              </a:rPr>
              <a:t> района Курской области в 2020 </a:t>
            </a:r>
            <a:r>
              <a:rPr lang="ru-RU" sz="1400" b="1" cap="all" dirty="0">
                <a:ln w="0"/>
                <a:solidFill>
                  <a:schemeClr val="accent1">
                    <a:lumMod val="75000"/>
                  </a:schemeClr>
                </a:solidFill>
                <a:latin typeface="Times New Roman" pitchFamily="18" charset="0"/>
                <a:cs typeface="Times New Roman" pitchFamily="18" charset="0"/>
              </a:rPr>
              <a:t>году в разрезе видов трансфертов, </a:t>
            </a:r>
            <a:r>
              <a:rPr lang="ru-RU" sz="1400" b="1" cap="all" dirty="0" smtClean="0">
                <a:ln w="0"/>
                <a:solidFill>
                  <a:schemeClr val="accent1">
                    <a:lumMod val="75000"/>
                  </a:schemeClr>
                </a:solidFill>
                <a:latin typeface="Times New Roman" pitchFamily="18" charset="0"/>
                <a:cs typeface="Times New Roman" pitchFamily="18" charset="0"/>
              </a:rPr>
              <a:t>тыс. руб</a:t>
            </a:r>
            <a:r>
              <a:rPr lang="ru-RU" sz="1400" b="1" cap="all" dirty="0">
                <a:ln w="0"/>
                <a:solidFill>
                  <a:schemeClr val="accent1">
                    <a:lumMod val="75000"/>
                  </a:schemeClr>
                </a:solidFill>
                <a:latin typeface="Times New Roman" pitchFamily="18" charset="0"/>
                <a:cs typeface="Times New Roman" pitchFamily="18" charset="0"/>
              </a:rPr>
              <a:t>.</a:t>
            </a:r>
            <a:endParaRPr lang="ru-RU" sz="1400" b="1" dirty="0">
              <a:solidFill>
                <a:schemeClr val="accent1">
                  <a:lumMod val="75000"/>
                </a:schemeClr>
              </a:solidFill>
              <a:latin typeface="Times New Roman" pitchFamily="18" charset="0"/>
              <a:cs typeface="Times New Roman" pitchFamily="18" charset="0"/>
            </a:endParaRPr>
          </a:p>
        </p:txBody>
      </p:sp>
      <p:graphicFrame>
        <p:nvGraphicFramePr>
          <p:cNvPr id="4" name="Диаграмма 3"/>
          <p:cNvGraphicFramePr/>
          <p:nvPr/>
        </p:nvGraphicFramePr>
        <p:xfrm>
          <a:off x="857224" y="1397000"/>
          <a:ext cx="8072494" cy="48180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395304987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57256"/>
          </a:xfrm>
        </p:spPr>
        <p:txBody>
          <a:bodyPr>
            <a:normAutofit fontScale="90000"/>
          </a:bodyPr>
          <a:lstStyle/>
          <a:p>
            <a:pPr algn="ctr"/>
            <a:r>
              <a:rPr lang="ru-RU" sz="2000" b="1" kern="0" cap="all" dirty="0" smtClean="0">
                <a:ln w="0"/>
                <a:solidFill>
                  <a:schemeClr val="accent1">
                    <a:lumMod val="75000"/>
                  </a:schemeClr>
                </a:solidFill>
                <a:latin typeface="Times New Roman" pitchFamily="18" charset="0"/>
                <a:cs typeface="Times New Roman" pitchFamily="18" charset="0"/>
              </a:rPr>
              <a:t/>
            </a:r>
            <a:br>
              <a:rPr lang="ru-RU" sz="2000" b="1" kern="0" cap="all" dirty="0" smtClean="0">
                <a:ln w="0"/>
                <a:solidFill>
                  <a:schemeClr val="accent1">
                    <a:lumMod val="75000"/>
                  </a:schemeClr>
                </a:solidFill>
                <a:latin typeface="Times New Roman" pitchFamily="18" charset="0"/>
                <a:cs typeface="Times New Roman" pitchFamily="18" charset="0"/>
              </a:rPr>
            </a:br>
            <a:r>
              <a:rPr lang="ru-RU" sz="2000" kern="0" cap="all" dirty="0" smtClean="0">
                <a:ln w="0"/>
                <a:solidFill>
                  <a:schemeClr val="accent1">
                    <a:lumMod val="75000"/>
                  </a:schemeClr>
                </a:solidFill>
                <a:latin typeface="Times New Roman" pitchFamily="18" charset="0"/>
                <a:cs typeface="Times New Roman" pitchFamily="18" charset="0"/>
              </a:rPr>
              <a:t/>
            </a:r>
            <a:br>
              <a:rPr lang="ru-RU" sz="2000" kern="0" cap="all" dirty="0" smtClean="0">
                <a:ln w="0"/>
                <a:solidFill>
                  <a:schemeClr val="accent1">
                    <a:lumMod val="75000"/>
                  </a:schemeClr>
                </a:solidFill>
                <a:latin typeface="Times New Roman" pitchFamily="18" charset="0"/>
                <a:cs typeface="Times New Roman" pitchFamily="18" charset="0"/>
              </a:rPr>
            </a:br>
            <a:r>
              <a:rPr lang="ru-RU" sz="2000" b="1" kern="0" cap="all" dirty="0" smtClean="0">
                <a:ln w="0"/>
                <a:solidFill>
                  <a:schemeClr val="accent1">
                    <a:lumMod val="75000"/>
                  </a:schemeClr>
                </a:solidFill>
                <a:latin typeface="Times New Roman" pitchFamily="18" charset="0"/>
                <a:cs typeface="Times New Roman" pitchFamily="18" charset="0"/>
              </a:rPr>
              <a:t>Исполнение муниципальных  программ муниципального образования «Гончаровский сельсовет»  </a:t>
            </a:r>
            <a:r>
              <a:rPr lang="ru-RU" sz="2000" b="1" kern="0" cap="all" dirty="0" err="1" smtClean="0">
                <a:ln w="0"/>
                <a:solidFill>
                  <a:schemeClr val="accent1">
                    <a:lumMod val="75000"/>
                  </a:schemeClr>
                </a:solidFill>
                <a:latin typeface="Times New Roman" pitchFamily="18" charset="0"/>
                <a:cs typeface="Times New Roman" pitchFamily="18" charset="0"/>
              </a:rPr>
              <a:t>суджанского</a:t>
            </a:r>
            <a:r>
              <a:rPr lang="ru-RU" sz="2000" b="1" kern="0" cap="all" dirty="0" smtClean="0">
                <a:ln w="0"/>
                <a:solidFill>
                  <a:schemeClr val="accent1">
                    <a:lumMod val="75000"/>
                  </a:schemeClr>
                </a:solidFill>
                <a:latin typeface="Times New Roman" pitchFamily="18" charset="0"/>
                <a:cs typeface="Times New Roman" pitchFamily="18" charset="0"/>
              </a:rPr>
              <a:t> района курской области </a:t>
            </a:r>
            <a:br>
              <a:rPr lang="ru-RU" sz="2000" b="1" kern="0" cap="all" dirty="0" smtClean="0">
                <a:ln w="0"/>
                <a:solidFill>
                  <a:schemeClr val="accent1">
                    <a:lumMod val="75000"/>
                  </a:schemeClr>
                </a:solidFill>
                <a:latin typeface="Times New Roman" pitchFamily="18" charset="0"/>
                <a:cs typeface="Times New Roman" pitchFamily="18" charset="0"/>
              </a:rPr>
            </a:br>
            <a:r>
              <a:rPr lang="ru-RU" sz="2000" b="1" kern="0" cap="all" dirty="0" smtClean="0">
                <a:ln w="0"/>
                <a:solidFill>
                  <a:schemeClr val="accent1">
                    <a:lumMod val="75000"/>
                  </a:schemeClr>
                </a:solidFill>
                <a:latin typeface="Times New Roman" pitchFamily="18" charset="0"/>
                <a:cs typeface="Times New Roman" pitchFamily="18" charset="0"/>
              </a:rPr>
              <a:t>за </a:t>
            </a:r>
            <a:r>
              <a:rPr lang="ru-RU" sz="2000" b="1" kern="0" cap="all" dirty="0" smtClean="0">
                <a:ln w="0"/>
                <a:solidFill>
                  <a:schemeClr val="accent1">
                    <a:lumMod val="75000"/>
                  </a:schemeClr>
                </a:solidFill>
                <a:latin typeface="Times New Roman" pitchFamily="18" charset="0"/>
                <a:cs typeface="Times New Roman" pitchFamily="18" charset="0"/>
              </a:rPr>
              <a:t>2020 </a:t>
            </a:r>
            <a:r>
              <a:rPr lang="ru-RU" sz="2000" b="1" kern="0" cap="all" dirty="0" smtClean="0">
                <a:ln w="0"/>
                <a:solidFill>
                  <a:schemeClr val="accent1">
                    <a:lumMod val="75000"/>
                  </a:schemeClr>
                </a:solidFill>
                <a:latin typeface="Times New Roman" pitchFamily="18" charset="0"/>
                <a:cs typeface="Times New Roman" pitchFamily="18" charset="0"/>
              </a:rPr>
              <a:t>год</a:t>
            </a:r>
            <a:r>
              <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t/>
            </a:r>
            <a:br>
              <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b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endParaRPr>
          </a:p>
        </p:txBody>
      </p:sp>
      <p:graphicFrame>
        <p:nvGraphicFramePr>
          <p:cNvPr id="5" name="Объект 4"/>
          <p:cNvGraphicFramePr>
            <a:graphicFrameLocks noGrp="1"/>
          </p:cNvGraphicFramePr>
          <p:nvPr>
            <p:ph sz="half" idx="1"/>
            <p:extLst>
              <p:ext uri="{D42A27DB-BD31-4B8C-83A1-F6EECF244321}">
                <p14:modId xmlns:p14="http://schemas.microsoft.com/office/powerpoint/2010/main" xmlns="" val="1352111215"/>
              </p:ext>
            </p:extLst>
          </p:nvPr>
        </p:nvGraphicFramePr>
        <p:xfrm>
          <a:off x="500034" y="1357298"/>
          <a:ext cx="8215370" cy="450059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Объект 5"/>
          <p:cNvGraphicFramePr>
            <a:graphicFrameLocks noGrp="1"/>
          </p:cNvGraphicFramePr>
          <p:nvPr>
            <p:ph sz="half" idx="2"/>
            <p:extLst>
              <p:ext uri="{D42A27DB-BD31-4B8C-83A1-F6EECF244321}">
                <p14:modId xmlns:p14="http://schemas.microsoft.com/office/powerpoint/2010/main" xmlns="" val="2524181511"/>
              </p:ext>
            </p:extLst>
          </p:nvPr>
        </p:nvGraphicFramePr>
        <p:xfrm>
          <a:off x="8715404" y="642918"/>
          <a:ext cx="177076" cy="607223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28075073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28604"/>
            <a:ext cx="8319868" cy="928694"/>
          </a:xfrm>
        </p:spPr>
        <p:txBody>
          <a:bodyPr>
            <a:normAutofit/>
          </a:bodyPr>
          <a:lstStyle/>
          <a:p>
            <a:pPr algn="ctr"/>
            <a:r>
              <a:rPr lang="ru-RU" sz="1800" b="1" kern="0" cap="all" dirty="0">
                <a:ln w="0"/>
                <a:solidFill>
                  <a:srgbClr val="FF0000"/>
                </a:solidFill>
                <a:latin typeface="Times New Roman" pitchFamily="18" charset="0"/>
                <a:cs typeface="Times New Roman" pitchFamily="18" charset="0"/>
              </a:rPr>
              <a:t>Исполнение </a:t>
            </a:r>
            <a:r>
              <a:rPr lang="ru-RU" sz="1800" b="1" kern="0" cap="all" dirty="0" smtClean="0">
                <a:ln w="0"/>
                <a:solidFill>
                  <a:srgbClr val="FF0000"/>
                </a:solidFill>
                <a:latin typeface="Times New Roman" pitchFamily="18" charset="0"/>
                <a:cs typeface="Times New Roman" pitchFamily="18" charset="0"/>
              </a:rPr>
              <a:t>бюджета муниципального образования «Гончаровский сельсовет» Суджанского района Курской области за </a:t>
            </a:r>
            <a:r>
              <a:rPr lang="ru-RU" sz="1800" b="1" kern="0" cap="all" dirty="0" smtClean="0">
                <a:ln w="0"/>
                <a:solidFill>
                  <a:srgbClr val="FF0000"/>
                </a:solidFill>
                <a:latin typeface="Times New Roman" pitchFamily="18" charset="0"/>
                <a:cs typeface="Times New Roman" pitchFamily="18" charset="0"/>
              </a:rPr>
              <a:t>2020 </a:t>
            </a:r>
            <a:r>
              <a:rPr lang="ru-RU" sz="1800" b="1" kern="0" cap="all" dirty="0" smtClean="0">
                <a:ln w="0"/>
                <a:solidFill>
                  <a:srgbClr val="FF0000"/>
                </a:solidFill>
                <a:latin typeface="Times New Roman" pitchFamily="18" charset="0"/>
                <a:cs typeface="Times New Roman" pitchFamily="18" charset="0"/>
              </a:rPr>
              <a:t>год, тыс. руб.</a:t>
            </a:r>
            <a:endParaRPr lang="ru-RU" sz="1800" b="1" kern="0" cap="all" dirty="0">
              <a:ln w="0"/>
              <a:solidFill>
                <a:srgbClr val="FF0000"/>
              </a:solidFill>
              <a:latin typeface="Times New Roman" pitchFamily="18" charset="0"/>
              <a:cs typeface="Times New Roman"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xmlns="" val="2967308202"/>
              </p:ext>
            </p:extLst>
          </p:nvPr>
        </p:nvGraphicFramePr>
        <p:xfrm>
          <a:off x="571473" y="1643051"/>
          <a:ext cx="7858181" cy="1643073"/>
        </p:xfrm>
        <a:graphic>
          <a:graphicData uri="http://schemas.openxmlformats.org/drawingml/2006/table">
            <a:tbl>
              <a:tblPr>
                <a:tableStyleId>{3C2FFA5D-87B4-456A-9821-1D502468CF0F}</a:tableStyleId>
              </a:tblPr>
              <a:tblGrid>
                <a:gridCol w="988575"/>
                <a:gridCol w="1119543"/>
                <a:gridCol w="820110"/>
                <a:gridCol w="947795"/>
                <a:gridCol w="1081681"/>
                <a:gridCol w="799186"/>
                <a:gridCol w="913477"/>
                <a:gridCol w="1187814"/>
              </a:tblGrid>
              <a:tr h="434323">
                <a:tc gridSpan="3">
                  <a:txBody>
                    <a:bodyPr/>
                    <a:lstStyle/>
                    <a:p>
                      <a:pPr algn="ctr" fontAlgn="ctr"/>
                      <a:r>
                        <a:rPr lang="ru-RU" sz="1000" u="none" strike="noStrike" dirty="0">
                          <a:effectLst/>
                        </a:rPr>
                        <a:t>Доходы</a:t>
                      </a:r>
                      <a:endParaRPr lang="ru-RU" sz="1000" b="1" i="0" u="none" strike="noStrike" dirty="0">
                        <a:effectLst/>
                        <a:latin typeface="Times New Roman" pitchFamily="18" charset="0"/>
                        <a:cs typeface="Times New Roman" pitchFamily="18" charset="0"/>
                      </a:endParaRPr>
                    </a:p>
                  </a:txBody>
                  <a:tcPr marL="6677" marR="6677" marT="6677" marB="0" anchor="ctr"/>
                </a:tc>
                <a:tc hMerge="1">
                  <a:txBody>
                    <a:bodyPr/>
                    <a:lstStyle/>
                    <a:p>
                      <a:endParaRPr lang="ru-RU"/>
                    </a:p>
                  </a:txBody>
                  <a:tcPr/>
                </a:tc>
                <a:tc hMerge="1">
                  <a:txBody>
                    <a:bodyPr/>
                    <a:lstStyle/>
                    <a:p>
                      <a:endParaRPr lang="ru-RU"/>
                    </a:p>
                  </a:txBody>
                  <a:tcPr/>
                </a:tc>
                <a:tc gridSpan="3">
                  <a:txBody>
                    <a:bodyPr/>
                    <a:lstStyle/>
                    <a:p>
                      <a:pPr algn="ctr" fontAlgn="ctr"/>
                      <a:r>
                        <a:rPr lang="ru-RU" sz="1000" u="none" strike="noStrike">
                          <a:effectLst/>
                        </a:rPr>
                        <a:t>Расходы</a:t>
                      </a:r>
                      <a:endParaRPr lang="ru-RU" sz="1000" b="1" i="0" u="none" strike="noStrike">
                        <a:effectLst/>
                        <a:latin typeface="Times New Roman" pitchFamily="18" charset="0"/>
                        <a:cs typeface="Times New Roman" pitchFamily="18" charset="0"/>
                      </a:endParaRPr>
                    </a:p>
                  </a:txBody>
                  <a:tcPr marL="6677" marR="6677" marT="6677" marB="0" anchor="ctr"/>
                </a:tc>
                <a:tc hMerge="1">
                  <a:txBody>
                    <a:bodyPr/>
                    <a:lstStyle/>
                    <a:p>
                      <a:endParaRPr lang="ru-RU"/>
                    </a:p>
                  </a:txBody>
                  <a:tcPr/>
                </a:tc>
                <a:tc hMerge="1">
                  <a:txBody>
                    <a:bodyPr/>
                    <a:lstStyle/>
                    <a:p>
                      <a:endParaRPr lang="ru-RU"/>
                    </a:p>
                  </a:txBody>
                  <a:tcPr/>
                </a:tc>
                <a:tc gridSpan="2">
                  <a:txBody>
                    <a:bodyPr/>
                    <a:lstStyle/>
                    <a:p>
                      <a:pPr algn="ctr" fontAlgn="ctr"/>
                      <a:r>
                        <a:rPr lang="ru-RU" sz="1000" u="none" strike="noStrike" dirty="0" smtClean="0">
                          <a:effectLst/>
                        </a:rPr>
                        <a:t>Профицит(+)/Дефицит(-)</a:t>
                      </a:r>
                      <a:endParaRPr lang="ru-RU" sz="1000" b="1" i="0" u="none" strike="noStrike" dirty="0">
                        <a:effectLst/>
                        <a:latin typeface="Times New Roman" pitchFamily="18" charset="0"/>
                        <a:cs typeface="Times New Roman" pitchFamily="18" charset="0"/>
                      </a:endParaRPr>
                    </a:p>
                  </a:txBody>
                  <a:tcPr marL="6677" marR="6677" marT="6677" marB="0" anchor="ctr"/>
                </a:tc>
                <a:tc hMerge="1">
                  <a:txBody>
                    <a:bodyPr/>
                    <a:lstStyle/>
                    <a:p>
                      <a:endParaRPr lang="ru-RU"/>
                    </a:p>
                  </a:txBody>
                  <a:tcPr/>
                </a:tc>
              </a:tr>
              <a:tr h="743386">
                <a:tc>
                  <a:txBody>
                    <a:bodyPr/>
                    <a:lstStyle/>
                    <a:p>
                      <a:pPr algn="ctr" fontAlgn="ctr"/>
                      <a:r>
                        <a:rPr lang="ru-RU" sz="1000" u="none" strike="noStrike" dirty="0">
                          <a:effectLst/>
                        </a:rPr>
                        <a:t>Уточненный план на год</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 исполнения</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Уточненный план на год</a:t>
                      </a:r>
                      <a:endParaRPr lang="ru-RU" sz="1000" b="1" i="0" u="none" strike="noStrike" dirty="0">
                        <a:solidFill>
                          <a:srgbClr val="000000"/>
                        </a:solidFill>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 исполнения </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Уточненный план на год</a:t>
                      </a:r>
                      <a:endParaRPr lang="ru-RU" sz="1000" b="1" i="0" u="none" strike="noStrike" dirty="0">
                        <a:solidFill>
                          <a:srgbClr val="000000"/>
                        </a:solidFill>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r>
              <a:tr h="465364">
                <a:tc>
                  <a:txBody>
                    <a:bodyPr/>
                    <a:lstStyle/>
                    <a:p>
                      <a:pPr algn="r" fontAlgn="b"/>
                      <a:r>
                        <a:rPr lang="ru-RU" sz="1200" b="0" i="0" u="none" strike="noStrike" baseline="0" dirty="0" smtClean="0">
                          <a:effectLst/>
                          <a:latin typeface="Times New Roman"/>
                        </a:rPr>
                        <a:t>7438,1</a:t>
                      </a:r>
                      <a:endParaRPr lang="ru-RU" sz="1200" b="0" i="0" u="none" strike="noStrike" dirty="0" smtClean="0">
                        <a:effectLst/>
                        <a:latin typeface="Times New Roman"/>
                      </a:endParaRPr>
                    </a:p>
                  </a:txBody>
                  <a:tcPr marL="9525" marR="9525" marT="9525" marB="0" anchor="b"/>
                </a:tc>
                <a:tc>
                  <a:txBody>
                    <a:bodyPr/>
                    <a:lstStyle/>
                    <a:p>
                      <a:pPr algn="r" fontAlgn="b"/>
                      <a:r>
                        <a:rPr lang="ru-RU" sz="1200" u="none" strike="noStrike" dirty="0" smtClean="0">
                          <a:effectLst/>
                        </a:rPr>
                        <a:t>7654,6</a:t>
                      </a:r>
                      <a:endParaRPr lang="ru-RU" sz="1200" u="none" strike="noStrike" dirty="0" smtClean="0">
                        <a:effectLst/>
                      </a:endParaRPr>
                    </a:p>
                  </a:txBody>
                  <a:tcPr marL="9525" marR="9525" marT="9525" marB="0" anchor="b"/>
                </a:tc>
                <a:tc>
                  <a:txBody>
                    <a:bodyPr/>
                    <a:lstStyle/>
                    <a:p>
                      <a:pPr algn="r" fontAlgn="b"/>
                      <a:r>
                        <a:rPr lang="ru-RU" sz="1200" u="none" strike="noStrike" dirty="0" smtClean="0">
                          <a:effectLst/>
                        </a:rPr>
                        <a:t>102,9</a:t>
                      </a:r>
                      <a:endParaRPr lang="ru-RU" sz="1200" b="0" i="0" u="none" strike="noStrike" dirty="0">
                        <a:effectLst/>
                        <a:latin typeface="Times New Roman"/>
                      </a:endParaRPr>
                    </a:p>
                  </a:txBody>
                  <a:tcPr marL="9525" marR="9525" marT="9525" marB="0" anchor="b"/>
                </a:tc>
                <a:tc>
                  <a:txBody>
                    <a:bodyPr/>
                    <a:lstStyle/>
                    <a:p>
                      <a:pPr algn="r" fontAlgn="b"/>
                      <a:r>
                        <a:rPr lang="ru-RU" sz="1200" u="none" strike="noStrike" dirty="0" smtClean="0">
                          <a:effectLst/>
                        </a:rPr>
                        <a:t>7565,1</a:t>
                      </a:r>
                      <a:endParaRPr lang="ru-RU" sz="1200" u="none" strike="noStrike" dirty="0" smtClean="0">
                        <a:effectLst/>
                      </a:endParaRPr>
                    </a:p>
                  </a:txBody>
                  <a:tcPr marL="9525" marR="9525" marT="9525" marB="0" anchor="b"/>
                </a:tc>
                <a:tc>
                  <a:txBody>
                    <a:bodyPr/>
                    <a:lstStyle/>
                    <a:p>
                      <a:pPr algn="r" fontAlgn="b"/>
                      <a:r>
                        <a:rPr lang="ru-RU" sz="1200" b="0" i="0" u="none" strike="noStrike" dirty="0" smtClean="0">
                          <a:effectLst/>
                          <a:latin typeface="Times New Roman"/>
                        </a:rPr>
                        <a:t>7456,1</a:t>
                      </a:r>
                      <a:endParaRPr lang="ru-RU" sz="1200" b="0" i="0" u="none" strike="noStrike" dirty="0">
                        <a:effectLst/>
                        <a:latin typeface="Times New Roman"/>
                      </a:endParaRPr>
                    </a:p>
                  </a:txBody>
                  <a:tcPr marL="9525" marR="9525" marT="9525" marB="0" anchor="b"/>
                </a:tc>
                <a:tc>
                  <a:txBody>
                    <a:bodyPr/>
                    <a:lstStyle/>
                    <a:p>
                      <a:pPr algn="r" fontAlgn="b"/>
                      <a:r>
                        <a:rPr lang="ru-RU" sz="1200" u="none" strike="noStrike" dirty="0" smtClean="0">
                          <a:effectLst/>
                        </a:rPr>
                        <a:t>98,5</a:t>
                      </a:r>
                      <a:endParaRPr lang="ru-RU" sz="1200" b="0" i="0" u="none" strike="noStrike" dirty="0">
                        <a:effectLst/>
                        <a:latin typeface="Times New Roman"/>
                      </a:endParaRPr>
                    </a:p>
                  </a:txBody>
                  <a:tcPr marL="9525" marR="9525" marT="9525" marB="0" anchor="b"/>
                </a:tc>
                <a:tc>
                  <a:txBody>
                    <a:bodyPr/>
                    <a:lstStyle/>
                    <a:p>
                      <a:pPr algn="r" fontAlgn="b"/>
                      <a:r>
                        <a:rPr lang="ru-RU" sz="1200" b="0" i="0" u="none" strike="noStrike" dirty="0" smtClean="0">
                          <a:effectLst/>
                          <a:latin typeface="Times New Roman"/>
                        </a:rPr>
                        <a:t>127</a:t>
                      </a:r>
                      <a:endParaRPr lang="ru-RU" sz="1200" b="0" i="0" u="none" strike="noStrike" dirty="0">
                        <a:effectLst/>
                        <a:latin typeface="Times New Roman"/>
                      </a:endParaRPr>
                    </a:p>
                  </a:txBody>
                  <a:tcPr marL="9525" marR="9525" marT="9525" marB="0" anchor="b"/>
                </a:tc>
                <a:tc>
                  <a:txBody>
                    <a:bodyPr/>
                    <a:lstStyle/>
                    <a:p>
                      <a:pPr algn="r" fontAlgn="b"/>
                      <a:r>
                        <a:rPr lang="ru-RU" sz="1200" b="0" i="0" u="none" strike="noStrike" dirty="0" smtClean="0">
                          <a:effectLst/>
                          <a:latin typeface="Times New Roman"/>
                        </a:rPr>
                        <a:t>-198,5</a:t>
                      </a:r>
                      <a:endParaRPr lang="ru-RU" sz="1200" b="0" i="0" u="none" strike="noStrike" dirty="0">
                        <a:effectLst/>
                        <a:latin typeface="Times New Roman"/>
                      </a:endParaRPr>
                    </a:p>
                  </a:txBody>
                  <a:tcPr marL="9525" marR="9525" marT="9525" marB="0" anchor="b"/>
                </a:tc>
              </a:tr>
            </a:tbl>
          </a:graphicData>
        </a:graphic>
      </p:graphicFrame>
    </p:spTree>
    <p:extLst>
      <p:ext uri="{BB962C8B-B14F-4D97-AF65-F5344CB8AC3E}">
        <p14:creationId xmlns:p14="http://schemas.microsoft.com/office/powerpoint/2010/main" xmlns="" val="433654692"/>
      </p:ext>
    </p:extLst>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Aspect</Template>
  <TotalTime>14430</TotalTime>
  <Words>349</Words>
  <Application>Microsoft Office PowerPoint</Application>
  <PresentationFormat>Экран (4:3)</PresentationFormat>
  <Paragraphs>123</Paragraphs>
  <Slides>9</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Аспект</vt:lpstr>
      <vt:lpstr>   Отчет об исполнении бюджета муниципального образования «Гончаровский сельсовет» Суджанского района Курской области за 2020 год </vt:lpstr>
      <vt:lpstr>Основные показатели исполнения бюджета  муниципального образования «Гончаровский сельсовет»  суджанского района Курской области за 2018 год</vt:lpstr>
      <vt:lpstr>Исполнение доходной части бюджета муниципального образования «Гончаровский сельсовет»  суджанского района курской области  за 2020 год</vt:lpstr>
      <vt:lpstr>Структура налоговых доходов бюджета  муниципального образования «Гончаровский сельсовет»  суджанского района курской области  за 2020 год</vt:lpstr>
      <vt:lpstr>Структура расходов бюджета  муниципального образования «Гончаровский сельсовет» Суджанского района Курской области за 2018 год</vt:lpstr>
      <vt:lpstr>Слайд 6</vt:lpstr>
      <vt:lpstr>Изменение объема межбюджетных трансфертов, предоставляемых  в бюджет муниципального образования «Гончаровский  сельсовет» суджанского района Курской области в 2020 году в разрезе видов трансфертов, тыс. руб.</vt:lpstr>
      <vt:lpstr>  Исполнение муниципальных  программ муниципального образования «Гончаровский сельсовет»  суджанского района курской области  за 2020 год </vt:lpstr>
      <vt:lpstr>Исполнение бюджета муниципального образования «Гончаровский сельсовет» Суджанского района Курской области за 2020 год, тыс. руб.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Кузнецова Наталья Анатольевна</dc:creator>
  <cp:keywords>свечение, шаблон</cp:keywords>
  <cp:lastModifiedBy>Пользователь</cp:lastModifiedBy>
  <cp:revision>1384</cp:revision>
  <cp:lastPrinted>2013-05-06T17:39:34Z</cp:lastPrinted>
  <dcterms:created xsi:type="dcterms:W3CDTF">2009-04-16T09:43:16Z</dcterms:created>
  <dcterms:modified xsi:type="dcterms:W3CDTF">2021-02-12T10:24:58Z</dcterms:modified>
  <cp:category>Шаблон оформления</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TC300035211049</vt:lpwstr>
  </property>
</Properties>
</file>