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9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diagrams/layout1.xml" ContentType="application/vnd.openxmlformats-officedocument.drawingml.diagram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charts/chart1.xml" ContentType="application/vnd.openxmlformats-officedocument.drawingml.char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slideLayouts/slideLayout3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Default Extension="jpeg" ContentType="image/jpeg"/>
  <Override PartName="/ppt/slideLayouts/slideLayout34.xml" ContentType="application/vnd.openxmlformats-officedocument.presentationml.slideLayout+xml"/>
  <Override PartName="/ppt/diagrams/quickStyle1.xml" ContentType="application/vnd.openxmlformats-officedocument.drawingml.diagramStyle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  <p:sldMasterId id="2147483709" r:id="rId2"/>
    <p:sldMasterId id="2147483911" r:id="rId3"/>
  </p:sldMasterIdLst>
  <p:notesMasterIdLst>
    <p:notesMasterId r:id="rId23"/>
  </p:notesMasterIdLst>
  <p:sldIdLst>
    <p:sldId id="328" r:id="rId4"/>
    <p:sldId id="307" r:id="rId5"/>
    <p:sldId id="324" r:id="rId6"/>
    <p:sldId id="323" r:id="rId7"/>
    <p:sldId id="325" r:id="rId8"/>
    <p:sldId id="326" r:id="rId9"/>
    <p:sldId id="327" r:id="rId10"/>
    <p:sldId id="306" r:id="rId11"/>
    <p:sldId id="308" r:id="rId12"/>
    <p:sldId id="309" r:id="rId13"/>
    <p:sldId id="310" r:id="rId14"/>
    <p:sldId id="311" r:id="rId15"/>
    <p:sldId id="312" r:id="rId16"/>
    <p:sldId id="313" r:id="rId17"/>
    <p:sldId id="315" r:id="rId18"/>
    <p:sldId id="317" r:id="rId19"/>
    <p:sldId id="318" r:id="rId20"/>
    <p:sldId id="319" r:id="rId21"/>
    <p:sldId id="322" r:id="rId22"/>
  </p:sldIdLst>
  <p:sldSz cx="9144000" cy="6858000" type="screen4x3"/>
  <p:notesSz cx="6797675" cy="987425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A2705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83416" autoAdjust="0"/>
  </p:normalViewPr>
  <p:slideViewPr>
    <p:cSldViewPr>
      <p:cViewPr>
        <p:scale>
          <a:sx n="100" d="100"/>
          <a:sy n="100" d="100"/>
        </p:scale>
        <p:origin x="78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perspective val="0"/>
    </c:view3D>
    <c:plotArea>
      <c:layout>
        <c:manualLayout>
          <c:layoutTarget val="inner"/>
          <c:xMode val="edge"/>
          <c:yMode val="edge"/>
          <c:x val="7.6190476190476308E-2"/>
          <c:y val="0.15827338129496438"/>
          <c:w val="0.8476190476190486"/>
          <c:h val="0.50599520383693042"/>
        </c:manualLayout>
      </c:layout>
      <c:pie3DChart>
        <c:varyColors val="1"/>
        <c:ser>
          <c:idx val="0"/>
          <c:order val="0"/>
          <c:tx>
            <c:strRef>
              <c:f>Sheet1!$A$2</c:f>
              <c:strCache>
                <c:ptCount val="1"/>
                <c:pt idx="0">
                  <c:v>2015</c:v>
                </c:pt>
              </c:strCache>
            </c:strRef>
          </c:tx>
          <c:spPr>
            <a:solidFill>
              <a:schemeClr val="accent1"/>
            </a:solidFill>
            <a:ln w="8999">
              <a:solidFill>
                <a:schemeClr val="tx1"/>
              </a:solidFill>
              <a:prstDash val="solid"/>
            </a:ln>
          </c:spPr>
          <c:explosion val="25"/>
          <c:dPt>
            <c:idx val="1"/>
            <c:spPr>
              <a:solidFill>
                <a:schemeClr val="accent2"/>
              </a:solidFill>
              <a:ln w="8999">
                <a:solidFill>
                  <a:schemeClr val="tx1"/>
                </a:solidFill>
                <a:prstDash val="solid"/>
              </a:ln>
            </c:spPr>
          </c:dPt>
          <c:dPt>
            <c:idx val="2"/>
            <c:spPr>
              <a:solidFill>
                <a:schemeClr val="hlink"/>
              </a:solidFill>
              <a:ln w="8999">
                <a:solidFill>
                  <a:schemeClr val="tx1"/>
                </a:solidFill>
                <a:prstDash val="solid"/>
              </a:ln>
            </c:spPr>
          </c:dPt>
          <c:dPt>
            <c:idx val="3"/>
            <c:spPr>
              <a:solidFill>
                <a:schemeClr val="folHlink"/>
              </a:solidFill>
              <a:ln w="8999">
                <a:solidFill>
                  <a:schemeClr val="tx1"/>
                </a:solidFill>
                <a:prstDash val="solid"/>
              </a:ln>
            </c:spPr>
          </c:dPt>
          <c:cat>
            <c:strRef>
              <c:f>Sheet1!$B$1:$E$1</c:f>
              <c:strCache>
                <c:ptCount val="4"/>
                <c:pt idx="0">
                  <c:v>Земельный налог</c:v>
                </c:pt>
                <c:pt idx="1">
                  <c:v>НДФЛ</c:v>
                </c:pt>
                <c:pt idx="2">
                  <c:v>Прочие налоги</c:v>
                </c:pt>
                <c:pt idx="3">
                  <c:v>Налог на имущество физических лиц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24.9</c:v>
                </c:pt>
                <c:pt idx="1">
                  <c:v>48.7</c:v>
                </c:pt>
                <c:pt idx="2">
                  <c:v>5.8</c:v>
                </c:pt>
                <c:pt idx="3">
                  <c:v>20.5</c:v>
                </c:pt>
              </c:numCache>
            </c:numRef>
          </c:val>
        </c:ser>
      </c:pie3DChart>
      <c:spPr>
        <a:noFill/>
        <a:ln w="8999">
          <a:solidFill>
            <a:srgbClr val="FFFF99"/>
          </a:solidFill>
          <a:prstDash val="solid"/>
        </a:ln>
      </c:spPr>
    </c:plotArea>
    <c:legend>
      <c:legendPos val="b"/>
      <c:layout>
        <c:manualLayout>
          <c:xMode val="edge"/>
          <c:yMode val="edge"/>
          <c:x val="8.6598073705177608E-2"/>
          <c:y val="0.82733816342840671"/>
          <c:w val="0.84444444444444522"/>
          <c:h val="0.16546762589928093"/>
        </c:manualLayout>
      </c:layout>
      <c:spPr>
        <a:noFill/>
        <a:ln w="2250">
          <a:solidFill>
            <a:schemeClr val="tx1"/>
          </a:solidFill>
          <a:prstDash val="solid"/>
        </a:ln>
      </c:spPr>
      <c:txPr>
        <a:bodyPr/>
        <a:lstStyle/>
        <a:p>
          <a:pPr>
            <a:defRPr sz="1173" b="1" i="0" u="none" strike="noStrike" baseline="0">
              <a:solidFill>
                <a:schemeClr val="tx1"/>
              </a:solidFill>
              <a:latin typeface="Times New Roman"/>
              <a:ea typeface="Times New Roman"/>
              <a:cs typeface="Times New Roman"/>
            </a:defRPr>
          </a:pPr>
          <a:endParaRPr lang="ru-RU"/>
        </a:p>
      </c:txPr>
    </c:legend>
    <c:plotVisOnly val="1"/>
    <c:dispBlanksAs val="zero"/>
  </c:chart>
  <c:spPr>
    <a:noFill/>
    <a:ln>
      <a:noFill/>
    </a:ln>
  </c:spPr>
  <c:txPr>
    <a:bodyPr/>
    <a:lstStyle/>
    <a:p>
      <a:pPr>
        <a:defRPr sz="1275" b="1" i="0" u="none" strike="noStrike" baseline="0">
          <a:solidFill>
            <a:schemeClr val="tx1"/>
          </a:solidFill>
          <a:latin typeface="Times New Roman"/>
          <a:ea typeface="Times New Roman"/>
          <a:cs typeface="Times New Roman"/>
        </a:defRPr>
      </a:pPr>
      <a:endParaRPr lang="ru-RU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72C9C6D-6A51-4247-87A4-1575277B074F}" type="doc">
      <dgm:prSet loTypeId="urn:microsoft.com/office/officeart/2005/8/layout/list1" loCatId="list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9627A623-F456-49E6-9CEE-DAA3672B5407}">
      <dgm:prSet phldrT="[Текст]" custT="1"/>
      <dgm:spPr/>
      <dgm:t>
        <a:bodyPr/>
        <a:lstStyle/>
        <a:p>
          <a:pPr algn="ctr"/>
          <a:r>
            <a:rPr lang="ru-RU" sz="2000" b="0" dirty="0" smtClean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Составление проекта бюджета</a:t>
          </a:r>
          <a:endParaRPr lang="ru-RU" sz="2000" b="0" dirty="0">
            <a:solidFill>
              <a:schemeClr val="accent3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43C58825-5F4F-41D0-8178-5355F73EDE80}" type="parTrans" cxnId="{CD932D36-ABBF-4337-950C-C43E95D7B95B}">
      <dgm:prSet/>
      <dgm:spPr/>
      <dgm:t>
        <a:bodyPr/>
        <a:lstStyle/>
        <a:p>
          <a:endParaRPr lang="ru-RU"/>
        </a:p>
      </dgm:t>
    </dgm:pt>
    <dgm:pt modelId="{56A9D455-555B-45DB-96CC-EC3F93F05754}" type="sibTrans" cxnId="{CD932D36-ABBF-4337-950C-C43E95D7B95B}">
      <dgm:prSet/>
      <dgm:spPr/>
      <dgm:t>
        <a:bodyPr/>
        <a:lstStyle/>
        <a:p>
          <a:endParaRPr lang="ru-RU"/>
        </a:p>
      </dgm:t>
    </dgm:pt>
    <dgm:pt modelId="{218221A9-4C38-4F17-9344-04F7516440AE}">
      <dgm:prSet phldrT="[Текст]" custT="1"/>
      <dgm:spPr/>
      <dgm:t>
        <a:bodyPr/>
        <a:lstStyle/>
        <a:p>
          <a:pPr algn="ctr"/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Рассмотрение проекта бюджета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E5A5589F-096F-4E3E-A1BC-D49273B72AB3}" type="parTrans" cxnId="{7342DC98-6593-45FB-BEF6-36BB73B11D0F}">
      <dgm:prSet/>
      <dgm:spPr/>
      <dgm:t>
        <a:bodyPr/>
        <a:lstStyle/>
        <a:p>
          <a:endParaRPr lang="ru-RU"/>
        </a:p>
      </dgm:t>
    </dgm:pt>
    <dgm:pt modelId="{657C3D9B-04F0-4444-8786-4E19562DC442}" type="sibTrans" cxnId="{7342DC98-6593-45FB-BEF6-36BB73B11D0F}">
      <dgm:prSet/>
      <dgm:spPr/>
      <dgm:t>
        <a:bodyPr/>
        <a:lstStyle/>
        <a:p>
          <a:endParaRPr lang="ru-RU"/>
        </a:p>
      </dgm:t>
    </dgm:pt>
    <dgm:pt modelId="{47DE6AAF-E77F-41E5-887E-2B7590088927}">
      <dgm:prSet phldrT="[Текст]" custT="1"/>
      <dgm:spPr/>
      <dgm:t>
        <a:bodyPr/>
        <a:lstStyle/>
        <a:p>
          <a:pPr algn="ctr"/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Утверждение проекта бюджета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67AA7693-4FDD-4AA4-B51C-652E8B28A79E}" type="parTrans" cxnId="{0E446707-9453-4FD4-BC78-351F1BEE3AFF}">
      <dgm:prSet/>
      <dgm:spPr/>
      <dgm:t>
        <a:bodyPr/>
        <a:lstStyle/>
        <a:p>
          <a:endParaRPr lang="ru-RU"/>
        </a:p>
      </dgm:t>
    </dgm:pt>
    <dgm:pt modelId="{D78296D0-EE61-4F7A-BB83-B29F5D0FAF2E}" type="sibTrans" cxnId="{0E446707-9453-4FD4-BC78-351F1BEE3AFF}">
      <dgm:prSet/>
      <dgm:spPr/>
      <dgm:t>
        <a:bodyPr/>
        <a:lstStyle/>
        <a:p>
          <a:endParaRPr lang="ru-RU"/>
        </a:p>
      </dgm:t>
    </dgm:pt>
    <dgm:pt modelId="{D4C136E3-2B52-41D4-B355-0A631098C734}">
      <dgm:prSet custT="1"/>
      <dgm:spPr/>
      <dgm:t>
        <a:bodyPr/>
        <a:lstStyle/>
        <a:p>
          <a:endParaRPr lang="ru-RU" sz="1800" dirty="0"/>
        </a:p>
      </dgm:t>
    </dgm:pt>
    <dgm:pt modelId="{CAAEC522-1EE6-477C-9315-13D95161B2C6}" type="parTrans" cxnId="{DDA24827-781D-420A-805A-95362DA8B5C9}">
      <dgm:prSet/>
      <dgm:spPr/>
      <dgm:t>
        <a:bodyPr/>
        <a:lstStyle/>
        <a:p>
          <a:endParaRPr lang="ru-RU"/>
        </a:p>
      </dgm:t>
    </dgm:pt>
    <dgm:pt modelId="{542ED1C8-C58B-46C1-8B4B-217383B74ED8}" type="sibTrans" cxnId="{DDA24827-781D-420A-805A-95362DA8B5C9}">
      <dgm:prSet/>
      <dgm:spPr/>
      <dgm:t>
        <a:bodyPr/>
        <a:lstStyle/>
        <a:p>
          <a:endParaRPr lang="ru-RU"/>
        </a:p>
      </dgm:t>
    </dgm:pt>
    <dgm:pt modelId="{4EDB460E-EA2F-4B80-AEEC-65936D828CCA}" type="pres">
      <dgm:prSet presAssocID="{F72C9C6D-6A51-4247-87A4-1575277B074F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43CDFDD-DB88-40D3-B31F-08B0A5D02257}" type="pres">
      <dgm:prSet presAssocID="{9627A623-F456-49E6-9CEE-DAA3672B5407}" presName="parentLin" presStyleCnt="0"/>
      <dgm:spPr/>
    </dgm:pt>
    <dgm:pt modelId="{E7FC8D2D-AAE0-49BA-AE07-D93E3B7B6599}" type="pres">
      <dgm:prSet presAssocID="{9627A623-F456-49E6-9CEE-DAA3672B5407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F8FFED77-E205-4786-9C92-75818F45B3C3}" type="pres">
      <dgm:prSet presAssocID="{9627A623-F456-49E6-9CEE-DAA3672B5407}" presName="parentText" presStyleLbl="node1" presStyleIdx="0" presStyleCnt="3" custScaleX="39494" custScaleY="98035" custLinFactX="-612" custLinFactNeighborX="-100000" custLinFactNeighborY="2985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5FCF280-A800-4A52-9348-48B5CE864AA0}" type="pres">
      <dgm:prSet presAssocID="{9627A623-F456-49E6-9CEE-DAA3672B5407}" presName="negativeSpace" presStyleCnt="0"/>
      <dgm:spPr/>
    </dgm:pt>
    <dgm:pt modelId="{3F006C1C-44CC-40A3-93A0-4C77B17DE774}" type="pres">
      <dgm:prSet presAssocID="{9627A623-F456-49E6-9CEE-DAA3672B5407}" presName="childText" presStyleLbl="conFgAcc1" presStyleIdx="0" presStyleCnt="3" custScaleY="98716" custLinFactNeighborX="21" custLinFactNeighborY="-1490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B434631-6144-4228-8D06-27AB84B1D686}" type="pres">
      <dgm:prSet presAssocID="{56A9D455-555B-45DB-96CC-EC3F93F05754}" presName="spaceBetweenRectangles" presStyleCnt="0"/>
      <dgm:spPr/>
    </dgm:pt>
    <dgm:pt modelId="{A0BDE4B3-C4CF-48C6-9A36-500B2C3489D7}" type="pres">
      <dgm:prSet presAssocID="{218221A9-4C38-4F17-9344-04F7516440AE}" presName="parentLin" presStyleCnt="0"/>
      <dgm:spPr/>
    </dgm:pt>
    <dgm:pt modelId="{A8C73946-C8F9-4786-96E6-D3060C361670}" type="pres">
      <dgm:prSet presAssocID="{218221A9-4C38-4F17-9344-04F7516440AE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26F08A94-15C6-481E-9154-B20A5FEF7382}" type="pres">
      <dgm:prSet presAssocID="{218221A9-4C38-4F17-9344-04F7516440AE}" presName="parentText" presStyleLbl="node1" presStyleIdx="1" presStyleCnt="3" custScaleX="39494" custScaleY="98035" custLinFactX="-612" custLinFactNeighborX="-100000" custLinFactNeighborY="5532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1F7E01B-2FE7-4714-993D-04B86A559172}" type="pres">
      <dgm:prSet presAssocID="{218221A9-4C38-4F17-9344-04F7516440AE}" presName="negativeSpace" presStyleCnt="0"/>
      <dgm:spPr/>
    </dgm:pt>
    <dgm:pt modelId="{82E27E00-3670-49D0-864C-CE6F328784BA}" type="pres">
      <dgm:prSet presAssocID="{218221A9-4C38-4F17-9344-04F7516440AE}" presName="childText" presStyleLbl="conFgAcc1" presStyleIdx="1" presStyleCnt="3" custScaleY="141027">
        <dgm:presLayoutVars>
          <dgm:bulletEnabled val="1"/>
        </dgm:presLayoutVars>
      </dgm:prSet>
      <dgm:spPr/>
    </dgm:pt>
    <dgm:pt modelId="{4FBEA8CE-36EC-4653-AD90-08F2B7C28F2F}" type="pres">
      <dgm:prSet presAssocID="{657C3D9B-04F0-4444-8786-4E19562DC442}" presName="spaceBetweenRectangles" presStyleCnt="0"/>
      <dgm:spPr/>
    </dgm:pt>
    <dgm:pt modelId="{AB243640-CBD1-43F3-9550-87CD853188CF}" type="pres">
      <dgm:prSet presAssocID="{47DE6AAF-E77F-41E5-887E-2B7590088927}" presName="parentLin" presStyleCnt="0"/>
      <dgm:spPr/>
    </dgm:pt>
    <dgm:pt modelId="{537D21AA-C489-45EE-A8B2-F1889B87C301}" type="pres">
      <dgm:prSet presAssocID="{47DE6AAF-E77F-41E5-887E-2B7590088927}" presName="parentLeftMargin" presStyleLbl="node1" presStyleIdx="1" presStyleCnt="3"/>
      <dgm:spPr/>
      <dgm:t>
        <a:bodyPr/>
        <a:lstStyle/>
        <a:p>
          <a:endParaRPr lang="ru-RU"/>
        </a:p>
      </dgm:t>
    </dgm:pt>
    <dgm:pt modelId="{B6324098-4C94-444C-ACA4-D91C5374D090}" type="pres">
      <dgm:prSet presAssocID="{47DE6AAF-E77F-41E5-887E-2B7590088927}" presName="parentText" presStyleLbl="node1" presStyleIdx="2" presStyleCnt="3" custScaleX="39494" custScaleY="98035" custLinFactNeighborX="-91182" custLinFactNeighborY="5740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0859D56-97BB-4716-9C87-9D28D85A49EB}" type="pres">
      <dgm:prSet presAssocID="{47DE6AAF-E77F-41E5-887E-2B7590088927}" presName="negativeSpace" presStyleCnt="0"/>
      <dgm:spPr/>
    </dgm:pt>
    <dgm:pt modelId="{68FB6DFD-8703-4046-9703-C2FCDB4EF6BF}" type="pres">
      <dgm:prSet presAssocID="{47DE6AAF-E77F-41E5-887E-2B7590088927}" presName="childText" presStyleLbl="conFgAcc1" presStyleIdx="2" presStyleCnt="3" custScaleY="138963" custLinFactNeighborX="205" custLinFactNeighborY="38586">
        <dgm:presLayoutVars>
          <dgm:bulletEnabled val="1"/>
        </dgm:presLayoutVars>
      </dgm:prSet>
      <dgm:spPr/>
    </dgm:pt>
  </dgm:ptLst>
  <dgm:cxnLst>
    <dgm:cxn modelId="{DA0BF2A9-554E-4D08-8886-2EBC04A7FFCF}" type="presOf" srcId="{218221A9-4C38-4F17-9344-04F7516440AE}" destId="{26F08A94-15C6-481E-9154-B20A5FEF7382}" srcOrd="1" destOrd="0" presId="urn:microsoft.com/office/officeart/2005/8/layout/list1"/>
    <dgm:cxn modelId="{7342DC98-6593-45FB-BEF6-36BB73B11D0F}" srcId="{F72C9C6D-6A51-4247-87A4-1575277B074F}" destId="{218221A9-4C38-4F17-9344-04F7516440AE}" srcOrd="1" destOrd="0" parTransId="{E5A5589F-096F-4E3E-A1BC-D49273B72AB3}" sibTransId="{657C3D9B-04F0-4444-8786-4E19562DC442}"/>
    <dgm:cxn modelId="{3986A2EC-DA0A-44A5-BC68-0B6C19B1EE92}" type="presOf" srcId="{9627A623-F456-49E6-9CEE-DAA3672B5407}" destId="{F8FFED77-E205-4786-9C92-75818F45B3C3}" srcOrd="1" destOrd="0" presId="urn:microsoft.com/office/officeart/2005/8/layout/list1"/>
    <dgm:cxn modelId="{F1C83DC0-4B76-44E3-80C5-86CC314D48D2}" type="presOf" srcId="{D4C136E3-2B52-41D4-B355-0A631098C734}" destId="{3F006C1C-44CC-40A3-93A0-4C77B17DE774}" srcOrd="0" destOrd="0" presId="urn:microsoft.com/office/officeart/2005/8/layout/list1"/>
    <dgm:cxn modelId="{DDF67144-ABD8-45CD-AC5F-0E5EFEF11A1F}" type="presOf" srcId="{47DE6AAF-E77F-41E5-887E-2B7590088927}" destId="{B6324098-4C94-444C-ACA4-D91C5374D090}" srcOrd="1" destOrd="0" presId="urn:microsoft.com/office/officeart/2005/8/layout/list1"/>
    <dgm:cxn modelId="{8404B0B4-D645-4015-ACB6-4EB081BEAA44}" type="presOf" srcId="{47DE6AAF-E77F-41E5-887E-2B7590088927}" destId="{537D21AA-C489-45EE-A8B2-F1889B87C301}" srcOrd="0" destOrd="0" presId="urn:microsoft.com/office/officeart/2005/8/layout/list1"/>
    <dgm:cxn modelId="{4C4593ED-F254-48C6-99F4-1F632EA00981}" type="presOf" srcId="{9627A623-F456-49E6-9CEE-DAA3672B5407}" destId="{E7FC8D2D-AAE0-49BA-AE07-D93E3B7B6599}" srcOrd="0" destOrd="0" presId="urn:microsoft.com/office/officeart/2005/8/layout/list1"/>
    <dgm:cxn modelId="{0E446707-9453-4FD4-BC78-351F1BEE3AFF}" srcId="{F72C9C6D-6A51-4247-87A4-1575277B074F}" destId="{47DE6AAF-E77F-41E5-887E-2B7590088927}" srcOrd="2" destOrd="0" parTransId="{67AA7693-4FDD-4AA4-B51C-652E8B28A79E}" sibTransId="{D78296D0-EE61-4F7A-BB83-B29F5D0FAF2E}"/>
    <dgm:cxn modelId="{B98FFD2A-2D06-438F-A84C-0D16262A6467}" type="presOf" srcId="{218221A9-4C38-4F17-9344-04F7516440AE}" destId="{A8C73946-C8F9-4786-96E6-D3060C361670}" srcOrd="0" destOrd="0" presId="urn:microsoft.com/office/officeart/2005/8/layout/list1"/>
    <dgm:cxn modelId="{CD932D36-ABBF-4337-950C-C43E95D7B95B}" srcId="{F72C9C6D-6A51-4247-87A4-1575277B074F}" destId="{9627A623-F456-49E6-9CEE-DAA3672B5407}" srcOrd="0" destOrd="0" parTransId="{43C58825-5F4F-41D0-8178-5355F73EDE80}" sibTransId="{56A9D455-555B-45DB-96CC-EC3F93F05754}"/>
    <dgm:cxn modelId="{DDA24827-781D-420A-805A-95362DA8B5C9}" srcId="{9627A623-F456-49E6-9CEE-DAA3672B5407}" destId="{D4C136E3-2B52-41D4-B355-0A631098C734}" srcOrd="0" destOrd="0" parTransId="{CAAEC522-1EE6-477C-9315-13D95161B2C6}" sibTransId="{542ED1C8-C58B-46C1-8B4B-217383B74ED8}"/>
    <dgm:cxn modelId="{5279D173-65D9-41E4-A301-291B7D260E2A}" type="presOf" srcId="{F72C9C6D-6A51-4247-87A4-1575277B074F}" destId="{4EDB460E-EA2F-4B80-AEEC-65936D828CCA}" srcOrd="0" destOrd="0" presId="urn:microsoft.com/office/officeart/2005/8/layout/list1"/>
    <dgm:cxn modelId="{A93C87A2-924A-427D-BC3B-9D8969413241}" type="presParOf" srcId="{4EDB460E-EA2F-4B80-AEEC-65936D828CCA}" destId="{A43CDFDD-DB88-40D3-B31F-08B0A5D02257}" srcOrd="0" destOrd="0" presId="urn:microsoft.com/office/officeart/2005/8/layout/list1"/>
    <dgm:cxn modelId="{F2933C15-9FBC-4AAB-BD72-BCD211DFD4E8}" type="presParOf" srcId="{A43CDFDD-DB88-40D3-B31F-08B0A5D02257}" destId="{E7FC8D2D-AAE0-49BA-AE07-D93E3B7B6599}" srcOrd="0" destOrd="0" presId="urn:microsoft.com/office/officeart/2005/8/layout/list1"/>
    <dgm:cxn modelId="{5421F88B-B06A-490C-81D3-27824C01CB7C}" type="presParOf" srcId="{A43CDFDD-DB88-40D3-B31F-08B0A5D02257}" destId="{F8FFED77-E205-4786-9C92-75818F45B3C3}" srcOrd="1" destOrd="0" presId="urn:microsoft.com/office/officeart/2005/8/layout/list1"/>
    <dgm:cxn modelId="{A88929CE-854F-4AE7-9750-D11953E4E745}" type="presParOf" srcId="{4EDB460E-EA2F-4B80-AEEC-65936D828CCA}" destId="{75FCF280-A800-4A52-9348-48B5CE864AA0}" srcOrd="1" destOrd="0" presId="urn:microsoft.com/office/officeart/2005/8/layout/list1"/>
    <dgm:cxn modelId="{B5C8B66A-B6DE-41A6-A0A7-C5E494F73CAE}" type="presParOf" srcId="{4EDB460E-EA2F-4B80-AEEC-65936D828CCA}" destId="{3F006C1C-44CC-40A3-93A0-4C77B17DE774}" srcOrd="2" destOrd="0" presId="urn:microsoft.com/office/officeart/2005/8/layout/list1"/>
    <dgm:cxn modelId="{10AC96C4-AB6D-4061-9693-0995C22567B9}" type="presParOf" srcId="{4EDB460E-EA2F-4B80-AEEC-65936D828CCA}" destId="{DB434631-6144-4228-8D06-27AB84B1D686}" srcOrd="3" destOrd="0" presId="urn:microsoft.com/office/officeart/2005/8/layout/list1"/>
    <dgm:cxn modelId="{61146F01-A509-4E7F-8F20-645A324832C2}" type="presParOf" srcId="{4EDB460E-EA2F-4B80-AEEC-65936D828CCA}" destId="{A0BDE4B3-C4CF-48C6-9A36-500B2C3489D7}" srcOrd="4" destOrd="0" presId="urn:microsoft.com/office/officeart/2005/8/layout/list1"/>
    <dgm:cxn modelId="{4B29063F-9916-4B97-942E-D7AB326EE6AD}" type="presParOf" srcId="{A0BDE4B3-C4CF-48C6-9A36-500B2C3489D7}" destId="{A8C73946-C8F9-4786-96E6-D3060C361670}" srcOrd="0" destOrd="0" presId="urn:microsoft.com/office/officeart/2005/8/layout/list1"/>
    <dgm:cxn modelId="{FF457A81-97B3-4D91-B83E-674DB3AA5550}" type="presParOf" srcId="{A0BDE4B3-C4CF-48C6-9A36-500B2C3489D7}" destId="{26F08A94-15C6-481E-9154-B20A5FEF7382}" srcOrd="1" destOrd="0" presId="urn:microsoft.com/office/officeart/2005/8/layout/list1"/>
    <dgm:cxn modelId="{896B7110-AB9E-4E8A-A90C-2ED5045F0916}" type="presParOf" srcId="{4EDB460E-EA2F-4B80-AEEC-65936D828CCA}" destId="{01F7E01B-2FE7-4714-993D-04B86A559172}" srcOrd="5" destOrd="0" presId="urn:microsoft.com/office/officeart/2005/8/layout/list1"/>
    <dgm:cxn modelId="{E215B3D5-6251-4646-80EC-7EAD4C534A23}" type="presParOf" srcId="{4EDB460E-EA2F-4B80-AEEC-65936D828CCA}" destId="{82E27E00-3670-49D0-864C-CE6F328784BA}" srcOrd="6" destOrd="0" presId="urn:microsoft.com/office/officeart/2005/8/layout/list1"/>
    <dgm:cxn modelId="{A4F158CA-90AA-4FC6-A355-83CA83BF4D5B}" type="presParOf" srcId="{4EDB460E-EA2F-4B80-AEEC-65936D828CCA}" destId="{4FBEA8CE-36EC-4653-AD90-08F2B7C28F2F}" srcOrd="7" destOrd="0" presId="urn:microsoft.com/office/officeart/2005/8/layout/list1"/>
    <dgm:cxn modelId="{6E2E947B-B694-4669-8270-57F19C1D66AB}" type="presParOf" srcId="{4EDB460E-EA2F-4B80-AEEC-65936D828CCA}" destId="{AB243640-CBD1-43F3-9550-87CD853188CF}" srcOrd="8" destOrd="0" presId="urn:microsoft.com/office/officeart/2005/8/layout/list1"/>
    <dgm:cxn modelId="{7742B90B-4058-4F20-ADDD-1E71C2649646}" type="presParOf" srcId="{AB243640-CBD1-43F3-9550-87CD853188CF}" destId="{537D21AA-C489-45EE-A8B2-F1889B87C301}" srcOrd="0" destOrd="0" presId="urn:microsoft.com/office/officeart/2005/8/layout/list1"/>
    <dgm:cxn modelId="{6EAD48BD-BEC3-4A7C-8952-62EE7268DFAB}" type="presParOf" srcId="{AB243640-CBD1-43F3-9550-87CD853188CF}" destId="{B6324098-4C94-444C-ACA4-D91C5374D090}" srcOrd="1" destOrd="0" presId="urn:microsoft.com/office/officeart/2005/8/layout/list1"/>
    <dgm:cxn modelId="{E2C917FD-5688-4AA1-8742-4FD1255DD95A}" type="presParOf" srcId="{4EDB460E-EA2F-4B80-AEEC-65936D828CCA}" destId="{A0859D56-97BB-4716-9C87-9D28D85A49EB}" srcOrd="9" destOrd="0" presId="urn:microsoft.com/office/officeart/2005/8/layout/list1"/>
    <dgm:cxn modelId="{558C2AC1-F1BE-4815-9701-02ACFA73E5F0}" type="presParOf" srcId="{4EDB460E-EA2F-4B80-AEEC-65936D828CCA}" destId="{68FB6DFD-8703-4046-9703-C2FCDB4EF6BF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F006C1C-44CC-40A3-93A0-4C77B17DE774}">
      <dsp:nvSpPr>
        <dsp:cNvPr id="0" name=""/>
        <dsp:cNvSpPr/>
      </dsp:nvSpPr>
      <dsp:spPr>
        <a:xfrm>
          <a:off x="0" y="513647"/>
          <a:ext cx="8785702" cy="920427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81868" tIns="770636" rIns="681868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800" kern="1200" dirty="0"/>
        </a:p>
      </dsp:txBody>
      <dsp:txXfrm>
        <a:off x="0" y="513647"/>
        <a:ext cx="8785702" cy="920427"/>
      </dsp:txXfrm>
    </dsp:sp>
    <dsp:sp modelId="{F8FFED77-E205-4786-9C92-75818F45B3C3}">
      <dsp:nvSpPr>
        <dsp:cNvPr id="0" name=""/>
        <dsp:cNvSpPr/>
      </dsp:nvSpPr>
      <dsp:spPr>
        <a:xfrm>
          <a:off x="0" y="344850"/>
          <a:ext cx="2428877" cy="1070777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32455" tIns="0" rIns="232455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0" kern="1200" dirty="0" smtClean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Составление проекта бюджета</a:t>
          </a:r>
          <a:endParaRPr lang="ru-RU" sz="2000" b="0" kern="1200" dirty="0">
            <a:solidFill>
              <a:schemeClr val="accent3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sp:txBody>
      <dsp:txXfrm>
        <a:off x="0" y="344850"/>
        <a:ext cx="2428877" cy="1070777"/>
      </dsp:txXfrm>
    </dsp:sp>
    <dsp:sp modelId="{82E27E00-3670-49D0-864C-CE6F328784BA}">
      <dsp:nvSpPr>
        <dsp:cNvPr id="0" name=""/>
        <dsp:cNvSpPr/>
      </dsp:nvSpPr>
      <dsp:spPr>
        <a:xfrm>
          <a:off x="0" y="2188305"/>
          <a:ext cx="8785702" cy="131493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-1800000"/>
              <a:satOff val="35366"/>
              <a:lumOff val="-19313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26F08A94-15C6-481E-9154-B20A5FEF7382}">
      <dsp:nvSpPr>
        <dsp:cNvPr id="0" name=""/>
        <dsp:cNvSpPr/>
      </dsp:nvSpPr>
      <dsp:spPr>
        <a:xfrm>
          <a:off x="0" y="2267940"/>
          <a:ext cx="2428877" cy="1070777"/>
        </a:xfrm>
        <a:prstGeom prst="roundRect">
          <a:avLst/>
        </a:prstGeom>
        <a:gradFill rotWithShape="0">
          <a:gsLst>
            <a:gs pos="0">
              <a:schemeClr val="accent5">
                <a:hueOff val="-1800000"/>
                <a:satOff val="35366"/>
                <a:lumOff val="-19313"/>
                <a:alphaOff val="0"/>
                <a:shade val="51000"/>
                <a:satMod val="130000"/>
              </a:schemeClr>
            </a:gs>
            <a:gs pos="80000">
              <a:schemeClr val="accent5">
                <a:hueOff val="-1800000"/>
                <a:satOff val="35366"/>
                <a:lumOff val="-19313"/>
                <a:alphaOff val="0"/>
                <a:shade val="93000"/>
                <a:satMod val="130000"/>
              </a:schemeClr>
            </a:gs>
            <a:gs pos="100000">
              <a:schemeClr val="accent5">
                <a:hueOff val="-1800000"/>
                <a:satOff val="35366"/>
                <a:lumOff val="-1931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32455" tIns="0" rIns="232455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Рассмотрение проекта бюджета</a:t>
          </a:r>
          <a:endParaRPr lang="ru-RU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0" y="2267940"/>
        <a:ext cx="2428877" cy="1070777"/>
      </dsp:txXfrm>
    </dsp:sp>
    <dsp:sp modelId="{68FB6DFD-8703-4046-9703-C2FCDB4EF6BF}">
      <dsp:nvSpPr>
        <dsp:cNvPr id="0" name=""/>
        <dsp:cNvSpPr/>
      </dsp:nvSpPr>
      <dsp:spPr>
        <a:xfrm>
          <a:off x="0" y="4246460"/>
          <a:ext cx="8785702" cy="1295691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-3600000"/>
              <a:satOff val="70733"/>
              <a:lumOff val="-38627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B6324098-4C94-444C-ACA4-D91C5374D090}">
      <dsp:nvSpPr>
        <dsp:cNvPr id="0" name=""/>
        <dsp:cNvSpPr/>
      </dsp:nvSpPr>
      <dsp:spPr>
        <a:xfrm>
          <a:off x="38736" y="4330063"/>
          <a:ext cx="2428877" cy="1070777"/>
        </a:xfrm>
        <a:prstGeom prst="roundRect">
          <a:avLst/>
        </a:prstGeom>
        <a:gradFill rotWithShape="0">
          <a:gsLst>
            <a:gs pos="0">
              <a:schemeClr val="accent5">
                <a:hueOff val="-3600000"/>
                <a:satOff val="70733"/>
                <a:lumOff val="-38627"/>
                <a:alphaOff val="0"/>
                <a:shade val="51000"/>
                <a:satMod val="130000"/>
              </a:schemeClr>
            </a:gs>
            <a:gs pos="80000">
              <a:schemeClr val="accent5">
                <a:hueOff val="-3600000"/>
                <a:satOff val="70733"/>
                <a:lumOff val="-38627"/>
                <a:alphaOff val="0"/>
                <a:shade val="93000"/>
                <a:satMod val="130000"/>
              </a:schemeClr>
            </a:gs>
            <a:gs pos="100000">
              <a:schemeClr val="accent5">
                <a:hueOff val="-3600000"/>
                <a:satOff val="70733"/>
                <a:lumOff val="-3862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32455" tIns="0" rIns="232455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Утверждение проекта бюджета</a:t>
          </a:r>
          <a:endParaRPr lang="ru-RU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8736" y="4330063"/>
        <a:ext cx="2428877" cy="107077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30275" y="741363"/>
            <a:ext cx="4937125" cy="37020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691063"/>
            <a:ext cx="5438775" cy="4443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895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37895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D3777911-17A0-4ECC-8474-62E3DE4FF6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8763000" cy="5943600"/>
            <a:chOff x="0" y="0"/>
            <a:chExt cx="5520" cy="3744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1104" cy="307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 eaLnBrk="1" hangingPunct="1">
                <a:defRPr/>
              </a:pPr>
              <a:endParaRPr lang="ru-RU" altLang="ru-RU" sz="2400" smtClean="0">
                <a:latin typeface="Times New Roman" pitchFamily="18" charset="0"/>
              </a:endParaRPr>
            </a:p>
          </p:txBody>
        </p:sp>
        <p:grpSp>
          <p:nvGrpSpPr>
            <p:cNvPr id="6" name="Group 4"/>
            <p:cNvGrpSpPr>
              <a:grpSpLocks/>
            </p:cNvGrpSpPr>
            <p:nvPr userDrawn="1"/>
          </p:nvGrpSpPr>
          <p:grpSpPr bwMode="auto">
            <a:xfrm>
              <a:off x="0" y="2208"/>
              <a:ext cx="5520" cy="1536"/>
              <a:chOff x="0" y="2208"/>
              <a:chExt cx="5520" cy="1536"/>
            </a:xfrm>
          </p:grpSpPr>
          <p:sp>
            <p:nvSpPr>
              <p:cNvPr id="10" name="Rectangle 5"/>
              <p:cNvSpPr>
                <a:spLocks noChangeArrowheads="1"/>
              </p:cNvSpPr>
              <p:nvPr/>
            </p:nvSpPr>
            <p:spPr bwMode="ltGray">
              <a:xfrm>
                <a:off x="624" y="2208"/>
                <a:ext cx="4896" cy="1536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algn="ctr" eaLnBrk="1" hangingPunct="1">
                  <a:defRPr/>
                </a:pPr>
                <a:endParaRPr lang="ru-RU" altLang="ru-RU" sz="2400" smtClean="0">
                  <a:latin typeface="Times New Roman" pitchFamily="18" charset="0"/>
                </a:endParaRPr>
              </a:p>
            </p:txBody>
          </p:sp>
          <p:sp>
            <p:nvSpPr>
              <p:cNvPr id="11" name="Rectangle 6"/>
              <p:cNvSpPr>
                <a:spLocks noChangeArrowheads="1"/>
              </p:cNvSpPr>
              <p:nvPr/>
            </p:nvSpPr>
            <p:spPr bwMode="white">
              <a:xfrm>
                <a:off x="654" y="2352"/>
                <a:ext cx="4818" cy="134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algn="ctr" eaLnBrk="1" hangingPunct="1">
                  <a:defRPr/>
                </a:pPr>
                <a:endParaRPr lang="ru-RU" altLang="ru-RU" sz="2400" smtClean="0">
                  <a:latin typeface="Times New Roman" pitchFamily="18" charset="0"/>
                </a:endParaRPr>
              </a:p>
            </p:txBody>
          </p:sp>
          <p:sp>
            <p:nvSpPr>
              <p:cNvPr id="12" name="Line 7"/>
              <p:cNvSpPr>
                <a:spLocks noChangeShapeType="1"/>
              </p:cNvSpPr>
              <p:nvPr/>
            </p:nvSpPr>
            <p:spPr bwMode="auto">
              <a:xfrm>
                <a:off x="0" y="3072"/>
                <a:ext cx="624" cy="0"/>
              </a:xfrm>
              <a:prstGeom prst="line">
                <a:avLst/>
              </a:prstGeom>
              <a:noFill/>
              <a:ln w="50800">
                <a:solidFill>
                  <a:schemeClr val="bg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7" name="Group 8"/>
            <p:cNvGrpSpPr>
              <a:grpSpLocks/>
            </p:cNvGrpSpPr>
            <p:nvPr userDrawn="1"/>
          </p:nvGrpSpPr>
          <p:grpSpPr bwMode="auto">
            <a:xfrm>
              <a:off x="400" y="336"/>
              <a:ext cx="5088" cy="192"/>
              <a:chOff x="400" y="336"/>
              <a:chExt cx="5088" cy="192"/>
            </a:xfrm>
          </p:grpSpPr>
          <p:sp>
            <p:nvSpPr>
              <p:cNvPr id="8" name="Rectangle 9"/>
              <p:cNvSpPr>
                <a:spLocks noChangeArrowheads="1"/>
              </p:cNvSpPr>
              <p:nvPr/>
            </p:nvSpPr>
            <p:spPr bwMode="auto">
              <a:xfrm>
                <a:off x="3952" y="336"/>
                <a:ext cx="1536" cy="192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algn="ctr" eaLnBrk="1" hangingPunct="1">
                  <a:defRPr/>
                </a:pPr>
                <a:endParaRPr lang="ru-RU" altLang="ru-RU" sz="2400" smtClean="0">
                  <a:latin typeface="Times New Roman" pitchFamily="18" charset="0"/>
                </a:endParaRPr>
              </a:p>
            </p:txBody>
          </p:sp>
          <p:sp>
            <p:nvSpPr>
              <p:cNvPr id="9" name="Line 10"/>
              <p:cNvSpPr>
                <a:spLocks noChangeShapeType="1"/>
              </p:cNvSpPr>
              <p:nvPr/>
            </p:nvSpPr>
            <p:spPr bwMode="auto">
              <a:xfrm>
                <a:off x="400" y="432"/>
                <a:ext cx="5088" cy="0"/>
              </a:xfrm>
              <a:prstGeom prst="line">
                <a:avLst/>
              </a:prstGeom>
              <a:noFill/>
              <a:ln w="44450">
                <a:solidFill>
                  <a:schemeClr val="bg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21515" name="Rectangle 11"/>
          <p:cNvSpPr>
            <a:spLocks noGrp="1" noChangeArrowheads="1"/>
          </p:cNvSpPr>
          <p:nvPr>
            <p:ph type="ctrTitle"/>
          </p:nvPr>
        </p:nvSpPr>
        <p:spPr>
          <a:xfrm>
            <a:off x="2057400" y="1143000"/>
            <a:ext cx="6629400" cy="22098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21516" name="Rectangle 1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962400"/>
            <a:ext cx="6858000" cy="1600200"/>
          </a:xfrm>
        </p:spPr>
        <p:txBody>
          <a:bodyPr anchor="ctr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dt" sz="half" idx="10"/>
          </p:nvPr>
        </p:nvSpPr>
        <p:spPr>
          <a:xfrm>
            <a:off x="912813" y="6251575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ftr" sz="quarter" idx="11"/>
          </p:nvPr>
        </p:nvSpPr>
        <p:spPr>
          <a:xfrm>
            <a:off x="3354388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FF55D7-1C17-480D-A2DB-D9BE215763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06D816-4623-467D-B9D9-3DD247948B0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43700" y="277813"/>
            <a:ext cx="19431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7813"/>
            <a:ext cx="56769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C3108B-C7AF-44C8-A7A8-3C9E392D53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914400" y="1600200"/>
            <a:ext cx="7772400" cy="4530725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7EF1DA-6389-4CF6-B8DC-0800F344BF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914400" y="277813"/>
            <a:ext cx="7772400" cy="58531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B0835B-D348-4F84-959F-215796E84B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914400" y="1600200"/>
            <a:ext cx="38100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876800" y="1600200"/>
            <a:ext cx="38100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914400" y="6251575"/>
            <a:ext cx="1981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352800" y="6248400"/>
            <a:ext cx="29718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781800" y="62484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01B3860-0468-4494-8189-9834625FB5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914400" y="1600200"/>
            <a:ext cx="7772400" cy="4530725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914400" y="6251575"/>
            <a:ext cx="1981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352800" y="6248400"/>
            <a:ext cx="29718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81800" y="62484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AF06559-666E-4C44-90D5-7296AC257C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 descr="731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33375"/>
            <a:ext cx="9144000" cy="6091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3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7AA8BC">
              <a:alpha val="38823"/>
            </a:srgb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defRPr/>
            </a:pPr>
            <a:endParaRPr lang="ru-RU" altLang="ru-RU" smtClean="0">
              <a:solidFill>
                <a:srgbClr val="000000"/>
              </a:solidFill>
            </a:endParaRPr>
          </a:p>
        </p:txBody>
      </p:sp>
      <p:sp>
        <p:nvSpPr>
          <p:cNvPr id="6" name="Freeform 4"/>
          <p:cNvSpPr>
            <a:spLocks/>
          </p:cNvSpPr>
          <p:nvPr userDrawn="1"/>
        </p:nvSpPr>
        <p:spPr bwMode="auto">
          <a:xfrm>
            <a:off x="-12700" y="4010025"/>
            <a:ext cx="9182100" cy="2892425"/>
          </a:xfrm>
          <a:custGeom>
            <a:avLst/>
            <a:gdLst>
              <a:gd name="T0" fmla="*/ 2147483647 w 5784"/>
              <a:gd name="T1" fmla="*/ 0 h 1822"/>
              <a:gd name="T2" fmla="*/ 2147483647 w 5784"/>
              <a:gd name="T3" fmla="*/ 2147483647 h 1822"/>
              <a:gd name="T4" fmla="*/ 0 w 5784"/>
              <a:gd name="T5" fmla="*/ 2147483647 h 1822"/>
              <a:gd name="T6" fmla="*/ 2147483647 w 5784"/>
              <a:gd name="T7" fmla="*/ 2147483647 h 1822"/>
              <a:gd name="T8" fmla="*/ 2147483647 w 5784"/>
              <a:gd name="T9" fmla="*/ 2147483647 h 1822"/>
              <a:gd name="T10" fmla="*/ 2147483647 w 5784"/>
              <a:gd name="T11" fmla="*/ 0 h 182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5784" h="1822">
                <a:moveTo>
                  <a:pt x="5760" y="0"/>
                </a:moveTo>
                <a:cubicBezTo>
                  <a:pt x="5521" y="312"/>
                  <a:pt x="4917" y="913"/>
                  <a:pt x="3947" y="1165"/>
                </a:cubicBezTo>
                <a:cubicBezTo>
                  <a:pt x="2981" y="1415"/>
                  <a:pt x="1023" y="1506"/>
                  <a:pt x="0" y="1470"/>
                </a:cubicBezTo>
                <a:cubicBezTo>
                  <a:pt x="0" y="1606"/>
                  <a:pt x="14" y="1822"/>
                  <a:pt x="16" y="1794"/>
                </a:cubicBezTo>
                <a:cubicBezTo>
                  <a:pt x="1818" y="1819"/>
                  <a:pt x="4180" y="1803"/>
                  <a:pt x="5784" y="1802"/>
                </a:cubicBezTo>
                <a:cubicBezTo>
                  <a:pt x="5776" y="989"/>
                  <a:pt x="5763" y="370"/>
                  <a:pt x="5760" y="0"/>
                </a:cubicBezTo>
                <a:close/>
              </a:path>
            </a:pathLst>
          </a:custGeom>
          <a:gradFill rotWithShape="1">
            <a:gsLst>
              <a:gs pos="0">
                <a:srgbClr val="6197AF">
                  <a:alpha val="57999"/>
                </a:srgbClr>
              </a:gs>
              <a:gs pos="100000">
                <a:srgbClr val="1A708E"/>
              </a:gs>
            </a:gsLst>
            <a:lin ang="0" scaled="1"/>
          </a:gradFill>
          <a:ln w="9525" cap="flat" cmpd="sng">
            <a:noFill/>
            <a:prstDash val="solid"/>
            <a:round/>
            <a:headEnd type="none" w="med" len="med"/>
            <a:tailEnd type="none" w="med" len="med"/>
          </a:ln>
          <a:effectLst>
            <a:outerShdw dist="107763" dir="13500000" algn="ctr" rotWithShape="0">
              <a:srgbClr val="C2D7E0">
                <a:alpha val="50000"/>
              </a:srgbClr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7" name="Freeform 5"/>
          <p:cNvSpPr>
            <a:spLocks/>
          </p:cNvSpPr>
          <p:nvPr userDrawn="1"/>
        </p:nvSpPr>
        <p:spPr bwMode="auto">
          <a:xfrm>
            <a:off x="-25400" y="-39688"/>
            <a:ext cx="9185275" cy="2181226"/>
          </a:xfrm>
          <a:custGeom>
            <a:avLst/>
            <a:gdLst>
              <a:gd name="T0" fmla="*/ 2147483647 w 5786"/>
              <a:gd name="T1" fmla="*/ 2147483647 h 1374"/>
              <a:gd name="T2" fmla="*/ 2147483647 w 5786"/>
              <a:gd name="T3" fmla="*/ 2147483647 h 1374"/>
              <a:gd name="T4" fmla="*/ 2147483647 w 5786"/>
              <a:gd name="T5" fmla="*/ 2147483647 h 1374"/>
              <a:gd name="T6" fmla="*/ 2147483647 w 5786"/>
              <a:gd name="T7" fmla="*/ 2147483647 h 1374"/>
              <a:gd name="T8" fmla="*/ 0 w 5786"/>
              <a:gd name="T9" fmla="*/ 0 h 1374"/>
              <a:gd name="T10" fmla="*/ 2147483647 w 5786"/>
              <a:gd name="T11" fmla="*/ 2147483647 h 137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5786" h="1374">
                <a:moveTo>
                  <a:pt x="8" y="1374"/>
                </a:moveTo>
                <a:cubicBezTo>
                  <a:pt x="246" y="1148"/>
                  <a:pt x="942" y="721"/>
                  <a:pt x="1912" y="538"/>
                </a:cubicBezTo>
                <a:cubicBezTo>
                  <a:pt x="2879" y="356"/>
                  <a:pt x="4761" y="262"/>
                  <a:pt x="5784" y="288"/>
                </a:cubicBezTo>
                <a:cubicBezTo>
                  <a:pt x="5784" y="190"/>
                  <a:pt x="5786" y="5"/>
                  <a:pt x="5784" y="25"/>
                </a:cubicBezTo>
                <a:cubicBezTo>
                  <a:pt x="5784" y="25"/>
                  <a:pt x="2926" y="12"/>
                  <a:pt x="0" y="0"/>
                </a:cubicBezTo>
                <a:cubicBezTo>
                  <a:pt x="9" y="620"/>
                  <a:pt x="3" y="1099"/>
                  <a:pt x="8" y="1374"/>
                </a:cubicBezTo>
                <a:close/>
              </a:path>
            </a:pathLst>
          </a:custGeom>
          <a:gradFill rotWithShape="1">
            <a:gsLst>
              <a:gs pos="0">
                <a:srgbClr val="1A708E"/>
              </a:gs>
              <a:gs pos="100000">
                <a:srgbClr val="6197AF">
                  <a:alpha val="57999"/>
                </a:srgbClr>
              </a:gs>
            </a:gsLst>
            <a:lin ang="0" scaled="1"/>
          </a:gradFill>
          <a:ln w="9525" cap="flat" cmpd="sng">
            <a:noFill/>
            <a:prstDash val="solid"/>
            <a:round/>
            <a:headEnd type="none" w="med" len="med"/>
            <a:tailEnd type="none" w="med" len="med"/>
          </a:ln>
          <a:effectLst>
            <a:outerShdw dist="107763" dir="2700000" algn="ctr" rotWithShape="0">
              <a:srgbClr val="C2D7E0">
                <a:alpha val="50000"/>
              </a:srgbClr>
            </a:outerShdw>
          </a:effectLst>
        </p:spPr>
        <p:txBody>
          <a:bodyPr wrap="none" anchor="ctr"/>
          <a:lstStyle/>
          <a:p>
            <a:endParaRPr lang="ru-RU"/>
          </a:p>
        </p:txBody>
      </p:sp>
      <p:pic>
        <p:nvPicPr>
          <p:cNvPr id="8" name="Picture 8" descr="Карта области4"/>
          <p:cNvPicPr>
            <a:picLocks noChangeAspect="1" noChangeArrowheads="1"/>
          </p:cNvPicPr>
          <p:nvPr userDrawn="1"/>
        </p:nvPicPr>
        <p:blipFill>
          <a:blip r:embed="rId3" cstate="print">
            <a:lum bright="54000" contrast="-60000"/>
          </a:blip>
          <a:srcRect/>
          <a:stretch>
            <a:fillRect/>
          </a:stretch>
        </p:blipFill>
        <p:spPr bwMode="auto">
          <a:xfrm>
            <a:off x="2195513" y="188913"/>
            <a:ext cx="4564062" cy="6497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1254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1403350" y="6451600"/>
            <a:ext cx="6400800" cy="406400"/>
          </a:xfrm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1"/>
                  </a:outerShdw>
                </a:effectLst>
              </a14:hiddenEffects>
            </a:ext>
          </a:extLst>
        </p:spPr>
        <p:txBody>
          <a:bodyPr/>
          <a:lstStyle>
            <a:lvl1pPr marL="0" indent="0" algn="ctr">
              <a:buFontTx/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ru-RU" altLang="ru-RU" noProof="0" smtClean="0"/>
              <a:t>Образец подзаголовка</a:t>
            </a:r>
          </a:p>
        </p:txBody>
      </p:sp>
      <p:sp>
        <p:nvSpPr>
          <p:cNvPr id="18125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462213" y="2374900"/>
            <a:ext cx="6408737" cy="1470025"/>
          </a:xfrm>
          <a:effectLst>
            <a:outerShdw dist="35921" dir="2700000" algn="ctr" rotWithShape="0">
              <a:srgbClr val="3C5F74"/>
            </a:outerShdw>
          </a:effectLst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ru-RU" altLang="ru-RU" noProof="0" smtClean="0"/>
              <a:t>Образец заголовка</a:t>
            </a: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D9D6C2-B4B6-44A5-A1FC-6B19047EE7F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6A534C-C967-4EB4-96FB-3B8211D1DB4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F51089-D80F-4C17-BCCA-F67D7A67A34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1AEC23-0C34-4665-AAB4-291A7067B8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38C11F-2042-414A-8F56-B7D7DEC2A79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1CD4A0-3545-4EC2-9A61-7D196AEB576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1DC89A-2BA0-47AE-8FB5-5DCD762CCBF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62256A-9C32-4C17-A06D-FF2F10101C1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300EEF-1019-4C68-9669-61B12CD0354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F3006D-5B4B-4C62-9BA2-D92153FC0A9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074564-6A5D-425F-8178-6E3196BA352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4373AF-85FA-44B9-8031-B4FD1BC6E87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908B42-97DE-4FF9-9C48-3253FE4EB58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1138" name="Group 2"/>
          <p:cNvGrpSpPr>
            <a:grpSpLocks/>
          </p:cNvGrpSpPr>
          <p:nvPr/>
        </p:nvGrpSpPr>
        <p:grpSpPr bwMode="auto">
          <a:xfrm>
            <a:off x="3175" y="4267200"/>
            <a:ext cx="9140825" cy="2590800"/>
            <a:chOff x="2" y="2688"/>
            <a:chExt cx="5758" cy="1632"/>
          </a:xfrm>
        </p:grpSpPr>
        <p:sp>
          <p:nvSpPr>
            <p:cNvPr id="91139" name="Freeform 3"/>
            <p:cNvSpPr>
              <a:spLocks/>
            </p:cNvSpPr>
            <p:nvPr/>
          </p:nvSpPr>
          <p:spPr bwMode="hidden">
            <a:xfrm>
              <a:off x="2" y="2688"/>
              <a:ext cx="5758" cy="1632"/>
            </a:xfrm>
            <a:custGeom>
              <a:avLst/>
              <a:gdLst/>
              <a:ahLst/>
              <a:cxnLst>
                <a:cxn ang="0">
                  <a:pos x="5740" y="4316"/>
                </a:cxn>
                <a:cxn ang="0">
                  <a:pos x="0" y="4316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4316"/>
                </a:cxn>
                <a:cxn ang="0">
                  <a:pos x="5740" y="4316"/>
                </a:cxn>
              </a:cxnLst>
              <a:rect l="0" t="0" r="r" b="b"/>
              <a:pathLst>
                <a:path w="5740" h="4316">
                  <a:moveTo>
                    <a:pt x="5740" y="4316"/>
                  </a:moveTo>
                  <a:lnTo>
                    <a:pt x="0" y="4316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4316"/>
                  </a:lnTo>
                  <a:lnTo>
                    <a:pt x="5740" y="431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91140" name="Group 4"/>
            <p:cNvGrpSpPr>
              <a:grpSpLocks/>
            </p:cNvGrpSpPr>
            <p:nvPr userDrawn="1"/>
          </p:nvGrpSpPr>
          <p:grpSpPr bwMode="auto">
            <a:xfrm>
              <a:off x="3528" y="3715"/>
              <a:ext cx="792" cy="521"/>
              <a:chOff x="3527" y="3715"/>
              <a:chExt cx="792" cy="521"/>
            </a:xfrm>
          </p:grpSpPr>
          <p:sp>
            <p:nvSpPr>
              <p:cNvPr id="91141" name="Oval 5"/>
              <p:cNvSpPr>
                <a:spLocks noChangeArrowheads="1"/>
              </p:cNvSpPr>
              <p:nvPr/>
            </p:nvSpPr>
            <p:spPr bwMode="hidden">
              <a:xfrm>
                <a:off x="3686" y="3810"/>
                <a:ext cx="532" cy="32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1142" name="Oval 6"/>
              <p:cNvSpPr>
                <a:spLocks noChangeArrowheads="1"/>
              </p:cNvSpPr>
              <p:nvPr/>
            </p:nvSpPr>
            <p:spPr bwMode="hidden">
              <a:xfrm>
                <a:off x="3726" y="3840"/>
                <a:ext cx="452" cy="275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1143" name="Oval 7"/>
              <p:cNvSpPr>
                <a:spLocks noChangeArrowheads="1"/>
              </p:cNvSpPr>
              <p:nvPr/>
            </p:nvSpPr>
            <p:spPr bwMode="hidden">
              <a:xfrm>
                <a:off x="3782" y="3872"/>
                <a:ext cx="344" cy="2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1144" name="Oval 8"/>
              <p:cNvSpPr>
                <a:spLocks noChangeArrowheads="1"/>
              </p:cNvSpPr>
              <p:nvPr/>
            </p:nvSpPr>
            <p:spPr bwMode="hidden">
              <a:xfrm>
                <a:off x="3822" y="3896"/>
                <a:ext cx="262" cy="15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1145" name="Oval 9"/>
              <p:cNvSpPr>
                <a:spLocks noChangeArrowheads="1"/>
              </p:cNvSpPr>
              <p:nvPr/>
            </p:nvSpPr>
            <p:spPr bwMode="hidden">
              <a:xfrm>
                <a:off x="3856" y="3922"/>
                <a:ext cx="192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1146" name="Freeform 10"/>
              <p:cNvSpPr>
                <a:spLocks/>
              </p:cNvSpPr>
              <p:nvPr/>
            </p:nvSpPr>
            <p:spPr bwMode="hidden">
              <a:xfrm>
                <a:off x="3575" y="3715"/>
                <a:ext cx="383" cy="161"/>
              </a:xfrm>
              <a:custGeom>
                <a:avLst/>
                <a:gdLst/>
                <a:ahLst/>
                <a:cxnLst>
                  <a:cxn ang="0">
                    <a:pos x="376" y="12"/>
                  </a:cxn>
                  <a:cxn ang="0">
                    <a:pos x="257" y="24"/>
                  </a:cxn>
                  <a:cxn ang="0">
                    <a:pos x="149" y="54"/>
                  </a:cxn>
                  <a:cxn ang="0">
                    <a:pos x="101" y="77"/>
                  </a:cxn>
                  <a:cxn ang="0">
                    <a:pos x="59" y="101"/>
                  </a:cxn>
                  <a:cxn ang="0">
                    <a:pos x="24" y="131"/>
                  </a:cxn>
                  <a:cxn ang="0">
                    <a:pos x="0" y="161"/>
                  </a:cxn>
                  <a:cxn ang="0">
                    <a:pos x="0" y="137"/>
                  </a:cxn>
                  <a:cxn ang="0">
                    <a:pos x="29" y="107"/>
                  </a:cxn>
                  <a:cxn ang="0">
                    <a:pos x="65" y="83"/>
                  </a:cxn>
                  <a:cxn ang="0">
                    <a:pos x="155" y="36"/>
                  </a:cxn>
                  <a:cxn ang="0">
                    <a:pos x="257" y="12"/>
                  </a:cxn>
                  <a:cxn ang="0">
                    <a:pos x="376" y="0"/>
                  </a:cxn>
                  <a:cxn ang="0">
                    <a:pos x="376" y="0"/>
                  </a:cxn>
                  <a:cxn ang="0">
                    <a:pos x="382" y="0"/>
                  </a:cxn>
                  <a:cxn ang="0">
                    <a:pos x="382" y="12"/>
                  </a:cxn>
                  <a:cxn ang="0">
                    <a:pos x="376" y="12"/>
                  </a:cxn>
                  <a:cxn ang="0">
                    <a:pos x="376" y="12"/>
                  </a:cxn>
                  <a:cxn ang="0">
                    <a:pos x="376" y="12"/>
                  </a:cxn>
                </a:cxnLst>
                <a:rect l="0" t="0" r="r" b="b"/>
                <a:pathLst>
                  <a:path w="382" h="161">
                    <a:moveTo>
                      <a:pt x="376" y="12"/>
                    </a:moveTo>
                    <a:lnTo>
                      <a:pt x="257" y="24"/>
                    </a:lnTo>
                    <a:lnTo>
                      <a:pt x="149" y="54"/>
                    </a:lnTo>
                    <a:lnTo>
                      <a:pt x="101" y="77"/>
                    </a:lnTo>
                    <a:lnTo>
                      <a:pt x="59" y="101"/>
                    </a:lnTo>
                    <a:lnTo>
                      <a:pt x="24" y="131"/>
                    </a:lnTo>
                    <a:lnTo>
                      <a:pt x="0" y="161"/>
                    </a:lnTo>
                    <a:lnTo>
                      <a:pt x="0" y="137"/>
                    </a:lnTo>
                    <a:lnTo>
                      <a:pt x="29" y="107"/>
                    </a:lnTo>
                    <a:lnTo>
                      <a:pt x="65" y="83"/>
                    </a:lnTo>
                    <a:lnTo>
                      <a:pt x="155" y="36"/>
                    </a:lnTo>
                    <a:lnTo>
                      <a:pt x="257" y="12"/>
                    </a:lnTo>
                    <a:lnTo>
                      <a:pt x="376" y="0"/>
                    </a:lnTo>
                    <a:lnTo>
                      <a:pt x="376" y="0"/>
                    </a:lnTo>
                    <a:lnTo>
                      <a:pt x="382" y="0"/>
                    </a:lnTo>
                    <a:lnTo>
                      <a:pt x="382" y="12"/>
                    </a:lnTo>
                    <a:lnTo>
                      <a:pt x="376" y="12"/>
                    </a:lnTo>
                    <a:lnTo>
                      <a:pt x="376" y="12"/>
                    </a:lnTo>
                    <a:lnTo>
                      <a:pt x="376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1147" name="Freeform 11"/>
              <p:cNvSpPr>
                <a:spLocks/>
              </p:cNvSpPr>
              <p:nvPr/>
            </p:nvSpPr>
            <p:spPr bwMode="hidden">
              <a:xfrm>
                <a:off x="3695" y="4170"/>
                <a:ext cx="444" cy="66"/>
              </a:xfrm>
              <a:custGeom>
                <a:avLst/>
                <a:gdLst/>
                <a:ahLst/>
                <a:cxnLst>
                  <a:cxn ang="0">
                    <a:pos x="257" y="54"/>
                  </a:cxn>
                  <a:cxn ang="0">
                    <a:pos x="353" y="48"/>
                  </a:cxn>
                  <a:cxn ang="0">
                    <a:pos x="443" y="24"/>
                  </a:cxn>
                  <a:cxn ang="0">
                    <a:pos x="443" y="36"/>
                  </a:cxn>
                  <a:cxn ang="0">
                    <a:pos x="353" y="60"/>
                  </a:cxn>
                  <a:cxn ang="0">
                    <a:pos x="257" y="66"/>
                  </a:cxn>
                  <a:cxn ang="0">
                    <a:pos x="186" y="60"/>
                  </a:cxn>
                  <a:cxn ang="0">
                    <a:pos x="120" y="48"/>
                  </a:cxn>
                  <a:cxn ang="0">
                    <a:pos x="60" y="36"/>
                  </a:cxn>
                  <a:cxn ang="0">
                    <a:pos x="0" y="12"/>
                  </a:cxn>
                  <a:cxn ang="0">
                    <a:pos x="0" y="0"/>
                  </a:cxn>
                  <a:cxn ang="0">
                    <a:pos x="54" y="24"/>
                  </a:cxn>
                  <a:cxn ang="0">
                    <a:pos x="120" y="36"/>
                  </a:cxn>
                  <a:cxn ang="0">
                    <a:pos x="186" y="48"/>
                  </a:cxn>
                  <a:cxn ang="0">
                    <a:pos x="257" y="54"/>
                  </a:cxn>
                  <a:cxn ang="0">
                    <a:pos x="257" y="54"/>
                  </a:cxn>
                </a:cxnLst>
                <a:rect l="0" t="0" r="r" b="b"/>
                <a:pathLst>
                  <a:path w="443" h="66">
                    <a:moveTo>
                      <a:pt x="257" y="54"/>
                    </a:moveTo>
                    <a:lnTo>
                      <a:pt x="353" y="48"/>
                    </a:lnTo>
                    <a:lnTo>
                      <a:pt x="443" y="24"/>
                    </a:lnTo>
                    <a:lnTo>
                      <a:pt x="443" y="36"/>
                    </a:lnTo>
                    <a:lnTo>
                      <a:pt x="353" y="60"/>
                    </a:lnTo>
                    <a:lnTo>
                      <a:pt x="257" y="66"/>
                    </a:lnTo>
                    <a:lnTo>
                      <a:pt x="186" y="60"/>
                    </a:lnTo>
                    <a:lnTo>
                      <a:pt x="120" y="48"/>
                    </a:lnTo>
                    <a:lnTo>
                      <a:pt x="60" y="36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54" y="24"/>
                    </a:lnTo>
                    <a:lnTo>
                      <a:pt x="120" y="36"/>
                    </a:lnTo>
                    <a:lnTo>
                      <a:pt x="186" y="48"/>
                    </a:lnTo>
                    <a:lnTo>
                      <a:pt x="257" y="54"/>
                    </a:lnTo>
                    <a:lnTo>
                      <a:pt x="257" y="5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84706"/>
                      <a:invGamma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1148" name="Freeform 12"/>
              <p:cNvSpPr>
                <a:spLocks/>
              </p:cNvSpPr>
              <p:nvPr/>
            </p:nvSpPr>
            <p:spPr bwMode="hidden">
              <a:xfrm>
                <a:off x="3527" y="3906"/>
                <a:ext cx="89" cy="216"/>
              </a:xfrm>
              <a:custGeom>
                <a:avLst/>
                <a:gdLst/>
                <a:ahLst/>
                <a:cxnLst>
                  <a:cxn ang="0">
                    <a:pos x="12" y="66"/>
                  </a:cxn>
                  <a:cxn ang="0">
                    <a:pos x="18" y="108"/>
                  </a:cxn>
                  <a:cxn ang="0">
                    <a:pos x="36" y="144"/>
                  </a:cxn>
                  <a:cxn ang="0">
                    <a:pos x="60" y="180"/>
                  </a:cxn>
                  <a:cxn ang="0">
                    <a:pos x="89" y="216"/>
                  </a:cxn>
                  <a:cxn ang="0">
                    <a:pos x="72" y="216"/>
                  </a:cxn>
                  <a:cxn ang="0">
                    <a:pos x="42" y="180"/>
                  </a:cxn>
                  <a:cxn ang="0">
                    <a:pos x="18" y="144"/>
                  </a:cxn>
                  <a:cxn ang="0">
                    <a:pos x="6" y="108"/>
                  </a:cxn>
                  <a:cxn ang="0">
                    <a:pos x="0" y="66"/>
                  </a:cxn>
                  <a:cxn ang="0">
                    <a:pos x="0" y="30"/>
                  </a:cxn>
                  <a:cxn ang="0">
                    <a:pos x="12" y="0"/>
                  </a:cxn>
                  <a:cxn ang="0">
                    <a:pos x="30" y="0"/>
                  </a:cxn>
                  <a:cxn ang="0">
                    <a:pos x="18" y="30"/>
                  </a:cxn>
                  <a:cxn ang="0">
                    <a:pos x="12" y="66"/>
                  </a:cxn>
                  <a:cxn ang="0">
                    <a:pos x="12" y="66"/>
                  </a:cxn>
                </a:cxnLst>
                <a:rect l="0" t="0" r="r" b="b"/>
                <a:pathLst>
                  <a:path w="89" h="216">
                    <a:moveTo>
                      <a:pt x="12" y="66"/>
                    </a:moveTo>
                    <a:lnTo>
                      <a:pt x="18" y="108"/>
                    </a:lnTo>
                    <a:lnTo>
                      <a:pt x="36" y="144"/>
                    </a:lnTo>
                    <a:lnTo>
                      <a:pt x="60" y="180"/>
                    </a:lnTo>
                    <a:lnTo>
                      <a:pt x="89" y="216"/>
                    </a:lnTo>
                    <a:lnTo>
                      <a:pt x="72" y="216"/>
                    </a:lnTo>
                    <a:lnTo>
                      <a:pt x="42" y="180"/>
                    </a:lnTo>
                    <a:lnTo>
                      <a:pt x="18" y="144"/>
                    </a:lnTo>
                    <a:lnTo>
                      <a:pt x="6" y="108"/>
                    </a:lnTo>
                    <a:lnTo>
                      <a:pt x="0" y="66"/>
                    </a:lnTo>
                    <a:lnTo>
                      <a:pt x="0" y="30"/>
                    </a:lnTo>
                    <a:lnTo>
                      <a:pt x="12" y="0"/>
                    </a:lnTo>
                    <a:lnTo>
                      <a:pt x="30" y="0"/>
                    </a:lnTo>
                    <a:lnTo>
                      <a:pt x="18" y="30"/>
                    </a:lnTo>
                    <a:lnTo>
                      <a:pt x="12" y="66"/>
                    </a:lnTo>
                    <a:lnTo>
                      <a:pt x="12" y="6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1149" name="Freeform 13"/>
              <p:cNvSpPr>
                <a:spLocks/>
              </p:cNvSpPr>
              <p:nvPr/>
            </p:nvSpPr>
            <p:spPr bwMode="hidden">
              <a:xfrm>
                <a:off x="3569" y="3745"/>
                <a:ext cx="750" cy="461"/>
              </a:xfrm>
              <a:custGeom>
                <a:avLst/>
                <a:gdLst/>
                <a:ahLst/>
                <a:cxnLst>
                  <a:cxn ang="0">
                    <a:pos x="382" y="443"/>
                  </a:cxn>
                  <a:cxn ang="0">
                    <a:pos x="311" y="437"/>
                  </a:cxn>
                  <a:cxn ang="0">
                    <a:pos x="245" y="425"/>
                  </a:cxn>
                  <a:cxn ang="0">
                    <a:pos x="185" y="407"/>
                  </a:cxn>
                  <a:cxn ang="0">
                    <a:pos x="131" y="383"/>
                  </a:cxn>
                  <a:cxn ang="0">
                    <a:pos x="83" y="347"/>
                  </a:cxn>
                  <a:cxn ang="0">
                    <a:pos x="53" y="311"/>
                  </a:cxn>
                  <a:cxn ang="0">
                    <a:pos x="30" y="269"/>
                  </a:cxn>
                  <a:cxn ang="0">
                    <a:pos x="24" y="227"/>
                  </a:cxn>
                  <a:cxn ang="0">
                    <a:pos x="30" y="185"/>
                  </a:cxn>
                  <a:cxn ang="0">
                    <a:pos x="53" y="143"/>
                  </a:cxn>
                  <a:cxn ang="0">
                    <a:pos x="83" y="107"/>
                  </a:cxn>
                  <a:cxn ang="0">
                    <a:pos x="131" y="77"/>
                  </a:cxn>
                  <a:cxn ang="0">
                    <a:pos x="185" y="47"/>
                  </a:cxn>
                  <a:cxn ang="0">
                    <a:pos x="245" y="30"/>
                  </a:cxn>
                  <a:cxn ang="0">
                    <a:pos x="311" y="18"/>
                  </a:cxn>
                  <a:cxn ang="0">
                    <a:pos x="382" y="12"/>
                  </a:cxn>
                  <a:cxn ang="0">
                    <a:pos x="478" y="18"/>
                  </a:cxn>
                  <a:cxn ang="0">
                    <a:pos x="562" y="41"/>
                  </a:cxn>
                  <a:cxn ang="0">
                    <a:pos x="562" y="36"/>
                  </a:cxn>
                  <a:cxn ang="0">
                    <a:pos x="562" y="30"/>
                  </a:cxn>
                  <a:cxn ang="0">
                    <a:pos x="478" y="6"/>
                  </a:cxn>
                  <a:cxn ang="0">
                    <a:pos x="382" y="0"/>
                  </a:cxn>
                  <a:cxn ang="0">
                    <a:pos x="305" y="6"/>
                  </a:cxn>
                  <a:cxn ang="0">
                    <a:pos x="233" y="18"/>
                  </a:cxn>
                  <a:cxn ang="0">
                    <a:pos x="167" y="41"/>
                  </a:cxn>
                  <a:cxn ang="0">
                    <a:pos x="113" y="65"/>
                  </a:cxn>
                  <a:cxn ang="0">
                    <a:pos x="65" y="101"/>
                  </a:cxn>
                  <a:cxn ang="0">
                    <a:pos x="30" y="137"/>
                  </a:cxn>
                  <a:cxn ang="0">
                    <a:pos x="6" y="179"/>
                  </a:cxn>
                  <a:cxn ang="0">
                    <a:pos x="0" y="227"/>
                  </a:cxn>
                  <a:cxn ang="0">
                    <a:pos x="6" y="275"/>
                  </a:cxn>
                  <a:cxn ang="0">
                    <a:pos x="30" y="317"/>
                  </a:cxn>
                  <a:cxn ang="0">
                    <a:pos x="65" y="359"/>
                  </a:cxn>
                  <a:cxn ang="0">
                    <a:pos x="113" y="395"/>
                  </a:cxn>
                  <a:cxn ang="0">
                    <a:pos x="167" y="419"/>
                  </a:cxn>
                  <a:cxn ang="0">
                    <a:pos x="233" y="443"/>
                  </a:cxn>
                  <a:cxn ang="0">
                    <a:pos x="305" y="455"/>
                  </a:cxn>
                  <a:cxn ang="0">
                    <a:pos x="382" y="461"/>
                  </a:cxn>
                  <a:cxn ang="0">
                    <a:pos x="448" y="455"/>
                  </a:cxn>
                  <a:cxn ang="0">
                    <a:pos x="508" y="449"/>
                  </a:cxn>
                  <a:cxn ang="0">
                    <a:pos x="609" y="413"/>
                  </a:cxn>
                  <a:cxn ang="0">
                    <a:pos x="657" y="389"/>
                  </a:cxn>
                  <a:cxn ang="0">
                    <a:pos x="693" y="359"/>
                  </a:cxn>
                  <a:cxn ang="0">
                    <a:pos x="723" y="329"/>
                  </a:cxn>
                  <a:cxn ang="0">
                    <a:pos x="747" y="293"/>
                  </a:cxn>
                  <a:cxn ang="0">
                    <a:pos x="741" y="287"/>
                  </a:cxn>
                  <a:cxn ang="0">
                    <a:pos x="729" y="281"/>
                  </a:cxn>
                  <a:cxn ang="0">
                    <a:pos x="711" y="317"/>
                  </a:cxn>
                  <a:cxn ang="0">
                    <a:pos x="681" y="347"/>
                  </a:cxn>
                  <a:cxn ang="0">
                    <a:pos x="645" y="377"/>
                  </a:cxn>
                  <a:cxn ang="0">
                    <a:pos x="604" y="401"/>
                  </a:cxn>
                  <a:cxn ang="0">
                    <a:pos x="502" y="431"/>
                  </a:cxn>
                  <a:cxn ang="0">
                    <a:pos x="442" y="443"/>
                  </a:cxn>
                  <a:cxn ang="0">
                    <a:pos x="382" y="443"/>
                  </a:cxn>
                  <a:cxn ang="0">
                    <a:pos x="382" y="443"/>
                  </a:cxn>
                </a:cxnLst>
                <a:rect l="0" t="0" r="r" b="b"/>
                <a:pathLst>
                  <a:path w="747" h="461">
                    <a:moveTo>
                      <a:pt x="382" y="443"/>
                    </a:moveTo>
                    <a:lnTo>
                      <a:pt x="311" y="437"/>
                    </a:lnTo>
                    <a:lnTo>
                      <a:pt x="245" y="425"/>
                    </a:lnTo>
                    <a:lnTo>
                      <a:pt x="185" y="407"/>
                    </a:lnTo>
                    <a:lnTo>
                      <a:pt x="131" y="383"/>
                    </a:lnTo>
                    <a:lnTo>
                      <a:pt x="83" y="347"/>
                    </a:lnTo>
                    <a:lnTo>
                      <a:pt x="53" y="311"/>
                    </a:lnTo>
                    <a:lnTo>
                      <a:pt x="30" y="269"/>
                    </a:lnTo>
                    <a:lnTo>
                      <a:pt x="24" y="227"/>
                    </a:lnTo>
                    <a:lnTo>
                      <a:pt x="30" y="185"/>
                    </a:lnTo>
                    <a:lnTo>
                      <a:pt x="53" y="143"/>
                    </a:lnTo>
                    <a:lnTo>
                      <a:pt x="83" y="107"/>
                    </a:lnTo>
                    <a:lnTo>
                      <a:pt x="131" y="77"/>
                    </a:lnTo>
                    <a:lnTo>
                      <a:pt x="185" y="47"/>
                    </a:lnTo>
                    <a:lnTo>
                      <a:pt x="245" y="30"/>
                    </a:lnTo>
                    <a:lnTo>
                      <a:pt x="311" y="18"/>
                    </a:lnTo>
                    <a:lnTo>
                      <a:pt x="382" y="12"/>
                    </a:lnTo>
                    <a:lnTo>
                      <a:pt x="478" y="18"/>
                    </a:lnTo>
                    <a:lnTo>
                      <a:pt x="562" y="41"/>
                    </a:lnTo>
                    <a:lnTo>
                      <a:pt x="562" y="36"/>
                    </a:lnTo>
                    <a:lnTo>
                      <a:pt x="562" y="30"/>
                    </a:lnTo>
                    <a:lnTo>
                      <a:pt x="478" y="6"/>
                    </a:lnTo>
                    <a:lnTo>
                      <a:pt x="382" y="0"/>
                    </a:lnTo>
                    <a:lnTo>
                      <a:pt x="305" y="6"/>
                    </a:lnTo>
                    <a:lnTo>
                      <a:pt x="233" y="18"/>
                    </a:lnTo>
                    <a:lnTo>
                      <a:pt x="167" y="41"/>
                    </a:lnTo>
                    <a:lnTo>
                      <a:pt x="113" y="65"/>
                    </a:lnTo>
                    <a:lnTo>
                      <a:pt x="65" y="101"/>
                    </a:lnTo>
                    <a:lnTo>
                      <a:pt x="30" y="137"/>
                    </a:lnTo>
                    <a:lnTo>
                      <a:pt x="6" y="179"/>
                    </a:lnTo>
                    <a:lnTo>
                      <a:pt x="0" y="227"/>
                    </a:lnTo>
                    <a:lnTo>
                      <a:pt x="6" y="275"/>
                    </a:lnTo>
                    <a:lnTo>
                      <a:pt x="30" y="317"/>
                    </a:lnTo>
                    <a:lnTo>
                      <a:pt x="65" y="359"/>
                    </a:lnTo>
                    <a:lnTo>
                      <a:pt x="113" y="395"/>
                    </a:lnTo>
                    <a:lnTo>
                      <a:pt x="167" y="419"/>
                    </a:lnTo>
                    <a:lnTo>
                      <a:pt x="233" y="443"/>
                    </a:lnTo>
                    <a:lnTo>
                      <a:pt x="305" y="455"/>
                    </a:lnTo>
                    <a:lnTo>
                      <a:pt x="382" y="461"/>
                    </a:lnTo>
                    <a:lnTo>
                      <a:pt x="448" y="455"/>
                    </a:lnTo>
                    <a:lnTo>
                      <a:pt x="508" y="449"/>
                    </a:lnTo>
                    <a:lnTo>
                      <a:pt x="609" y="413"/>
                    </a:lnTo>
                    <a:lnTo>
                      <a:pt x="657" y="389"/>
                    </a:lnTo>
                    <a:lnTo>
                      <a:pt x="693" y="359"/>
                    </a:lnTo>
                    <a:lnTo>
                      <a:pt x="723" y="329"/>
                    </a:lnTo>
                    <a:lnTo>
                      <a:pt x="747" y="293"/>
                    </a:lnTo>
                    <a:lnTo>
                      <a:pt x="741" y="287"/>
                    </a:lnTo>
                    <a:lnTo>
                      <a:pt x="729" y="281"/>
                    </a:lnTo>
                    <a:lnTo>
                      <a:pt x="711" y="317"/>
                    </a:lnTo>
                    <a:lnTo>
                      <a:pt x="681" y="347"/>
                    </a:lnTo>
                    <a:lnTo>
                      <a:pt x="645" y="377"/>
                    </a:lnTo>
                    <a:lnTo>
                      <a:pt x="604" y="401"/>
                    </a:lnTo>
                    <a:lnTo>
                      <a:pt x="502" y="431"/>
                    </a:lnTo>
                    <a:lnTo>
                      <a:pt x="442" y="443"/>
                    </a:lnTo>
                    <a:lnTo>
                      <a:pt x="382" y="443"/>
                    </a:lnTo>
                    <a:lnTo>
                      <a:pt x="382" y="44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1150" name="Freeform 14"/>
              <p:cNvSpPr>
                <a:spLocks/>
              </p:cNvSpPr>
              <p:nvPr/>
            </p:nvSpPr>
            <p:spPr bwMode="hidden">
              <a:xfrm>
                <a:off x="4037" y="3721"/>
                <a:ext cx="96" cy="3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8" y="18"/>
                  </a:cxn>
                  <a:cxn ang="0">
                    <a:pos x="96" y="30"/>
                  </a:cxn>
                  <a:cxn ang="0">
                    <a:pos x="96" y="24"/>
                  </a:cxn>
                  <a:cxn ang="0">
                    <a:pos x="96" y="18"/>
                  </a:cxn>
                  <a:cxn ang="0">
                    <a:pos x="48" y="12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96" h="30">
                    <a:moveTo>
                      <a:pt x="0" y="0"/>
                    </a:moveTo>
                    <a:lnTo>
                      <a:pt x="0" y="12"/>
                    </a:lnTo>
                    <a:lnTo>
                      <a:pt x="48" y="18"/>
                    </a:lnTo>
                    <a:lnTo>
                      <a:pt x="96" y="30"/>
                    </a:lnTo>
                    <a:lnTo>
                      <a:pt x="96" y="24"/>
                    </a:lnTo>
                    <a:lnTo>
                      <a:pt x="96" y="18"/>
                    </a:lnTo>
                    <a:lnTo>
                      <a:pt x="48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1151" name="Oval 15"/>
              <p:cNvSpPr>
                <a:spLocks noChangeArrowheads="1"/>
              </p:cNvSpPr>
              <p:nvPr/>
            </p:nvSpPr>
            <p:spPr bwMode="hidden">
              <a:xfrm>
                <a:off x="3910" y="3948"/>
                <a:ext cx="84" cy="53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91152" name="Group 16"/>
            <p:cNvGrpSpPr>
              <a:grpSpLocks/>
            </p:cNvGrpSpPr>
            <p:nvPr userDrawn="1"/>
          </p:nvGrpSpPr>
          <p:grpSpPr bwMode="auto">
            <a:xfrm>
              <a:off x="1776" y="3631"/>
              <a:ext cx="1626" cy="683"/>
              <a:chOff x="1776" y="3631"/>
              <a:chExt cx="1626" cy="683"/>
            </a:xfrm>
          </p:grpSpPr>
          <p:sp>
            <p:nvSpPr>
              <p:cNvPr id="91153" name="Oval 17"/>
              <p:cNvSpPr>
                <a:spLocks noChangeArrowheads="1"/>
              </p:cNvSpPr>
              <p:nvPr/>
            </p:nvSpPr>
            <p:spPr bwMode="hidden">
              <a:xfrm>
                <a:off x="2268" y="3934"/>
                <a:ext cx="638" cy="3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1154" name="Oval 18"/>
              <p:cNvSpPr>
                <a:spLocks noChangeArrowheads="1"/>
              </p:cNvSpPr>
              <p:nvPr/>
            </p:nvSpPr>
            <p:spPr bwMode="hidden">
              <a:xfrm>
                <a:off x="2314" y="3958"/>
                <a:ext cx="543" cy="332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1155" name="Oval 19"/>
              <p:cNvSpPr>
                <a:spLocks noChangeArrowheads="1"/>
              </p:cNvSpPr>
              <p:nvPr/>
            </p:nvSpPr>
            <p:spPr bwMode="hidden">
              <a:xfrm>
                <a:off x="2341" y="3979"/>
                <a:ext cx="501" cy="29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1156" name="Oval 20"/>
              <p:cNvSpPr>
                <a:spLocks noChangeArrowheads="1"/>
              </p:cNvSpPr>
              <p:nvPr/>
            </p:nvSpPr>
            <p:spPr bwMode="hidden">
              <a:xfrm>
                <a:off x="2368" y="3997"/>
                <a:ext cx="444" cy="258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1157" name="Oval 21"/>
              <p:cNvSpPr>
                <a:spLocks noChangeArrowheads="1"/>
              </p:cNvSpPr>
              <p:nvPr/>
            </p:nvSpPr>
            <p:spPr bwMode="hidden">
              <a:xfrm>
                <a:off x="2385" y="4005"/>
                <a:ext cx="413" cy="24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1158" name="Oval 22"/>
              <p:cNvSpPr>
                <a:spLocks noChangeArrowheads="1"/>
              </p:cNvSpPr>
              <p:nvPr/>
            </p:nvSpPr>
            <p:spPr bwMode="hidden">
              <a:xfrm>
                <a:off x="2437" y="4026"/>
                <a:ext cx="306" cy="192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1159" name="Oval 23"/>
              <p:cNvSpPr>
                <a:spLocks noChangeArrowheads="1"/>
              </p:cNvSpPr>
              <p:nvPr/>
            </p:nvSpPr>
            <p:spPr bwMode="hidden">
              <a:xfrm>
                <a:off x="2476" y="4056"/>
                <a:ext cx="227" cy="135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1160" name="Oval 24"/>
              <p:cNvSpPr>
                <a:spLocks noChangeArrowheads="1"/>
              </p:cNvSpPr>
              <p:nvPr/>
            </p:nvSpPr>
            <p:spPr bwMode="hidden">
              <a:xfrm>
                <a:off x="2542" y="4097"/>
                <a:ext cx="90" cy="60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1161" name="Freeform 25"/>
              <p:cNvSpPr>
                <a:spLocks/>
              </p:cNvSpPr>
              <p:nvPr/>
            </p:nvSpPr>
            <p:spPr bwMode="hidden">
              <a:xfrm>
                <a:off x="2585" y="3822"/>
                <a:ext cx="449" cy="186"/>
              </a:xfrm>
              <a:custGeom>
                <a:avLst/>
                <a:gdLst/>
                <a:ahLst/>
                <a:cxnLst>
                  <a:cxn ang="0">
                    <a:pos x="6" y="6"/>
                  </a:cxn>
                  <a:cxn ang="0">
                    <a:pos x="78" y="12"/>
                  </a:cxn>
                  <a:cxn ang="0">
                    <a:pos x="150" y="18"/>
                  </a:cxn>
                  <a:cxn ang="0">
                    <a:pos x="215" y="36"/>
                  </a:cxn>
                  <a:cxn ang="0">
                    <a:pos x="275" y="60"/>
                  </a:cxn>
                  <a:cxn ang="0">
                    <a:pos x="329" y="84"/>
                  </a:cxn>
                  <a:cxn ang="0">
                    <a:pos x="377" y="114"/>
                  </a:cxn>
                  <a:cxn ang="0">
                    <a:pos x="419" y="150"/>
                  </a:cxn>
                  <a:cxn ang="0">
                    <a:pos x="448" y="186"/>
                  </a:cxn>
                  <a:cxn ang="0">
                    <a:pos x="448" y="162"/>
                  </a:cxn>
                  <a:cxn ang="0">
                    <a:pos x="413" y="126"/>
                  </a:cxn>
                  <a:cxn ang="0">
                    <a:pos x="371" y="96"/>
                  </a:cxn>
                  <a:cxn ang="0">
                    <a:pos x="323" y="66"/>
                  </a:cxn>
                  <a:cxn ang="0">
                    <a:pos x="269" y="48"/>
                  </a:cxn>
                  <a:cxn ang="0">
                    <a:pos x="144" y="12"/>
                  </a:cxn>
                  <a:cxn ang="0">
                    <a:pos x="78" y="6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6" y="6"/>
                  </a:cxn>
                  <a:cxn ang="0">
                    <a:pos x="6" y="6"/>
                  </a:cxn>
                </a:cxnLst>
                <a:rect l="0" t="0" r="r" b="b"/>
                <a:pathLst>
                  <a:path w="448" h="186">
                    <a:moveTo>
                      <a:pt x="6" y="6"/>
                    </a:moveTo>
                    <a:lnTo>
                      <a:pt x="78" y="12"/>
                    </a:lnTo>
                    <a:lnTo>
                      <a:pt x="150" y="18"/>
                    </a:lnTo>
                    <a:lnTo>
                      <a:pt x="215" y="36"/>
                    </a:lnTo>
                    <a:lnTo>
                      <a:pt x="275" y="60"/>
                    </a:lnTo>
                    <a:lnTo>
                      <a:pt x="329" y="84"/>
                    </a:lnTo>
                    <a:lnTo>
                      <a:pt x="377" y="114"/>
                    </a:lnTo>
                    <a:lnTo>
                      <a:pt x="419" y="150"/>
                    </a:lnTo>
                    <a:lnTo>
                      <a:pt x="448" y="186"/>
                    </a:lnTo>
                    <a:lnTo>
                      <a:pt x="448" y="162"/>
                    </a:lnTo>
                    <a:lnTo>
                      <a:pt x="413" y="126"/>
                    </a:lnTo>
                    <a:lnTo>
                      <a:pt x="371" y="96"/>
                    </a:lnTo>
                    <a:lnTo>
                      <a:pt x="323" y="66"/>
                    </a:lnTo>
                    <a:lnTo>
                      <a:pt x="269" y="48"/>
                    </a:lnTo>
                    <a:lnTo>
                      <a:pt x="144" y="12"/>
                    </a:lnTo>
                    <a:lnTo>
                      <a:pt x="78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1162" name="Freeform 26"/>
              <p:cNvSpPr>
                <a:spLocks/>
              </p:cNvSpPr>
              <p:nvPr/>
            </p:nvSpPr>
            <p:spPr bwMode="hidden">
              <a:xfrm>
                <a:off x="2142" y="3852"/>
                <a:ext cx="892" cy="462"/>
              </a:xfrm>
              <a:custGeom>
                <a:avLst/>
                <a:gdLst/>
                <a:ahLst/>
                <a:cxnLst>
                  <a:cxn ang="0">
                    <a:pos x="23" y="276"/>
                  </a:cxn>
                  <a:cxn ang="0">
                    <a:pos x="29" y="222"/>
                  </a:cxn>
                  <a:cxn ang="0">
                    <a:pos x="59" y="174"/>
                  </a:cxn>
                  <a:cxn ang="0">
                    <a:pos x="95" y="132"/>
                  </a:cxn>
                  <a:cxn ang="0">
                    <a:pos x="149" y="96"/>
                  </a:cxn>
                  <a:cxn ang="0">
                    <a:pos x="209" y="60"/>
                  </a:cxn>
                  <a:cxn ang="0">
                    <a:pos x="281" y="36"/>
                  </a:cxn>
                  <a:cxn ang="0">
                    <a:pos x="364" y="24"/>
                  </a:cxn>
                  <a:cxn ang="0">
                    <a:pos x="448" y="18"/>
                  </a:cxn>
                  <a:cxn ang="0">
                    <a:pos x="532" y="24"/>
                  </a:cxn>
                  <a:cxn ang="0">
                    <a:pos x="609" y="36"/>
                  </a:cxn>
                  <a:cxn ang="0">
                    <a:pos x="681" y="60"/>
                  </a:cxn>
                  <a:cxn ang="0">
                    <a:pos x="741" y="96"/>
                  </a:cxn>
                  <a:cxn ang="0">
                    <a:pos x="795" y="132"/>
                  </a:cxn>
                  <a:cxn ang="0">
                    <a:pos x="831" y="174"/>
                  </a:cxn>
                  <a:cxn ang="0">
                    <a:pos x="861" y="222"/>
                  </a:cxn>
                  <a:cxn ang="0">
                    <a:pos x="867" y="276"/>
                  </a:cxn>
                  <a:cxn ang="0">
                    <a:pos x="855" y="330"/>
                  </a:cxn>
                  <a:cxn ang="0">
                    <a:pos x="831" y="378"/>
                  </a:cxn>
                  <a:cxn ang="0">
                    <a:pos x="783" y="426"/>
                  </a:cxn>
                  <a:cxn ang="0">
                    <a:pos x="723" y="462"/>
                  </a:cxn>
                  <a:cxn ang="0">
                    <a:pos x="765" y="462"/>
                  </a:cxn>
                  <a:cxn ang="0">
                    <a:pos x="819" y="426"/>
                  </a:cxn>
                  <a:cxn ang="0">
                    <a:pos x="855" y="378"/>
                  </a:cxn>
                  <a:cxn ang="0">
                    <a:pos x="884" y="330"/>
                  </a:cxn>
                  <a:cxn ang="0">
                    <a:pos x="890" y="276"/>
                  </a:cxn>
                  <a:cxn ang="0">
                    <a:pos x="884" y="222"/>
                  </a:cxn>
                  <a:cxn ang="0">
                    <a:pos x="855" y="168"/>
                  </a:cxn>
                  <a:cxn ang="0">
                    <a:pos x="813" y="120"/>
                  </a:cxn>
                  <a:cxn ang="0">
                    <a:pos x="759" y="84"/>
                  </a:cxn>
                  <a:cxn ang="0">
                    <a:pos x="693" y="48"/>
                  </a:cxn>
                  <a:cxn ang="0">
                    <a:pos x="621" y="24"/>
                  </a:cxn>
                  <a:cxn ang="0">
                    <a:pos x="538" y="6"/>
                  </a:cxn>
                  <a:cxn ang="0">
                    <a:pos x="448" y="0"/>
                  </a:cxn>
                  <a:cxn ang="0">
                    <a:pos x="358" y="6"/>
                  </a:cxn>
                  <a:cxn ang="0">
                    <a:pos x="275" y="24"/>
                  </a:cxn>
                  <a:cxn ang="0">
                    <a:pos x="197" y="48"/>
                  </a:cxn>
                  <a:cxn ang="0">
                    <a:pos x="131" y="84"/>
                  </a:cxn>
                  <a:cxn ang="0">
                    <a:pos x="77" y="120"/>
                  </a:cxn>
                  <a:cxn ang="0">
                    <a:pos x="35" y="168"/>
                  </a:cxn>
                  <a:cxn ang="0">
                    <a:pos x="12" y="222"/>
                  </a:cxn>
                  <a:cxn ang="0">
                    <a:pos x="0" y="276"/>
                  </a:cxn>
                  <a:cxn ang="0">
                    <a:pos x="6" y="330"/>
                  </a:cxn>
                  <a:cxn ang="0">
                    <a:pos x="35" y="378"/>
                  </a:cxn>
                  <a:cxn ang="0">
                    <a:pos x="71" y="426"/>
                  </a:cxn>
                  <a:cxn ang="0">
                    <a:pos x="125" y="462"/>
                  </a:cxn>
                  <a:cxn ang="0">
                    <a:pos x="167" y="462"/>
                  </a:cxn>
                  <a:cxn ang="0">
                    <a:pos x="107" y="426"/>
                  </a:cxn>
                  <a:cxn ang="0">
                    <a:pos x="59" y="378"/>
                  </a:cxn>
                  <a:cxn ang="0">
                    <a:pos x="35" y="330"/>
                  </a:cxn>
                  <a:cxn ang="0">
                    <a:pos x="23" y="276"/>
                  </a:cxn>
                  <a:cxn ang="0">
                    <a:pos x="23" y="276"/>
                  </a:cxn>
                </a:cxnLst>
                <a:rect l="0" t="0" r="r" b="b"/>
                <a:pathLst>
                  <a:path w="890" h="462">
                    <a:moveTo>
                      <a:pt x="23" y="276"/>
                    </a:moveTo>
                    <a:lnTo>
                      <a:pt x="29" y="222"/>
                    </a:lnTo>
                    <a:lnTo>
                      <a:pt x="59" y="174"/>
                    </a:lnTo>
                    <a:lnTo>
                      <a:pt x="95" y="132"/>
                    </a:lnTo>
                    <a:lnTo>
                      <a:pt x="149" y="96"/>
                    </a:lnTo>
                    <a:lnTo>
                      <a:pt x="209" y="60"/>
                    </a:lnTo>
                    <a:lnTo>
                      <a:pt x="281" y="36"/>
                    </a:lnTo>
                    <a:lnTo>
                      <a:pt x="364" y="24"/>
                    </a:lnTo>
                    <a:lnTo>
                      <a:pt x="448" y="18"/>
                    </a:lnTo>
                    <a:lnTo>
                      <a:pt x="532" y="24"/>
                    </a:lnTo>
                    <a:lnTo>
                      <a:pt x="609" y="36"/>
                    </a:lnTo>
                    <a:lnTo>
                      <a:pt x="681" y="60"/>
                    </a:lnTo>
                    <a:lnTo>
                      <a:pt x="741" y="96"/>
                    </a:lnTo>
                    <a:lnTo>
                      <a:pt x="795" y="132"/>
                    </a:lnTo>
                    <a:lnTo>
                      <a:pt x="831" y="174"/>
                    </a:lnTo>
                    <a:lnTo>
                      <a:pt x="861" y="222"/>
                    </a:lnTo>
                    <a:lnTo>
                      <a:pt x="867" y="276"/>
                    </a:lnTo>
                    <a:lnTo>
                      <a:pt x="855" y="330"/>
                    </a:lnTo>
                    <a:lnTo>
                      <a:pt x="831" y="378"/>
                    </a:lnTo>
                    <a:lnTo>
                      <a:pt x="783" y="426"/>
                    </a:lnTo>
                    <a:lnTo>
                      <a:pt x="723" y="462"/>
                    </a:lnTo>
                    <a:lnTo>
                      <a:pt x="765" y="462"/>
                    </a:lnTo>
                    <a:lnTo>
                      <a:pt x="819" y="426"/>
                    </a:lnTo>
                    <a:lnTo>
                      <a:pt x="855" y="378"/>
                    </a:lnTo>
                    <a:lnTo>
                      <a:pt x="884" y="330"/>
                    </a:lnTo>
                    <a:lnTo>
                      <a:pt x="890" y="276"/>
                    </a:lnTo>
                    <a:lnTo>
                      <a:pt x="884" y="222"/>
                    </a:lnTo>
                    <a:lnTo>
                      <a:pt x="855" y="168"/>
                    </a:lnTo>
                    <a:lnTo>
                      <a:pt x="813" y="120"/>
                    </a:lnTo>
                    <a:lnTo>
                      <a:pt x="759" y="84"/>
                    </a:lnTo>
                    <a:lnTo>
                      <a:pt x="693" y="48"/>
                    </a:lnTo>
                    <a:lnTo>
                      <a:pt x="621" y="24"/>
                    </a:lnTo>
                    <a:lnTo>
                      <a:pt x="538" y="6"/>
                    </a:lnTo>
                    <a:lnTo>
                      <a:pt x="448" y="0"/>
                    </a:lnTo>
                    <a:lnTo>
                      <a:pt x="358" y="6"/>
                    </a:lnTo>
                    <a:lnTo>
                      <a:pt x="275" y="24"/>
                    </a:lnTo>
                    <a:lnTo>
                      <a:pt x="197" y="48"/>
                    </a:lnTo>
                    <a:lnTo>
                      <a:pt x="131" y="84"/>
                    </a:lnTo>
                    <a:lnTo>
                      <a:pt x="77" y="120"/>
                    </a:lnTo>
                    <a:lnTo>
                      <a:pt x="35" y="168"/>
                    </a:lnTo>
                    <a:lnTo>
                      <a:pt x="12" y="222"/>
                    </a:lnTo>
                    <a:lnTo>
                      <a:pt x="0" y="276"/>
                    </a:lnTo>
                    <a:lnTo>
                      <a:pt x="6" y="330"/>
                    </a:lnTo>
                    <a:lnTo>
                      <a:pt x="35" y="378"/>
                    </a:lnTo>
                    <a:lnTo>
                      <a:pt x="71" y="426"/>
                    </a:lnTo>
                    <a:lnTo>
                      <a:pt x="125" y="462"/>
                    </a:lnTo>
                    <a:lnTo>
                      <a:pt x="167" y="462"/>
                    </a:lnTo>
                    <a:lnTo>
                      <a:pt x="107" y="426"/>
                    </a:lnTo>
                    <a:lnTo>
                      <a:pt x="59" y="378"/>
                    </a:lnTo>
                    <a:lnTo>
                      <a:pt x="35" y="330"/>
                    </a:lnTo>
                    <a:lnTo>
                      <a:pt x="23" y="276"/>
                    </a:lnTo>
                    <a:lnTo>
                      <a:pt x="23" y="27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4706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1163" name="Freeform 27"/>
              <p:cNvSpPr>
                <a:spLocks/>
              </p:cNvSpPr>
              <p:nvPr/>
            </p:nvSpPr>
            <p:spPr bwMode="hidden">
              <a:xfrm>
                <a:off x="2082" y="3828"/>
                <a:ext cx="407" cy="486"/>
              </a:xfrm>
              <a:custGeom>
                <a:avLst/>
                <a:gdLst/>
                <a:ahLst/>
                <a:cxnLst>
                  <a:cxn ang="0">
                    <a:pos x="18" y="300"/>
                  </a:cxn>
                  <a:cxn ang="0">
                    <a:pos x="24" y="246"/>
                  </a:cxn>
                  <a:cxn ang="0">
                    <a:pos x="48" y="198"/>
                  </a:cxn>
                  <a:cxn ang="0">
                    <a:pos x="83" y="150"/>
                  </a:cxn>
                  <a:cxn ang="0">
                    <a:pos x="131" y="108"/>
                  </a:cxn>
                  <a:cxn ang="0">
                    <a:pos x="185" y="72"/>
                  </a:cxn>
                  <a:cxn ang="0">
                    <a:pos x="251" y="42"/>
                  </a:cxn>
                  <a:cxn ang="0">
                    <a:pos x="329" y="24"/>
                  </a:cxn>
                  <a:cxn ang="0">
                    <a:pos x="406" y="6"/>
                  </a:cxn>
                  <a:cxn ang="0">
                    <a:pos x="406" y="0"/>
                  </a:cxn>
                  <a:cxn ang="0">
                    <a:pos x="323" y="12"/>
                  </a:cxn>
                  <a:cxn ang="0">
                    <a:pos x="245" y="36"/>
                  </a:cxn>
                  <a:cxn ang="0">
                    <a:pos x="179" y="66"/>
                  </a:cxn>
                  <a:cxn ang="0">
                    <a:pos x="119" y="102"/>
                  </a:cxn>
                  <a:cxn ang="0">
                    <a:pos x="72" y="144"/>
                  </a:cxn>
                  <a:cxn ang="0">
                    <a:pos x="30" y="192"/>
                  </a:cxn>
                  <a:cxn ang="0">
                    <a:pos x="6" y="246"/>
                  </a:cxn>
                  <a:cxn ang="0">
                    <a:pos x="0" y="300"/>
                  </a:cxn>
                  <a:cxn ang="0">
                    <a:pos x="6" y="348"/>
                  </a:cxn>
                  <a:cxn ang="0">
                    <a:pos x="30" y="396"/>
                  </a:cxn>
                  <a:cxn ang="0">
                    <a:pos x="66" y="444"/>
                  </a:cxn>
                  <a:cxn ang="0">
                    <a:pos x="107" y="486"/>
                  </a:cxn>
                  <a:cxn ang="0">
                    <a:pos x="131" y="486"/>
                  </a:cxn>
                  <a:cxn ang="0">
                    <a:pos x="83" y="450"/>
                  </a:cxn>
                  <a:cxn ang="0">
                    <a:pos x="48" y="402"/>
                  </a:cxn>
                  <a:cxn ang="0">
                    <a:pos x="24" y="354"/>
                  </a:cxn>
                  <a:cxn ang="0">
                    <a:pos x="18" y="300"/>
                  </a:cxn>
                  <a:cxn ang="0">
                    <a:pos x="18" y="300"/>
                  </a:cxn>
                </a:cxnLst>
                <a:rect l="0" t="0" r="r" b="b"/>
                <a:pathLst>
                  <a:path w="406" h="486">
                    <a:moveTo>
                      <a:pt x="18" y="300"/>
                    </a:moveTo>
                    <a:lnTo>
                      <a:pt x="24" y="246"/>
                    </a:lnTo>
                    <a:lnTo>
                      <a:pt x="48" y="198"/>
                    </a:lnTo>
                    <a:lnTo>
                      <a:pt x="83" y="150"/>
                    </a:lnTo>
                    <a:lnTo>
                      <a:pt x="131" y="108"/>
                    </a:lnTo>
                    <a:lnTo>
                      <a:pt x="185" y="72"/>
                    </a:lnTo>
                    <a:lnTo>
                      <a:pt x="251" y="42"/>
                    </a:lnTo>
                    <a:lnTo>
                      <a:pt x="329" y="24"/>
                    </a:lnTo>
                    <a:lnTo>
                      <a:pt x="406" y="6"/>
                    </a:lnTo>
                    <a:lnTo>
                      <a:pt x="406" y="0"/>
                    </a:lnTo>
                    <a:lnTo>
                      <a:pt x="323" y="12"/>
                    </a:lnTo>
                    <a:lnTo>
                      <a:pt x="245" y="36"/>
                    </a:lnTo>
                    <a:lnTo>
                      <a:pt x="179" y="66"/>
                    </a:lnTo>
                    <a:lnTo>
                      <a:pt x="119" y="102"/>
                    </a:lnTo>
                    <a:lnTo>
                      <a:pt x="72" y="144"/>
                    </a:lnTo>
                    <a:lnTo>
                      <a:pt x="30" y="192"/>
                    </a:lnTo>
                    <a:lnTo>
                      <a:pt x="6" y="246"/>
                    </a:lnTo>
                    <a:lnTo>
                      <a:pt x="0" y="300"/>
                    </a:lnTo>
                    <a:lnTo>
                      <a:pt x="6" y="348"/>
                    </a:lnTo>
                    <a:lnTo>
                      <a:pt x="30" y="396"/>
                    </a:lnTo>
                    <a:lnTo>
                      <a:pt x="66" y="444"/>
                    </a:lnTo>
                    <a:lnTo>
                      <a:pt x="107" y="486"/>
                    </a:lnTo>
                    <a:lnTo>
                      <a:pt x="131" y="486"/>
                    </a:lnTo>
                    <a:lnTo>
                      <a:pt x="83" y="450"/>
                    </a:lnTo>
                    <a:lnTo>
                      <a:pt x="48" y="402"/>
                    </a:lnTo>
                    <a:lnTo>
                      <a:pt x="24" y="354"/>
                    </a:lnTo>
                    <a:lnTo>
                      <a:pt x="18" y="300"/>
                    </a:lnTo>
                    <a:lnTo>
                      <a:pt x="18" y="30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1164" name="Freeform 28"/>
              <p:cNvSpPr>
                <a:spLocks/>
              </p:cNvSpPr>
              <p:nvPr/>
            </p:nvSpPr>
            <p:spPr bwMode="hidden">
              <a:xfrm>
                <a:off x="2987" y="4044"/>
                <a:ext cx="108" cy="252"/>
              </a:xfrm>
              <a:custGeom>
                <a:avLst/>
                <a:gdLst/>
                <a:ahLst/>
                <a:cxnLst>
                  <a:cxn ang="0">
                    <a:pos x="89" y="84"/>
                  </a:cxn>
                  <a:cxn ang="0">
                    <a:pos x="83" y="132"/>
                  </a:cxn>
                  <a:cxn ang="0">
                    <a:pos x="65" y="174"/>
                  </a:cxn>
                  <a:cxn ang="0">
                    <a:pos x="36" y="216"/>
                  </a:cxn>
                  <a:cxn ang="0">
                    <a:pos x="0" y="252"/>
                  </a:cxn>
                  <a:cxn ang="0">
                    <a:pos x="18" y="252"/>
                  </a:cxn>
                  <a:cxn ang="0">
                    <a:pos x="53" y="216"/>
                  </a:cxn>
                  <a:cxn ang="0">
                    <a:pos x="83" y="174"/>
                  </a:cxn>
                  <a:cxn ang="0">
                    <a:pos x="101" y="132"/>
                  </a:cxn>
                  <a:cxn ang="0">
                    <a:pos x="107" y="84"/>
                  </a:cxn>
                  <a:cxn ang="0">
                    <a:pos x="101" y="42"/>
                  </a:cxn>
                  <a:cxn ang="0">
                    <a:pos x="89" y="0"/>
                  </a:cxn>
                  <a:cxn ang="0">
                    <a:pos x="65" y="0"/>
                  </a:cxn>
                  <a:cxn ang="0">
                    <a:pos x="83" y="42"/>
                  </a:cxn>
                  <a:cxn ang="0">
                    <a:pos x="89" y="84"/>
                  </a:cxn>
                  <a:cxn ang="0">
                    <a:pos x="89" y="84"/>
                  </a:cxn>
                </a:cxnLst>
                <a:rect l="0" t="0" r="r" b="b"/>
                <a:pathLst>
                  <a:path w="107" h="252">
                    <a:moveTo>
                      <a:pt x="89" y="84"/>
                    </a:moveTo>
                    <a:lnTo>
                      <a:pt x="83" y="132"/>
                    </a:lnTo>
                    <a:lnTo>
                      <a:pt x="65" y="174"/>
                    </a:lnTo>
                    <a:lnTo>
                      <a:pt x="36" y="216"/>
                    </a:lnTo>
                    <a:lnTo>
                      <a:pt x="0" y="252"/>
                    </a:lnTo>
                    <a:lnTo>
                      <a:pt x="18" y="252"/>
                    </a:lnTo>
                    <a:lnTo>
                      <a:pt x="53" y="216"/>
                    </a:lnTo>
                    <a:lnTo>
                      <a:pt x="83" y="174"/>
                    </a:lnTo>
                    <a:lnTo>
                      <a:pt x="101" y="132"/>
                    </a:lnTo>
                    <a:lnTo>
                      <a:pt x="107" y="84"/>
                    </a:lnTo>
                    <a:lnTo>
                      <a:pt x="101" y="42"/>
                    </a:lnTo>
                    <a:lnTo>
                      <a:pt x="89" y="0"/>
                    </a:lnTo>
                    <a:lnTo>
                      <a:pt x="65" y="0"/>
                    </a:lnTo>
                    <a:lnTo>
                      <a:pt x="83" y="42"/>
                    </a:lnTo>
                    <a:lnTo>
                      <a:pt x="89" y="84"/>
                    </a:lnTo>
                    <a:lnTo>
                      <a:pt x="89" y="8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1961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1165" name="Freeform 29"/>
              <p:cNvSpPr>
                <a:spLocks/>
              </p:cNvSpPr>
              <p:nvPr/>
            </p:nvSpPr>
            <p:spPr bwMode="hidden">
              <a:xfrm>
                <a:off x="2068" y="3685"/>
                <a:ext cx="835" cy="150"/>
              </a:xfrm>
              <a:custGeom>
                <a:avLst/>
                <a:gdLst/>
                <a:ahLst/>
                <a:cxnLst>
                  <a:cxn ang="0">
                    <a:pos x="518" y="18"/>
                  </a:cxn>
                  <a:cxn ang="0">
                    <a:pos x="597" y="24"/>
                  </a:cxn>
                  <a:cxn ang="0">
                    <a:pos x="682" y="30"/>
                  </a:cxn>
                  <a:cxn ang="0">
                    <a:pos x="755" y="42"/>
                  </a:cxn>
                  <a:cxn ang="0">
                    <a:pos x="828" y="60"/>
                  </a:cxn>
                  <a:cxn ang="0">
                    <a:pos x="835" y="42"/>
                  </a:cxn>
                  <a:cxn ang="0">
                    <a:pos x="761" y="24"/>
                  </a:cxn>
                  <a:cxn ang="0">
                    <a:pos x="688" y="12"/>
                  </a:cxn>
                  <a:cxn ang="0">
                    <a:pos x="603" y="6"/>
                  </a:cxn>
                  <a:cxn ang="0">
                    <a:pos x="518" y="0"/>
                  </a:cxn>
                  <a:cxn ang="0">
                    <a:pos x="372" y="12"/>
                  </a:cxn>
                  <a:cxn ang="0">
                    <a:pos x="232" y="36"/>
                  </a:cxn>
                  <a:cxn ang="0">
                    <a:pos x="110" y="78"/>
                  </a:cxn>
                  <a:cxn ang="0">
                    <a:pos x="0" y="132"/>
                  </a:cxn>
                  <a:cxn ang="0">
                    <a:pos x="19" y="150"/>
                  </a:cxn>
                  <a:cxn ang="0">
                    <a:pos x="122" y="96"/>
                  </a:cxn>
                  <a:cxn ang="0">
                    <a:pos x="244" y="54"/>
                  </a:cxn>
                  <a:cxn ang="0">
                    <a:pos x="378" y="30"/>
                  </a:cxn>
                  <a:cxn ang="0">
                    <a:pos x="518" y="18"/>
                  </a:cxn>
                  <a:cxn ang="0">
                    <a:pos x="518" y="18"/>
                  </a:cxn>
                </a:cxnLst>
                <a:rect l="0" t="0" r="r" b="b"/>
                <a:pathLst>
                  <a:path w="835" h="150">
                    <a:moveTo>
                      <a:pt x="518" y="18"/>
                    </a:moveTo>
                    <a:lnTo>
                      <a:pt x="597" y="24"/>
                    </a:lnTo>
                    <a:lnTo>
                      <a:pt x="682" y="30"/>
                    </a:lnTo>
                    <a:lnTo>
                      <a:pt x="755" y="42"/>
                    </a:lnTo>
                    <a:lnTo>
                      <a:pt x="828" y="60"/>
                    </a:lnTo>
                    <a:lnTo>
                      <a:pt x="835" y="42"/>
                    </a:lnTo>
                    <a:lnTo>
                      <a:pt x="761" y="24"/>
                    </a:lnTo>
                    <a:lnTo>
                      <a:pt x="688" y="12"/>
                    </a:lnTo>
                    <a:lnTo>
                      <a:pt x="603" y="6"/>
                    </a:lnTo>
                    <a:lnTo>
                      <a:pt x="518" y="0"/>
                    </a:lnTo>
                    <a:lnTo>
                      <a:pt x="372" y="12"/>
                    </a:lnTo>
                    <a:lnTo>
                      <a:pt x="232" y="36"/>
                    </a:lnTo>
                    <a:lnTo>
                      <a:pt x="110" y="78"/>
                    </a:lnTo>
                    <a:lnTo>
                      <a:pt x="0" y="132"/>
                    </a:lnTo>
                    <a:lnTo>
                      <a:pt x="19" y="150"/>
                    </a:lnTo>
                    <a:lnTo>
                      <a:pt x="122" y="96"/>
                    </a:lnTo>
                    <a:lnTo>
                      <a:pt x="244" y="54"/>
                    </a:lnTo>
                    <a:lnTo>
                      <a:pt x="378" y="30"/>
                    </a:lnTo>
                    <a:lnTo>
                      <a:pt x="518" y="18"/>
                    </a:lnTo>
                    <a:lnTo>
                      <a:pt x="518" y="18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1166" name="Freeform 30"/>
              <p:cNvSpPr>
                <a:spLocks/>
              </p:cNvSpPr>
              <p:nvPr/>
            </p:nvSpPr>
            <p:spPr bwMode="hidden">
              <a:xfrm>
                <a:off x="1867" y="3853"/>
                <a:ext cx="171" cy="461"/>
              </a:xfrm>
              <a:custGeom>
                <a:avLst/>
                <a:gdLst/>
                <a:ahLst/>
                <a:cxnLst>
                  <a:cxn ang="0">
                    <a:pos x="31" y="263"/>
                  </a:cxn>
                  <a:cxn ang="0">
                    <a:pos x="43" y="191"/>
                  </a:cxn>
                  <a:cxn ang="0">
                    <a:pos x="67" y="131"/>
                  </a:cxn>
                  <a:cxn ang="0">
                    <a:pos x="116" y="72"/>
                  </a:cxn>
                  <a:cxn ang="0">
                    <a:pos x="171" y="18"/>
                  </a:cxn>
                  <a:cxn ang="0">
                    <a:pos x="153" y="0"/>
                  </a:cxn>
                  <a:cxn ang="0">
                    <a:pos x="86" y="60"/>
                  </a:cxn>
                  <a:cxn ang="0">
                    <a:pos x="43" y="120"/>
                  </a:cxn>
                  <a:cxn ang="0">
                    <a:pos x="13" y="191"/>
                  </a:cxn>
                  <a:cxn ang="0">
                    <a:pos x="0" y="263"/>
                  </a:cxn>
                  <a:cxn ang="0">
                    <a:pos x="6" y="317"/>
                  </a:cxn>
                  <a:cxn ang="0">
                    <a:pos x="25" y="365"/>
                  </a:cxn>
                  <a:cxn ang="0">
                    <a:pos x="49" y="413"/>
                  </a:cxn>
                  <a:cxn ang="0">
                    <a:pos x="86" y="461"/>
                  </a:cxn>
                  <a:cxn ang="0">
                    <a:pos x="122" y="461"/>
                  </a:cxn>
                  <a:cxn ang="0">
                    <a:pos x="86" y="413"/>
                  </a:cxn>
                  <a:cxn ang="0">
                    <a:pos x="55" y="365"/>
                  </a:cxn>
                  <a:cxn ang="0">
                    <a:pos x="37" y="317"/>
                  </a:cxn>
                  <a:cxn ang="0">
                    <a:pos x="31" y="263"/>
                  </a:cxn>
                  <a:cxn ang="0">
                    <a:pos x="31" y="263"/>
                  </a:cxn>
                </a:cxnLst>
                <a:rect l="0" t="0" r="r" b="b"/>
                <a:pathLst>
                  <a:path w="171" h="461">
                    <a:moveTo>
                      <a:pt x="31" y="263"/>
                    </a:moveTo>
                    <a:lnTo>
                      <a:pt x="43" y="191"/>
                    </a:lnTo>
                    <a:lnTo>
                      <a:pt x="67" y="131"/>
                    </a:lnTo>
                    <a:lnTo>
                      <a:pt x="116" y="72"/>
                    </a:lnTo>
                    <a:lnTo>
                      <a:pt x="171" y="18"/>
                    </a:lnTo>
                    <a:lnTo>
                      <a:pt x="153" y="0"/>
                    </a:lnTo>
                    <a:lnTo>
                      <a:pt x="86" y="60"/>
                    </a:lnTo>
                    <a:lnTo>
                      <a:pt x="43" y="120"/>
                    </a:lnTo>
                    <a:lnTo>
                      <a:pt x="13" y="191"/>
                    </a:lnTo>
                    <a:lnTo>
                      <a:pt x="0" y="263"/>
                    </a:lnTo>
                    <a:lnTo>
                      <a:pt x="6" y="317"/>
                    </a:lnTo>
                    <a:lnTo>
                      <a:pt x="25" y="365"/>
                    </a:lnTo>
                    <a:lnTo>
                      <a:pt x="49" y="413"/>
                    </a:lnTo>
                    <a:lnTo>
                      <a:pt x="86" y="461"/>
                    </a:lnTo>
                    <a:lnTo>
                      <a:pt x="122" y="461"/>
                    </a:lnTo>
                    <a:lnTo>
                      <a:pt x="86" y="413"/>
                    </a:lnTo>
                    <a:lnTo>
                      <a:pt x="55" y="365"/>
                    </a:lnTo>
                    <a:lnTo>
                      <a:pt x="37" y="317"/>
                    </a:lnTo>
                    <a:lnTo>
                      <a:pt x="31" y="263"/>
                    </a:lnTo>
                    <a:lnTo>
                      <a:pt x="31" y="26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1167" name="Freeform 31"/>
              <p:cNvSpPr>
                <a:spLocks/>
              </p:cNvSpPr>
              <p:nvPr/>
            </p:nvSpPr>
            <p:spPr bwMode="hidden">
              <a:xfrm>
                <a:off x="2951" y="3751"/>
                <a:ext cx="360" cy="563"/>
              </a:xfrm>
              <a:custGeom>
                <a:avLst/>
                <a:gdLst/>
                <a:ahLst/>
                <a:cxnLst>
                  <a:cxn ang="0">
                    <a:pos x="360" y="365"/>
                  </a:cxn>
                  <a:cxn ang="0">
                    <a:pos x="353" y="305"/>
                  </a:cxn>
                  <a:cxn ang="0">
                    <a:pos x="335" y="251"/>
                  </a:cxn>
                  <a:cxn ang="0">
                    <a:pos x="305" y="204"/>
                  </a:cxn>
                  <a:cxn ang="0">
                    <a:pos x="262" y="156"/>
                  </a:cxn>
                  <a:cxn ang="0">
                    <a:pos x="213" y="108"/>
                  </a:cxn>
                  <a:cxn ang="0">
                    <a:pos x="159" y="66"/>
                  </a:cxn>
                  <a:cxn ang="0">
                    <a:pos x="92" y="30"/>
                  </a:cxn>
                  <a:cxn ang="0">
                    <a:pos x="19" y="0"/>
                  </a:cxn>
                  <a:cxn ang="0">
                    <a:pos x="0" y="12"/>
                  </a:cxn>
                  <a:cxn ang="0">
                    <a:pos x="67" y="42"/>
                  </a:cxn>
                  <a:cxn ang="0">
                    <a:pos x="134" y="78"/>
                  </a:cxn>
                  <a:cxn ang="0">
                    <a:pos x="189" y="114"/>
                  </a:cxn>
                  <a:cxn ang="0">
                    <a:pos x="238" y="162"/>
                  </a:cxn>
                  <a:cxn ang="0">
                    <a:pos x="274" y="210"/>
                  </a:cxn>
                  <a:cxn ang="0">
                    <a:pos x="299" y="257"/>
                  </a:cxn>
                  <a:cxn ang="0">
                    <a:pos x="317" y="311"/>
                  </a:cxn>
                  <a:cxn ang="0">
                    <a:pos x="323" y="365"/>
                  </a:cxn>
                  <a:cxn ang="0">
                    <a:pos x="317" y="419"/>
                  </a:cxn>
                  <a:cxn ang="0">
                    <a:pos x="299" y="467"/>
                  </a:cxn>
                  <a:cxn ang="0">
                    <a:pos x="274" y="515"/>
                  </a:cxn>
                  <a:cxn ang="0">
                    <a:pos x="238" y="563"/>
                  </a:cxn>
                  <a:cxn ang="0">
                    <a:pos x="268" y="563"/>
                  </a:cxn>
                  <a:cxn ang="0">
                    <a:pos x="311" y="515"/>
                  </a:cxn>
                  <a:cxn ang="0">
                    <a:pos x="335" y="467"/>
                  </a:cxn>
                  <a:cxn ang="0">
                    <a:pos x="353" y="419"/>
                  </a:cxn>
                  <a:cxn ang="0">
                    <a:pos x="360" y="365"/>
                  </a:cxn>
                  <a:cxn ang="0">
                    <a:pos x="360" y="365"/>
                  </a:cxn>
                </a:cxnLst>
                <a:rect l="0" t="0" r="r" b="b"/>
                <a:pathLst>
                  <a:path w="360" h="563">
                    <a:moveTo>
                      <a:pt x="360" y="365"/>
                    </a:moveTo>
                    <a:lnTo>
                      <a:pt x="353" y="305"/>
                    </a:lnTo>
                    <a:lnTo>
                      <a:pt x="335" y="251"/>
                    </a:lnTo>
                    <a:lnTo>
                      <a:pt x="305" y="204"/>
                    </a:lnTo>
                    <a:lnTo>
                      <a:pt x="262" y="156"/>
                    </a:lnTo>
                    <a:lnTo>
                      <a:pt x="213" y="108"/>
                    </a:lnTo>
                    <a:lnTo>
                      <a:pt x="159" y="66"/>
                    </a:lnTo>
                    <a:lnTo>
                      <a:pt x="92" y="30"/>
                    </a:lnTo>
                    <a:lnTo>
                      <a:pt x="19" y="0"/>
                    </a:lnTo>
                    <a:lnTo>
                      <a:pt x="0" y="12"/>
                    </a:lnTo>
                    <a:lnTo>
                      <a:pt x="67" y="42"/>
                    </a:lnTo>
                    <a:lnTo>
                      <a:pt x="134" y="78"/>
                    </a:lnTo>
                    <a:lnTo>
                      <a:pt x="189" y="114"/>
                    </a:lnTo>
                    <a:lnTo>
                      <a:pt x="238" y="162"/>
                    </a:lnTo>
                    <a:lnTo>
                      <a:pt x="274" y="210"/>
                    </a:lnTo>
                    <a:lnTo>
                      <a:pt x="299" y="257"/>
                    </a:lnTo>
                    <a:lnTo>
                      <a:pt x="317" y="311"/>
                    </a:lnTo>
                    <a:lnTo>
                      <a:pt x="323" y="365"/>
                    </a:lnTo>
                    <a:lnTo>
                      <a:pt x="317" y="419"/>
                    </a:lnTo>
                    <a:lnTo>
                      <a:pt x="299" y="467"/>
                    </a:lnTo>
                    <a:lnTo>
                      <a:pt x="274" y="515"/>
                    </a:lnTo>
                    <a:lnTo>
                      <a:pt x="238" y="563"/>
                    </a:lnTo>
                    <a:lnTo>
                      <a:pt x="268" y="563"/>
                    </a:lnTo>
                    <a:lnTo>
                      <a:pt x="311" y="515"/>
                    </a:lnTo>
                    <a:lnTo>
                      <a:pt x="335" y="467"/>
                    </a:lnTo>
                    <a:lnTo>
                      <a:pt x="353" y="419"/>
                    </a:lnTo>
                    <a:lnTo>
                      <a:pt x="360" y="365"/>
                    </a:lnTo>
                    <a:lnTo>
                      <a:pt x="360" y="3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1168" name="Freeform 32"/>
              <p:cNvSpPr>
                <a:spLocks/>
              </p:cNvSpPr>
              <p:nvPr/>
            </p:nvSpPr>
            <p:spPr bwMode="hidden">
              <a:xfrm>
                <a:off x="2318" y="3631"/>
                <a:ext cx="1078" cy="425"/>
              </a:xfrm>
              <a:custGeom>
                <a:avLst/>
                <a:gdLst/>
                <a:ahLst/>
                <a:cxnLst>
                  <a:cxn ang="0">
                    <a:pos x="1053" y="425"/>
                  </a:cxn>
                  <a:cxn ang="0">
                    <a:pos x="1078" y="419"/>
                  </a:cxn>
                  <a:cxn ang="0">
                    <a:pos x="1066" y="377"/>
                  </a:cxn>
                  <a:cxn ang="0">
                    <a:pos x="1047" y="336"/>
                  </a:cxn>
                  <a:cxn ang="0">
                    <a:pos x="986" y="252"/>
                  </a:cxn>
                  <a:cxn ang="0">
                    <a:pos x="907" y="180"/>
                  </a:cxn>
                  <a:cxn ang="0">
                    <a:pos x="810" y="120"/>
                  </a:cxn>
                  <a:cxn ang="0">
                    <a:pos x="694" y="72"/>
                  </a:cxn>
                  <a:cxn ang="0">
                    <a:pos x="560" y="30"/>
                  </a:cxn>
                  <a:cxn ang="0">
                    <a:pos x="420" y="6"/>
                  </a:cxn>
                  <a:cxn ang="0">
                    <a:pos x="268" y="0"/>
                  </a:cxn>
                  <a:cxn ang="0">
                    <a:pos x="134" y="6"/>
                  </a:cxn>
                  <a:cxn ang="0">
                    <a:pos x="0" y="24"/>
                  </a:cxn>
                  <a:cxn ang="0">
                    <a:pos x="12" y="36"/>
                  </a:cxn>
                  <a:cxn ang="0">
                    <a:pos x="134" y="18"/>
                  </a:cxn>
                  <a:cxn ang="0">
                    <a:pos x="268" y="12"/>
                  </a:cxn>
                  <a:cxn ang="0">
                    <a:pos x="420" y="18"/>
                  </a:cxn>
                  <a:cxn ang="0">
                    <a:pos x="554" y="42"/>
                  </a:cxn>
                  <a:cxn ang="0">
                    <a:pos x="682" y="84"/>
                  </a:cxn>
                  <a:cxn ang="0">
                    <a:pos x="798" y="132"/>
                  </a:cxn>
                  <a:cxn ang="0">
                    <a:pos x="895" y="192"/>
                  </a:cxn>
                  <a:cxn ang="0">
                    <a:pos x="968" y="264"/>
                  </a:cxn>
                  <a:cxn ang="0">
                    <a:pos x="999" y="300"/>
                  </a:cxn>
                  <a:cxn ang="0">
                    <a:pos x="1023" y="342"/>
                  </a:cxn>
                  <a:cxn ang="0">
                    <a:pos x="1041" y="383"/>
                  </a:cxn>
                  <a:cxn ang="0">
                    <a:pos x="1053" y="425"/>
                  </a:cxn>
                  <a:cxn ang="0">
                    <a:pos x="1053" y="425"/>
                  </a:cxn>
                </a:cxnLst>
                <a:rect l="0" t="0" r="r" b="b"/>
                <a:pathLst>
                  <a:path w="1078" h="425">
                    <a:moveTo>
                      <a:pt x="1053" y="425"/>
                    </a:moveTo>
                    <a:lnTo>
                      <a:pt x="1078" y="419"/>
                    </a:lnTo>
                    <a:lnTo>
                      <a:pt x="1066" y="377"/>
                    </a:lnTo>
                    <a:lnTo>
                      <a:pt x="1047" y="336"/>
                    </a:lnTo>
                    <a:lnTo>
                      <a:pt x="986" y="252"/>
                    </a:lnTo>
                    <a:lnTo>
                      <a:pt x="907" y="180"/>
                    </a:lnTo>
                    <a:lnTo>
                      <a:pt x="810" y="120"/>
                    </a:lnTo>
                    <a:lnTo>
                      <a:pt x="694" y="72"/>
                    </a:lnTo>
                    <a:lnTo>
                      <a:pt x="560" y="30"/>
                    </a:lnTo>
                    <a:lnTo>
                      <a:pt x="420" y="6"/>
                    </a:lnTo>
                    <a:lnTo>
                      <a:pt x="268" y="0"/>
                    </a:lnTo>
                    <a:lnTo>
                      <a:pt x="134" y="6"/>
                    </a:lnTo>
                    <a:lnTo>
                      <a:pt x="0" y="24"/>
                    </a:lnTo>
                    <a:lnTo>
                      <a:pt x="12" y="36"/>
                    </a:lnTo>
                    <a:lnTo>
                      <a:pt x="134" y="18"/>
                    </a:lnTo>
                    <a:lnTo>
                      <a:pt x="268" y="12"/>
                    </a:lnTo>
                    <a:lnTo>
                      <a:pt x="420" y="18"/>
                    </a:lnTo>
                    <a:lnTo>
                      <a:pt x="554" y="42"/>
                    </a:lnTo>
                    <a:lnTo>
                      <a:pt x="682" y="84"/>
                    </a:lnTo>
                    <a:lnTo>
                      <a:pt x="798" y="132"/>
                    </a:lnTo>
                    <a:lnTo>
                      <a:pt x="895" y="192"/>
                    </a:lnTo>
                    <a:lnTo>
                      <a:pt x="968" y="264"/>
                    </a:lnTo>
                    <a:lnTo>
                      <a:pt x="999" y="300"/>
                    </a:lnTo>
                    <a:lnTo>
                      <a:pt x="1023" y="342"/>
                    </a:lnTo>
                    <a:lnTo>
                      <a:pt x="1041" y="383"/>
                    </a:lnTo>
                    <a:lnTo>
                      <a:pt x="1053" y="425"/>
                    </a:lnTo>
                    <a:lnTo>
                      <a:pt x="1053" y="4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1169" name="Freeform 33"/>
              <p:cNvSpPr>
                <a:spLocks/>
              </p:cNvSpPr>
              <p:nvPr/>
            </p:nvSpPr>
            <p:spPr bwMode="hidden">
              <a:xfrm>
                <a:off x="3304" y="4080"/>
                <a:ext cx="98" cy="234"/>
              </a:xfrm>
              <a:custGeom>
                <a:avLst/>
                <a:gdLst/>
                <a:ahLst/>
                <a:cxnLst>
                  <a:cxn ang="0">
                    <a:pos x="0" y="234"/>
                  </a:cxn>
                  <a:cxn ang="0">
                    <a:pos x="25" y="234"/>
                  </a:cxn>
                  <a:cxn ang="0">
                    <a:pos x="55" y="186"/>
                  </a:cxn>
                  <a:cxn ang="0">
                    <a:pos x="80" y="138"/>
                  </a:cxn>
                  <a:cxn ang="0">
                    <a:pos x="92" y="90"/>
                  </a:cxn>
                  <a:cxn ang="0">
                    <a:pos x="98" y="36"/>
                  </a:cxn>
                  <a:cxn ang="0">
                    <a:pos x="98" y="0"/>
                  </a:cxn>
                  <a:cxn ang="0">
                    <a:pos x="74" y="0"/>
                  </a:cxn>
                  <a:cxn ang="0">
                    <a:pos x="74" y="36"/>
                  </a:cxn>
                  <a:cxn ang="0">
                    <a:pos x="67" y="90"/>
                  </a:cxn>
                  <a:cxn ang="0">
                    <a:pos x="55" y="138"/>
                  </a:cxn>
                  <a:cxn ang="0">
                    <a:pos x="31" y="186"/>
                  </a:cxn>
                  <a:cxn ang="0">
                    <a:pos x="0" y="234"/>
                  </a:cxn>
                  <a:cxn ang="0">
                    <a:pos x="0" y="234"/>
                  </a:cxn>
                </a:cxnLst>
                <a:rect l="0" t="0" r="r" b="b"/>
                <a:pathLst>
                  <a:path w="98" h="234">
                    <a:moveTo>
                      <a:pt x="0" y="234"/>
                    </a:moveTo>
                    <a:lnTo>
                      <a:pt x="25" y="234"/>
                    </a:lnTo>
                    <a:lnTo>
                      <a:pt x="55" y="186"/>
                    </a:lnTo>
                    <a:lnTo>
                      <a:pt x="80" y="138"/>
                    </a:lnTo>
                    <a:lnTo>
                      <a:pt x="92" y="90"/>
                    </a:lnTo>
                    <a:lnTo>
                      <a:pt x="98" y="36"/>
                    </a:lnTo>
                    <a:lnTo>
                      <a:pt x="98" y="0"/>
                    </a:lnTo>
                    <a:lnTo>
                      <a:pt x="74" y="0"/>
                    </a:lnTo>
                    <a:lnTo>
                      <a:pt x="74" y="36"/>
                    </a:lnTo>
                    <a:lnTo>
                      <a:pt x="67" y="90"/>
                    </a:lnTo>
                    <a:lnTo>
                      <a:pt x="55" y="138"/>
                    </a:lnTo>
                    <a:lnTo>
                      <a:pt x="31" y="186"/>
                    </a:lnTo>
                    <a:lnTo>
                      <a:pt x="0" y="234"/>
                    </a:lnTo>
                    <a:lnTo>
                      <a:pt x="0" y="23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1170" name="Freeform 34"/>
              <p:cNvSpPr>
                <a:spLocks/>
              </p:cNvSpPr>
              <p:nvPr/>
            </p:nvSpPr>
            <p:spPr bwMode="hidden">
              <a:xfrm>
                <a:off x="1776" y="3673"/>
                <a:ext cx="481" cy="641"/>
              </a:xfrm>
              <a:custGeom>
                <a:avLst/>
                <a:gdLst/>
                <a:ahLst/>
                <a:cxnLst>
                  <a:cxn ang="0">
                    <a:pos x="18" y="443"/>
                  </a:cxn>
                  <a:cxn ang="0">
                    <a:pos x="24" y="371"/>
                  </a:cxn>
                  <a:cxn ang="0">
                    <a:pos x="55" y="305"/>
                  </a:cxn>
                  <a:cxn ang="0">
                    <a:pos x="91" y="246"/>
                  </a:cxn>
                  <a:cxn ang="0">
                    <a:pos x="146" y="186"/>
                  </a:cxn>
                  <a:cxn ang="0">
                    <a:pos x="213" y="132"/>
                  </a:cxn>
                  <a:cxn ang="0">
                    <a:pos x="292" y="84"/>
                  </a:cxn>
                  <a:cxn ang="0">
                    <a:pos x="384" y="48"/>
                  </a:cxn>
                  <a:cxn ang="0">
                    <a:pos x="481" y="12"/>
                  </a:cxn>
                  <a:cxn ang="0">
                    <a:pos x="457" y="0"/>
                  </a:cxn>
                  <a:cxn ang="0">
                    <a:pos x="359" y="36"/>
                  </a:cxn>
                  <a:cxn ang="0">
                    <a:pos x="274" y="78"/>
                  </a:cxn>
                  <a:cxn ang="0">
                    <a:pos x="195" y="126"/>
                  </a:cxn>
                  <a:cxn ang="0">
                    <a:pos x="128" y="180"/>
                  </a:cxn>
                  <a:cxn ang="0">
                    <a:pos x="73" y="240"/>
                  </a:cxn>
                  <a:cxn ang="0">
                    <a:pos x="37" y="305"/>
                  </a:cxn>
                  <a:cxn ang="0">
                    <a:pos x="6" y="371"/>
                  </a:cxn>
                  <a:cxn ang="0">
                    <a:pos x="0" y="443"/>
                  </a:cxn>
                  <a:cxn ang="0">
                    <a:pos x="6" y="497"/>
                  </a:cxn>
                  <a:cxn ang="0">
                    <a:pos x="18" y="545"/>
                  </a:cxn>
                  <a:cxn ang="0">
                    <a:pos x="43" y="593"/>
                  </a:cxn>
                  <a:cxn ang="0">
                    <a:pos x="73" y="641"/>
                  </a:cxn>
                  <a:cxn ang="0">
                    <a:pos x="97" y="641"/>
                  </a:cxn>
                  <a:cxn ang="0">
                    <a:pos x="67" y="593"/>
                  </a:cxn>
                  <a:cxn ang="0">
                    <a:pos x="43" y="545"/>
                  </a:cxn>
                  <a:cxn ang="0">
                    <a:pos x="24" y="497"/>
                  </a:cxn>
                  <a:cxn ang="0">
                    <a:pos x="18" y="443"/>
                  </a:cxn>
                  <a:cxn ang="0">
                    <a:pos x="18" y="443"/>
                  </a:cxn>
                </a:cxnLst>
                <a:rect l="0" t="0" r="r" b="b"/>
                <a:pathLst>
                  <a:path w="481" h="641">
                    <a:moveTo>
                      <a:pt x="18" y="443"/>
                    </a:moveTo>
                    <a:lnTo>
                      <a:pt x="24" y="371"/>
                    </a:lnTo>
                    <a:lnTo>
                      <a:pt x="55" y="305"/>
                    </a:lnTo>
                    <a:lnTo>
                      <a:pt x="91" y="246"/>
                    </a:lnTo>
                    <a:lnTo>
                      <a:pt x="146" y="186"/>
                    </a:lnTo>
                    <a:lnTo>
                      <a:pt x="213" y="132"/>
                    </a:lnTo>
                    <a:lnTo>
                      <a:pt x="292" y="84"/>
                    </a:lnTo>
                    <a:lnTo>
                      <a:pt x="384" y="48"/>
                    </a:lnTo>
                    <a:lnTo>
                      <a:pt x="481" y="12"/>
                    </a:lnTo>
                    <a:lnTo>
                      <a:pt x="457" y="0"/>
                    </a:lnTo>
                    <a:lnTo>
                      <a:pt x="359" y="36"/>
                    </a:lnTo>
                    <a:lnTo>
                      <a:pt x="274" y="78"/>
                    </a:lnTo>
                    <a:lnTo>
                      <a:pt x="195" y="126"/>
                    </a:lnTo>
                    <a:lnTo>
                      <a:pt x="128" y="180"/>
                    </a:lnTo>
                    <a:lnTo>
                      <a:pt x="73" y="240"/>
                    </a:lnTo>
                    <a:lnTo>
                      <a:pt x="37" y="305"/>
                    </a:lnTo>
                    <a:lnTo>
                      <a:pt x="6" y="371"/>
                    </a:lnTo>
                    <a:lnTo>
                      <a:pt x="0" y="443"/>
                    </a:lnTo>
                    <a:lnTo>
                      <a:pt x="6" y="497"/>
                    </a:lnTo>
                    <a:lnTo>
                      <a:pt x="18" y="545"/>
                    </a:lnTo>
                    <a:lnTo>
                      <a:pt x="43" y="593"/>
                    </a:lnTo>
                    <a:lnTo>
                      <a:pt x="73" y="641"/>
                    </a:lnTo>
                    <a:lnTo>
                      <a:pt x="97" y="641"/>
                    </a:lnTo>
                    <a:lnTo>
                      <a:pt x="67" y="593"/>
                    </a:lnTo>
                    <a:lnTo>
                      <a:pt x="43" y="545"/>
                    </a:lnTo>
                    <a:lnTo>
                      <a:pt x="24" y="497"/>
                    </a:lnTo>
                    <a:lnTo>
                      <a:pt x="18" y="443"/>
                    </a:lnTo>
                    <a:lnTo>
                      <a:pt x="18" y="44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91171" name="Group 35"/>
            <p:cNvGrpSpPr>
              <a:grpSpLocks/>
            </p:cNvGrpSpPr>
            <p:nvPr userDrawn="1"/>
          </p:nvGrpSpPr>
          <p:grpSpPr bwMode="auto">
            <a:xfrm>
              <a:off x="4128" y="3360"/>
              <a:ext cx="1351" cy="821"/>
              <a:chOff x="4128" y="3360"/>
              <a:chExt cx="1351" cy="821"/>
            </a:xfrm>
          </p:grpSpPr>
          <p:sp>
            <p:nvSpPr>
              <p:cNvPr id="91172" name="Freeform 36"/>
              <p:cNvSpPr>
                <a:spLocks noEditPoints="1"/>
              </p:cNvSpPr>
              <p:nvPr/>
            </p:nvSpPr>
            <p:spPr bwMode="hidden">
              <a:xfrm>
                <a:off x="4200" y="3402"/>
                <a:ext cx="1201" cy="731"/>
              </a:xfrm>
              <a:custGeom>
                <a:avLst/>
                <a:gdLst/>
                <a:ahLst/>
                <a:cxnLst>
                  <a:cxn ang="0">
                    <a:pos x="484" y="6"/>
                  </a:cxn>
                  <a:cxn ang="0">
                    <a:pos x="263" y="60"/>
                  </a:cxn>
                  <a:cxn ang="0">
                    <a:pos x="101" y="162"/>
                  </a:cxn>
                  <a:cxn ang="0">
                    <a:pos x="12" y="294"/>
                  </a:cxn>
                  <a:cxn ang="0">
                    <a:pos x="0" y="366"/>
                  </a:cxn>
                  <a:cxn ang="0">
                    <a:pos x="12" y="437"/>
                  </a:cxn>
                  <a:cxn ang="0">
                    <a:pos x="101" y="569"/>
                  </a:cxn>
                  <a:cxn ang="0">
                    <a:pos x="263" y="671"/>
                  </a:cxn>
                  <a:cxn ang="0">
                    <a:pos x="484" y="725"/>
                  </a:cxn>
                  <a:cxn ang="0">
                    <a:pos x="723" y="725"/>
                  </a:cxn>
                  <a:cxn ang="0">
                    <a:pos x="938" y="671"/>
                  </a:cxn>
                  <a:cxn ang="0">
                    <a:pos x="1100" y="569"/>
                  </a:cxn>
                  <a:cxn ang="0">
                    <a:pos x="1189" y="437"/>
                  </a:cxn>
                  <a:cxn ang="0">
                    <a:pos x="1201" y="366"/>
                  </a:cxn>
                  <a:cxn ang="0">
                    <a:pos x="1189" y="294"/>
                  </a:cxn>
                  <a:cxn ang="0">
                    <a:pos x="1100" y="162"/>
                  </a:cxn>
                  <a:cxn ang="0">
                    <a:pos x="938" y="60"/>
                  </a:cxn>
                  <a:cxn ang="0">
                    <a:pos x="723" y="6"/>
                  </a:cxn>
                  <a:cxn ang="0">
                    <a:pos x="604" y="0"/>
                  </a:cxn>
                  <a:cxn ang="0">
                    <a:pos x="490" y="701"/>
                  </a:cxn>
                  <a:cxn ang="0">
                    <a:pos x="287" y="647"/>
                  </a:cxn>
                  <a:cxn ang="0">
                    <a:pos x="131" y="557"/>
                  </a:cxn>
                  <a:cxn ang="0">
                    <a:pos x="48" y="437"/>
                  </a:cxn>
                  <a:cxn ang="0">
                    <a:pos x="36" y="366"/>
                  </a:cxn>
                  <a:cxn ang="0">
                    <a:pos x="48" y="300"/>
                  </a:cxn>
                  <a:cxn ang="0">
                    <a:pos x="131" y="174"/>
                  </a:cxn>
                  <a:cxn ang="0">
                    <a:pos x="287" y="84"/>
                  </a:cxn>
                  <a:cxn ang="0">
                    <a:pos x="490" y="30"/>
                  </a:cxn>
                  <a:cxn ang="0">
                    <a:pos x="717" y="30"/>
                  </a:cxn>
                  <a:cxn ang="0">
                    <a:pos x="920" y="84"/>
                  </a:cxn>
                  <a:cxn ang="0">
                    <a:pos x="1070" y="174"/>
                  </a:cxn>
                  <a:cxn ang="0">
                    <a:pos x="1153" y="300"/>
                  </a:cxn>
                  <a:cxn ang="0">
                    <a:pos x="1153" y="437"/>
                  </a:cxn>
                  <a:cxn ang="0">
                    <a:pos x="1070" y="557"/>
                  </a:cxn>
                  <a:cxn ang="0">
                    <a:pos x="920" y="647"/>
                  </a:cxn>
                  <a:cxn ang="0">
                    <a:pos x="717" y="701"/>
                  </a:cxn>
                  <a:cxn ang="0">
                    <a:pos x="604" y="707"/>
                  </a:cxn>
                </a:cxnLst>
                <a:rect l="0" t="0" r="r" b="b"/>
                <a:pathLst>
                  <a:path w="1201" h="731">
                    <a:moveTo>
                      <a:pt x="604" y="0"/>
                    </a:moveTo>
                    <a:lnTo>
                      <a:pt x="484" y="6"/>
                    </a:lnTo>
                    <a:lnTo>
                      <a:pt x="370" y="30"/>
                    </a:lnTo>
                    <a:lnTo>
                      <a:pt x="263" y="60"/>
                    </a:lnTo>
                    <a:lnTo>
                      <a:pt x="179" y="108"/>
                    </a:lnTo>
                    <a:lnTo>
                      <a:pt x="101" y="162"/>
                    </a:lnTo>
                    <a:lnTo>
                      <a:pt x="48" y="222"/>
                    </a:lnTo>
                    <a:lnTo>
                      <a:pt x="12" y="294"/>
                    </a:lnTo>
                    <a:lnTo>
                      <a:pt x="6" y="330"/>
                    </a:lnTo>
                    <a:lnTo>
                      <a:pt x="0" y="366"/>
                    </a:lnTo>
                    <a:lnTo>
                      <a:pt x="6" y="401"/>
                    </a:lnTo>
                    <a:lnTo>
                      <a:pt x="12" y="437"/>
                    </a:lnTo>
                    <a:lnTo>
                      <a:pt x="48" y="509"/>
                    </a:lnTo>
                    <a:lnTo>
                      <a:pt x="101" y="569"/>
                    </a:lnTo>
                    <a:lnTo>
                      <a:pt x="179" y="623"/>
                    </a:lnTo>
                    <a:lnTo>
                      <a:pt x="263" y="671"/>
                    </a:lnTo>
                    <a:lnTo>
                      <a:pt x="370" y="701"/>
                    </a:lnTo>
                    <a:lnTo>
                      <a:pt x="484" y="725"/>
                    </a:lnTo>
                    <a:lnTo>
                      <a:pt x="604" y="731"/>
                    </a:lnTo>
                    <a:lnTo>
                      <a:pt x="723" y="725"/>
                    </a:lnTo>
                    <a:lnTo>
                      <a:pt x="837" y="701"/>
                    </a:lnTo>
                    <a:lnTo>
                      <a:pt x="938" y="671"/>
                    </a:lnTo>
                    <a:lnTo>
                      <a:pt x="1028" y="623"/>
                    </a:lnTo>
                    <a:lnTo>
                      <a:pt x="1100" y="569"/>
                    </a:lnTo>
                    <a:lnTo>
                      <a:pt x="1153" y="509"/>
                    </a:lnTo>
                    <a:lnTo>
                      <a:pt x="1189" y="437"/>
                    </a:lnTo>
                    <a:lnTo>
                      <a:pt x="1201" y="401"/>
                    </a:lnTo>
                    <a:lnTo>
                      <a:pt x="1201" y="366"/>
                    </a:lnTo>
                    <a:lnTo>
                      <a:pt x="1201" y="330"/>
                    </a:lnTo>
                    <a:lnTo>
                      <a:pt x="1189" y="294"/>
                    </a:lnTo>
                    <a:lnTo>
                      <a:pt x="1153" y="222"/>
                    </a:lnTo>
                    <a:lnTo>
                      <a:pt x="1100" y="162"/>
                    </a:lnTo>
                    <a:lnTo>
                      <a:pt x="1028" y="108"/>
                    </a:lnTo>
                    <a:lnTo>
                      <a:pt x="938" y="60"/>
                    </a:lnTo>
                    <a:lnTo>
                      <a:pt x="837" y="30"/>
                    </a:lnTo>
                    <a:lnTo>
                      <a:pt x="723" y="6"/>
                    </a:lnTo>
                    <a:lnTo>
                      <a:pt x="604" y="0"/>
                    </a:lnTo>
                    <a:lnTo>
                      <a:pt x="604" y="0"/>
                    </a:lnTo>
                    <a:close/>
                    <a:moveTo>
                      <a:pt x="604" y="707"/>
                    </a:moveTo>
                    <a:lnTo>
                      <a:pt x="490" y="701"/>
                    </a:lnTo>
                    <a:lnTo>
                      <a:pt x="382" y="683"/>
                    </a:lnTo>
                    <a:lnTo>
                      <a:pt x="287" y="647"/>
                    </a:lnTo>
                    <a:lnTo>
                      <a:pt x="203" y="611"/>
                    </a:lnTo>
                    <a:lnTo>
                      <a:pt x="131" y="557"/>
                    </a:lnTo>
                    <a:lnTo>
                      <a:pt x="83" y="497"/>
                    </a:lnTo>
                    <a:lnTo>
                      <a:pt x="48" y="437"/>
                    </a:lnTo>
                    <a:lnTo>
                      <a:pt x="42" y="401"/>
                    </a:lnTo>
                    <a:lnTo>
                      <a:pt x="36" y="366"/>
                    </a:lnTo>
                    <a:lnTo>
                      <a:pt x="42" y="330"/>
                    </a:lnTo>
                    <a:lnTo>
                      <a:pt x="48" y="300"/>
                    </a:lnTo>
                    <a:lnTo>
                      <a:pt x="83" y="234"/>
                    </a:lnTo>
                    <a:lnTo>
                      <a:pt x="131" y="174"/>
                    </a:lnTo>
                    <a:lnTo>
                      <a:pt x="203" y="126"/>
                    </a:lnTo>
                    <a:lnTo>
                      <a:pt x="287" y="84"/>
                    </a:lnTo>
                    <a:lnTo>
                      <a:pt x="382" y="54"/>
                    </a:lnTo>
                    <a:lnTo>
                      <a:pt x="490" y="30"/>
                    </a:lnTo>
                    <a:lnTo>
                      <a:pt x="604" y="24"/>
                    </a:lnTo>
                    <a:lnTo>
                      <a:pt x="717" y="30"/>
                    </a:lnTo>
                    <a:lnTo>
                      <a:pt x="825" y="54"/>
                    </a:lnTo>
                    <a:lnTo>
                      <a:pt x="920" y="84"/>
                    </a:lnTo>
                    <a:lnTo>
                      <a:pt x="1004" y="126"/>
                    </a:lnTo>
                    <a:lnTo>
                      <a:pt x="1070" y="174"/>
                    </a:lnTo>
                    <a:lnTo>
                      <a:pt x="1124" y="234"/>
                    </a:lnTo>
                    <a:lnTo>
                      <a:pt x="1153" y="300"/>
                    </a:lnTo>
                    <a:lnTo>
                      <a:pt x="1165" y="366"/>
                    </a:lnTo>
                    <a:lnTo>
                      <a:pt x="1153" y="437"/>
                    </a:lnTo>
                    <a:lnTo>
                      <a:pt x="1124" y="497"/>
                    </a:lnTo>
                    <a:lnTo>
                      <a:pt x="1070" y="557"/>
                    </a:lnTo>
                    <a:lnTo>
                      <a:pt x="1004" y="611"/>
                    </a:lnTo>
                    <a:lnTo>
                      <a:pt x="920" y="647"/>
                    </a:lnTo>
                    <a:lnTo>
                      <a:pt x="825" y="683"/>
                    </a:lnTo>
                    <a:lnTo>
                      <a:pt x="717" y="701"/>
                    </a:lnTo>
                    <a:lnTo>
                      <a:pt x="604" y="707"/>
                    </a:lnTo>
                    <a:lnTo>
                      <a:pt x="604" y="70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1173" name="Freeform 37"/>
              <p:cNvSpPr>
                <a:spLocks/>
              </p:cNvSpPr>
              <p:nvPr/>
            </p:nvSpPr>
            <p:spPr bwMode="hidden">
              <a:xfrm>
                <a:off x="4128" y="3366"/>
                <a:ext cx="544" cy="737"/>
              </a:xfrm>
              <a:custGeom>
                <a:avLst/>
                <a:gdLst/>
                <a:ahLst/>
                <a:cxnLst>
                  <a:cxn ang="0">
                    <a:pos x="24" y="402"/>
                  </a:cxn>
                  <a:cxn ang="0">
                    <a:pos x="36" y="330"/>
                  </a:cxn>
                  <a:cxn ang="0">
                    <a:pos x="66" y="264"/>
                  </a:cxn>
                  <a:cxn ang="0">
                    <a:pos x="108" y="204"/>
                  </a:cxn>
                  <a:cxn ang="0">
                    <a:pos x="173" y="150"/>
                  </a:cxn>
                  <a:cxn ang="0">
                    <a:pos x="251" y="102"/>
                  </a:cxn>
                  <a:cxn ang="0">
                    <a:pos x="335" y="60"/>
                  </a:cxn>
                  <a:cxn ang="0">
                    <a:pos x="436" y="30"/>
                  </a:cxn>
                  <a:cxn ang="0">
                    <a:pos x="544" y="12"/>
                  </a:cxn>
                  <a:cxn ang="0">
                    <a:pos x="544" y="0"/>
                  </a:cxn>
                  <a:cxn ang="0">
                    <a:pos x="430" y="18"/>
                  </a:cxn>
                  <a:cxn ang="0">
                    <a:pos x="329" y="48"/>
                  </a:cxn>
                  <a:cxn ang="0">
                    <a:pos x="233" y="90"/>
                  </a:cxn>
                  <a:cxn ang="0">
                    <a:pos x="155" y="138"/>
                  </a:cxn>
                  <a:cxn ang="0">
                    <a:pos x="90" y="198"/>
                  </a:cxn>
                  <a:cxn ang="0">
                    <a:pos x="42" y="258"/>
                  </a:cxn>
                  <a:cxn ang="0">
                    <a:pos x="12" y="330"/>
                  </a:cxn>
                  <a:cxn ang="0">
                    <a:pos x="0" y="402"/>
                  </a:cxn>
                  <a:cxn ang="0">
                    <a:pos x="6" y="455"/>
                  </a:cxn>
                  <a:cxn ang="0">
                    <a:pos x="18" y="503"/>
                  </a:cxn>
                  <a:cxn ang="0">
                    <a:pos x="42" y="545"/>
                  </a:cxn>
                  <a:cxn ang="0">
                    <a:pos x="78" y="593"/>
                  </a:cxn>
                  <a:cxn ang="0">
                    <a:pos x="114" y="635"/>
                  </a:cxn>
                  <a:cxn ang="0">
                    <a:pos x="161" y="671"/>
                  </a:cxn>
                  <a:cxn ang="0">
                    <a:pos x="221" y="707"/>
                  </a:cxn>
                  <a:cxn ang="0">
                    <a:pos x="281" y="737"/>
                  </a:cxn>
                  <a:cxn ang="0">
                    <a:pos x="323" y="737"/>
                  </a:cxn>
                  <a:cxn ang="0">
                    <a:pos x="257" y="707"/>
                  </a:cxn>
                  <a:cxn ang="0">
                    <a:pos x="203" y="671"/>
                  </a:cxn>
                  <a:cxn ang="0">
                    <a:pos x="149" y="635"/>
                  </a:cxn>
                  <a:cxn ang="0">
                    <a:pos x="108" y="593"/>
                  </a:cxn>
                  <a:cxn ang="0">
                    <a:pos x="72" y="551"/>
                  </a:cxn>
                  <a:cxn ang="0">
                    <a:pos x="48" y="503"/>
                  </a:cxn>
                  <a:cxn ang="0">
                    <a:pos x="30" y="455"/>
                  </a:cxn>
                  <a:cxn ang="0">
                    <a:pos x="24" y="402"/>
                  </a:cxn>
                  <a:cxn ang="0">
                    <a:pos x="24" y="402"/>
                  </a:cxn>
                </a:cxnLst>
                <a:rect l="0" t="0" r="r" b="b"/>
                <a:pathLst>
                  <a:path w="544" h="737">
                    <a:moveTo>
                      <a:pt x="24" y="402"/>
                    </a:moveTo>
                    <a:lnTo>
                      <a:pt x="36" y="330"/>
                    </a:lnTo>
                    <a:lnTo>
                      <a:pt x="66" y="264"/>
                    </a:lnTo>
                    <a:lnTo>
                      <a:pt x="108" y="204"/>
                    </a:lnTo>
                    <a:lnTo>
                      <a:pt x="173" y="150"/>
                    </a:lnTo>
                    <a:lnTo>
                      <a:pt x="251" y="102"/>
                    </a:lnTo>
                    <a:lnTo>
                      <a:pt x="335" y="60"/>
                    </a:lnTo>
                    <a:lnTo>
                      <a:pt x="436" y="30"/>
                    </a:lnTo>
                    <a:lnTo>
                      <a:pt x="544" y="12"/>
                    </a:lnTo>
                    <a:lnTo>
                      <a:pt x="544" y="0"/>
                    </a:lnTo>
                    <a:lnTo>
                      <a:pt x="430" y="18"/>
                    </a:lnTo>
                    <a:lnTo>
                      <a:pt x="329" y="48"/>
                    </a:lnTo>
                    <a:lnTo>
                      <a:pt x="233" y="90"/>
                    </a:lnTo>
                    <a:lnTo>
                      <a:pt x="155" y="138"/>
                    </a:lnTo>
                    <a:lnTo>
                      <a:pt x="90" y="198"/>
                    </a:lnTo>
                    <a:lnTo>
                      <a:pt x="42" y="258"/>
                    </a:lnTo>
                    <a:lnTo>
                      <a:pt x="12" y="330"/>
                    </a:lnTo>
                    <a:lnTo>
                      <a:pt x="0" y="402"/>
                    </a:lnTo>
                    <a:lnTo>
                      <a:pt x="6" y="455"/>
                    </a:lnTo>
                    <a:lnTo>
                      <a:pt x="18" y="503"/>
                    </a:lnTo>
                    <a:lnTo>
                      <a:pt x="42" y="545"/>
                    </a:lnTo>
                    <a:lnTo>
                      <a:pt x="78" y="593"/>
                    </a:lnTo>
                    <a:lnTo>
                      <a:pt x="114" y="635"/>
                    </a:lnTo>
                    <a:lnTo>
                      <a:pt x="161" y="671"/>
                    </a:lnTo>
                    <a:lnTo>
                      <a:pt x="221" y="707"/>
                    </a:lnTo>
                    <a:lnTo>
                      <a:pt x="281" y="737"/>
                    </a:lnTo>
                    <a:lnTo>
                      <a:pt x="323" y="737"/>
                    </a:lnTo>
                    <a:lnTo>
                      <a:pt x="257" y="707"/>
                    </a:lnTo>
                    <a:lnTo>
                      <a:pt x="203" y="671"/>
                    </a:lnTo>
                    <a:lnTo>
                      <a:pt x="149" y="635"/>
                    </a:lnTo>
                    <a:lnTo>
                      <a:pt x="108" y="593"/>
                    </a:lnTo>
                    <a:lnTo>
                      <a:pt x="72" y="551"/>
                    </a:lnTo>
                    <a:lnTo>
                      <a:pt x="48" y="503"/>
                    </a:lnTo>
                    <a:lnTo>
                      <a:pt x="30" y="455"/>
                    </a:lnTo>
                    <a:lnTo>
                      <a:pt x="24" y="402"/>
                    </a:lnTo>
                    <a:lnTo>
                      <a:pt x="24" y="40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1174" name="Freeform 38"/>
              <p:cNvSpPr>
                <a:spLocks/>
              </p:cNvSpPr>
              <p:nvPr/>
            </p:nvSpPr>
            <p:spPr bwMode="hidden">
              <a:xfrm>
                <a:off x="4792" y="3360"/>
                <a:ext cx="609" cy="252"/>
              </a:xfrm>
              <a:custGeom>
                <a:avLst/>
                <a:gdLst/>
                <a:ahLst/>
                <a:cxnLst>
                  <a:cxn ang="0">
                    <a:pos x="12" y="12"/>
                  </a:cxn>
                  <a:cxn ang="0">
                    <a:pos x="113" y="18"/>
                  </a:cxn>
                  <a:cxn ang="0">
                    <a:pos x="203" y="30"/>
                  </a:cxn>
                  <a:cxn ang="0">
                    <a:pos x="292" y="48"/>
                  </a:cxn>
                  <a:cxn ang="0">
                    <a:pos x="376" y="78"/>
                  </a:cxn>
                  <a:cxn ang="0">
                    <a:pos x="448" y="114"/>
                  </a:cxn>
                  <a:cxn ang="0">
                    <a:pos x="514" y="156"/>
                  </a:cxn>
                  <a:cxn ang="0">
                    <a:pos x="567" y="198"/>
                  </a:cxn>
                  <a:cxn ang="0">
                    <a:pos x="609" y="252"/>
                  </a:cxn>
                  <a:cxn ang="0">
                    <a:pos x="609" y="216"/>
                  </a:cxn>
                  <a:cxn ang="0">
                    <a:pos x="561" y="168"/>
                  </a:cxn>
                  <a:cxn ang="0">
                    <a:pos x="502" y="126"/>
                  </a:cxn>
                  <a:cxn ang="0">
                    <a:pos x="436" y="90"/>
                  </a:cxn>
                  <a:cxn ang="0">
                    <a:pos x="364" y="60"/>
                  </a:cxn>
                  <a:cxn ang="0">
                    <a:pos x="286" y="36"/>
                  </a:cxn>
                  <a:cxn ang="0">
                    <a:pos x="197" y="18"/>
                  </a:cxn>
                  <a:cxn ang="0">
                    <a:pos x="107" y="6"/>
                  </a:cxn>
                  <a:cxn ang="0">
                    <a:pos x="12" y="0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6" y="12"/>
                  </a:cxn>
                  <a:cxn ang="0">
                    <a:pos x="12" y="12"/>
                  </a:cxn>
                  <a:cxn ang="0">
                    <a:pos x="12" y="12"/>
                  </a:cxn>
                </a:cxnLst>
                <a:rect l="0" t="0" r="r" b="b"/>
                <a:pathLst>
                  <a:path w="609" h="252">
                    <a:moveTo>
                      <a:pt x="12" y="12"/>
                    </a:moveTo>
                    <a:lnTo>
                      <a:pt x="113" y="18"/>
                    </a:lnTo>
                    <a:lnTo>
                      <a:pt x="203" y="30"/>
                    </a:lnTo>
                    <a:lnTo>
                      <a:pt x="292" y="48"/>
                    </a:lnTo>
                    <a:lnTo>
                      <a:pt x="376" y="78"/>
                    </a:lnTo>
                    <a:lnTo>
                      <a:pt x="448" y="114"/>
                    </a:lnTo>
                    <a:lnTo>
                      <a:pt x="514" y="156"/>
                    </a:lnTo>
                    <a:lnTo>
                      <a:pt x="567" y="198"/>
                    </a:lnTo>
                    <a:lnTo>
                      <a:pt x="609" y="252"/>
                    </a:lnTo>
                    <a:lnTo>
                      <a:pt x="609" y="216"/>
                    </a:lnTo>
                    <a:lnTo>
                      <a:pt x="561" y="168"/>
                    </a:lnTo>
                    <a:lnTo>
                      <a:pt x="502" y="126"/>
                    </a:lnTo>
                    <a:lnTo>
                      <a:pt x="436" y="90"/>
                    </a:lnTo>
                    <a:lnTo>
                      <a:pt x="364" y="60"/>
                    </a:lnTo>
                    <a:lnTo>
                      <a:pt x="286" y="36"/>
                    </a:lnTo>
                    <a:lnTo>
                      <a:pt x="197" y="18"/>
                    </a:lnTo>
                    <a:lnTo>
                      <a:pt x="107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1175" name="Freeform 39"/>
              <p:cNvSpPr>
                <a:spLocks/>
              </p:cNvSpPr>
              <p:nvPr/>
            </p:nvSpPr>
            <p:spPr bwMode="hidden">
              <a:xfrm>
                <a:off x="5246" y="4007"/>
                <a:ext cx="72" cy="54"/>
              </a:xfrm>
              <a:custGeom>
                <a:avLst/>
                <a:gdLst/>
                <a:ahLst/>
                <a:cxnLst>
                  <a:cxn ang="0">
                    <a:pos x="72" y="0"/>
                  </a:cxn>
                  <a:cxn ang="0">
                    <a:pos x="36" y="30"/>
                  </a:cxn>
                  <a:cxn ang="0">
                    <a:pos x="0" y="54"/>
                  </a:cxn>
                  <a:cxn ang="0">
                    <a:pos x="36" y="54"/>
                  </a:cxn>
                  <a:cxn ang="0">
                    <a:pos x="54" y="42"/>
                  </a:cxn>
                  <a:cxn ang="0">
                    <a:pos x="72" y="24"/>
                  </a:cxn>
                  <a:cxn ang="0">
                    <a:pos x="72" y="24"/>
                  </a:cxn>
                  <a:cxn ang="0">
                    <a:pos x="72" y="0"/>
                  </a:cxn>
                  <a:cxn ang="0">
                    <a:pos x="72" y="0"/>
                  </a:cxn>
                </a:cxnLst>
                <a:rect l="0" t="0" r="r" b="b"/>
                <a:pathLst>
                  <a:path w="72" h="54">
                    <a:moveTo>
                      <a:pt x="72" y="0"/>
                    </a:moveTo>
                    <a:lnTo>
                      <a:pt x="36" y="30"/>
                    </a:lnTo>
                    <a:lnTo>
                      <a:pt x="0" y="54"/>
                    </a:lnTo>
                    <a:lnTo>
                      <a:pt x="36" y="54"/>
                    </a:lnTo>
                    <a:lnTo>
                      <a:pt x="54" y="42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2" y="0"/>
                    </a:lnTo>
                    <a:lnTo>
                      <a:pt x="7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1176" name="Freeform 40"/>
              <p:cNvSpPr>
                <a:spLocks/>
              </p:cNvSpPr>
              <p:nvPr/>
            </p:nvSpPr>
            <p:spPr bwMode="hidden">
              <a:xfrm>
                <a:off x="4505" y="4073"/>
                <a:ext cx="705" cy="108"/>
              </a:xfrm>
              <a:custGeom>
                <a:avLst/>
                <a:gdLst/>
                <a:ahLst/>
                <a:cxnLst>
                  <a:cxn ang="0">
                    <a:pos x="299" y="90"/>
                  </a:cxn>
                  <a:cxn ang="0">
                    <a:pos x="221" y="90"/>
                  </a:cxn>
                  <a:cxn ang="0">
                    <a:pos x="143" y="78"/>
                  </a:cxn>
                  <a:cxn ang="0">
                    <a:pos x="0" y="48"/>
                  </a:cxn>
                  <a:cxn ang="0">
                    <a:pos x="0" y="66"/>
                  </a:cxn>
                  <a:cxn ang="0">
                    <a:pos x="143" y="96"/>
                  </a:cxn>
                  <a:cxn ang="0">
                    <a:pos x="221" y="108"/>
                  </a:cxn>
                  <a:cxn ang="0">
                    <a:pos x="299" y="108"/>
                  </a:cxn>
                  <a:cxn ang="0">
                    <a:pos x="412" y="102"/>
                  </a:cxn>
                  <a:cxn ang="0">
                    <a:pos x="520" y="84"/>
                  </a:cxn>
                  <a:cxn ang="0">
                    <a:pos x="615" y="60"/>
                  </a:cxn>
                  <a:cxn ang="0">
                    <a:pos x="705" y="24"/>
                  </a:cxn>
                  <a:cxn ang="0">
                    <a:pos x="705" y="0"/>
                  </a:cxn>
                  <a:cxn ang="0">
                    <a:pos x="615" y="42"/>
                  </a:cxn>
                  <a:cxn ang="0">
                    <a:pos x="520" y="66"/>
                  </a:cxn>
                  <a:cxn ang="0">
                    <a:pos x="412" y="84"/>
                  </a:cxn>
                  <a:cxn ang="0">
                    <a:pos x="299" y="90"/>
                  </a:cxn>
                  <a:cxn ang="0">
                    <a:pos x="299" y="90"/>
                  </a:cxn>
                </a:cxnLst>
                <a:rect l="0" t="0" r="r" b="b"/>
                <a:pathLst>
                  <a:path w="705" h="108">
                    <a:moveTo>
                      <a:pt x="299" y="90"/>
                    </a:moveTo>
                    <a:lnTo>
                      <a:pt x="221" y="90"/>
                    </a:lnTo>
                    <a:lnTo>
                      <a:pt x="143" y="78"/>
                    </a:lnTo>
                    <a:lnTo>
                      <a:pt x="0" y="48"/>
                    </a:lnTo>
                    <a:lnTo>
                      <a:pt x="0" y="66"/>
                    </a:lnTo>
                    <a:lnTo>
                      <a:pt x="143" y="96"/>
                    </a:lnTo>
                    <a:lnTo>
                      <a:pt x="221" y="108"/>
                    </a:lnTo>
                    <a:lnTo>
                      <a:pt x="299" y="108"/>
                    </a:lnTo>
                    <a:lnTo>
                      <a:pt x="412" y="102"/>
                    </a:lnTo>
                    <a:lnTo>
                      <a:pt x="520" y="84"/>
                    </a:lnTo>
                    <a:lnTo>
                      <a:pt x="615" y="60"/>
                    </a:lnTo>
                    <a:lnTo>
                      <a:pt x="705" y="24"/>
                    </a:lnTo>
                    <a:lnTo>
                      <a:pt x="705" y="0"/>
                    </a:lnTo>
                    <a:lnTo>
                      <a:pt x="615" y="42"/>
                    </a:lnTo>
                    <a:lnTo>
                      <a:pt x="520" y="66"/>
                    </a:lnTo>
                    <a:lnTo>
                      <a:pt x="412" y="84"/>
                    </a:lnTo>
                    <a:lnTo>
                      <a:pt x="299" y="90"/>
                    </a:lnTo>
                    <a:lnTo>
                      <a:pt x="29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1177" name="Freeform 41"/>
              <p:cNvSpPr>
                <a:spLocks/>
              </p:cNvSpPr>
              <p:nvPr/>
            </p:nvSpPr>
            <p:spPr bwMode="hidden">
              <a:xfrm>
                <a:off x="5336" y="3654"/>
                <a:ext cx="143" cy="341"/>
              </a:xfrm>
              <a:custGeom>
                <a:avLst/>
                <a:gdLst/>
                <a:ahLst/>
                <a:cxnLst>
                  <a:cxn ang="0">
                    <a:pos x="119" y="114"/>
                  </a:cxn>
                  <a:cxn ang="0">
                    <a:pos x="113" y="173"/>
                  </a:cxn>
                  <a:cxn ang="0">
                    <a:pos x="89" y="239"/>
                  </a:cxn>
                  <a:cxn ang="0">
                    <a:pos x="47" y="293"/>
                  </a:cxn>
                  <a:cxn ang="0">
                    <a:pos x="0" y="341"/>
                  </a:cxn>
                  <a:cxn ang="0">
                    <a:pos x="29" y="341"/>
                  </a:cxn>
                  <a:cxn ang="0">
                    <a:pos x="77" y="287"/>
                  </a:cxn>
                  <a:cxn ang="0">
                    <a:pos x="113" y="233"/>
                  </a:cxn>
                  <a:cxn ang="0">
                    <a:pos x="137" y="173"/>
                  </a:cxn>
                  <a:cxn ang="0">
                    <a:pos x="143" y="114"/>
                  </a:cxn>
                  <a:cxn ang="0">
                    <a:pos x="137" y="60"/>
                  </a:cxn>
                  <a:cxn ang="0">
                    <a:pos x="119" y="0"/>
                  </a:cxn>
                  <a:cxn ang="0">
                    <a:pos x="89" y="0"/>
                  </a:cxn>
                  <a:cxn ang="0">
                    <a:pos x="113" y="60"/>
                  </a:cxn>
                  <a:cxn ang="0">
                    <a:pos x="119" y="114"/>
                  </a:cxn>
                  <a:cxn ang="0">
                    <a:pos x="119" y="114"/>
                  </a:cxn>
                </a:cxnLst>
                <a:rect l="0" t="0" r="r" b="b"/>
                <a:pathLst>
                  <a:path w="143" h="341">
                    <a:moveTo>
                      <a:pt x="119" y="114"/>
                    </a:moveTo>
                    <a:lnTo>
                      <a:pt x="113" y="173"/>
                    </a:lnTo>
                    <a:lnTo>
                      <a:pt x="89" y="239"/>
                    </a:lnTo>
                    <a:lnTo>
                      <a:pt x="47" y="293"/>
                    </a:lnTo>
                    <a:lnTo>
                      <a:pt x="0" y="341"/>
                    </a:lnTo>
                    <a:lnTo>
                      <a:pt x="29" y="341"/>
                    </a:lnTo>
                    <a:lnTo>
                      <a:pt x="77" y="287"/>
                    </a:lnTo>
                    <a:lnTo>
                      <a:pt x="113" y="233"/>
                    </a:lnTo>
                    <a:lnTo>
                      <a:pt x="137" y="173"/>
                    </a:lnTo>
                    <a:lnTo>
                      <a:pt x="143" y="114"/>
                    </a:lnTo>
                    <a:lnTo>
                      <a:pt x="137" y="60"/>
                    </a:lnTo>
                    <a:lnTo>
                      <a:pt x="119" y="0"/>
                    </a:lnTo>
                    <a:lnTo>
                      <a:pt x="89" y="0"/>
                    </a:lnTo>
                    <a:lnTo>
                      <a:pt x="113" y="60"/>
                    </a:lnTo>
                    <a:lnTo>
                      <a:pt x="119" y="114"/>
                    </a:lnTo>
                    <a:lnTo>
                      <a:pt x="119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1178" name="Freeform 42"/>
              <p:cNvSpPr>
                <a:spLocks/>
              </p:cNvSpPr>
              <p:nvPr/>
            </p:nvSpPr>
            <p:spPr bwMode="hidden">
              <a:xfrm>
                <a:off x="5061" y="3624"/>
                <a:ext cx="83" cy="90"/>
              </a:xfrm>
              <a:custGeom>
                <a:avLst/>
                <a:gdLst/>
                <a:ahLst/>
                <a:cxnLst>
                  <a:cxn ang="0">
                    <a:pos x="59" y="90"/>
                  </a:cxn>
                  <a:cxn ang="0">
                    <a:pos x="83" y="84"/>
                  </a:cxn>
                  <a:cxn ang="0">
                    <a:pos x="71" y="60"/>
                  </a:cxn>
                  <a:cxn ang="0">
                    <a:pos x="53" y="42"/>
                  </a:cxn>
                  <a:cxn ang="0">
                    <a:pos x="6" y="0"/>
                  </a:cxn>
                  <a:cxn ang="0">
                    <a:pos x="0" y="18"/>
                  </a:cxn>
                  <a:cxn ang="0">
                    <a:pos x="35" y="48"/>
                  </a:cxn>
                  <a:cxn ang="0">
                    <a:pos x="59" y="90"/>
                  </a:cxn>
                  <a:cxn ang="0">
                    <a:pos x="59" y="90"/>
                  </a:cxn>
                </a:cxnLst>
                <a:rect l="0" t="0" r="r" b="b"/>
                <a:pathLst>
                  <a:path w="83" h="90">
                    <a:moveTo>
                      <a:pt x="59" y="90"/>
                    </a:moveTo>
                    <a:lnTo>
                      <a:pt x="83" y="84"/>
                    </a:lnTo>
                    <a:lnTo>
                      <a:pt x="71" y="60"/>
                    </a:lnTo>
                    <a:lnTo>
                      <a:pt x="53" y="42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35" y="48"/>
                    </a:lnTo>
                    <a:lnTo>
                      <a:pt x="59" y="90"/>
                    </a:lnTo>
                    <a:lnTo>
                      <a:pt x="5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1179" name="Freeform 43"/>
              <p:cNvSpPr>
                <a:spLocks/>
              </p:cNvSpPr>
              <p:nvPr/>
            </p:nvSpPr>
            <p:spPr bwMode="hidden">
              <a:xfrm>
                <a:off x="4445" y="3552"/>
                <a:ext cx="717" cy="431"/>
              </a:xfrm>
              <a:custGeom>
                <a:avLst/>
                <a:gdLst/>
                <a:ahLst/>
                <a:cxnLst>
                  <a:cxn ang="0">
                    <a:pos x="693" y="216"/>
                  </a:cxn>
                  <a:cxn ang="0">
                    <a:pos x="687" y="257"/>
                  </a:cxn>
                  <a:cxn ang="0">
                    <a:pos x="669" y="293"/>
                  </a:cxn>
                  <a:cxn ang="0">
                    <a:pos x="633" y="329"/>
                  </a:cxn>
                  <a:cxn ang="0">
                    <a:pos x="598" y="359"/>
                  </a:cxn>
                  <a:cxn ang="0">
                    <a:pos x="544" y="383"/>
                  </a:cxn>
                  <a:cxn ang="0">
                    <a:pos x="490" y="401"/>
                  </a:cxn>
                  <a:cxn ang="0">
                    <a:pos x="424" y="413"/>
                  </a:cxn>
                  <a:cxn ang="0">
                    <a:pos x="359" y="419"/>
                  </a:cxn>
                  <a:cxn ang="0">
                    <a:pos x="293" y="413"/>
                  </a:cxn>
                  <a:cxn ang="0">
                    <a:pos x="227" y="401"/>
                  </a:cxn>
                  <a:cxn ang="0">
                    <a:pos x="173" y="383"/>
                  </a:cxn>
                  <a:cxn ang="0">
                    <a:pos x="119" y="359"/>
                  </a:cxn>
                  <a:cxn ang="0">
                    <a:pos x="84" y="329"/>
                  </a:cxn>
                  <a:cxn ang="0">
                    <a:pos x="48" y="293"/>
                  </a:cxn>
                  <a:cxn ang="0">
                    <a:pos x="30" y="257"/>
                  </a:cxn>
                  <a:cxn ang="0">
                    <a:pos x="24" y="216"/>
                  </a:cxn>
                  <a:cxn ang="0">
                    <a:pos x="30" y="174"/>
                  </a:cxn>
                  <a:cxn ang="0">
                    <a:pos x="48" y="138"/>
                  </a:cxn>
                  <a:cxn ang="0">
                    <a:pos x="84" y="102"/>
                  </a:cxn>
                  <a:cxn ang="0">
                    <a:pos x="119" y="72"/>
                  </a:cxn>
                  <a:cxn ang="0">
                    <a:pos x="173" y="48"/>
                  </a:cxn>
                  <a:cxn ang="0">
                    <a:pos x="227" y="30"/>
                  </a:cxn>
                  <a:cxn ang="0">
                    <a:pos x="293" y="18"/>
                  </a:cxn>
                  <a:cxn ang="0">
                    <a:pos x="359" y="12"/>
                  </a:cxn>
                  <a:cxn ang="0">
                    <a:pos x="418" y="18"/>
                  </a:cxn>
                  <a:cxn ang="0">
                    <a:pos x="478" y="30"/>
                  </a:cxn>
                  <a:cxn ang="0">
                    <a:pos x="532" y="48"/>
                  </a:cxn>
                  <a:cxn ang="0">
                    <a:pos x="580" y="66"/>
                  </a:cxn>
                  <a:cxn ang="0">
                    <a:pos x="586" y="48"/>
                  </a:cxn>
                  <a:cxn ang="0">
                    <a:pos x="478" y="12"/>
                  </a:cxn>
                  <a:cxn ang="0">
                    <a:pos x="418" y="6"/>
                  </a:cxn>
                  <a:cxn ang="0">
                    <a:pos x="359" y="0"/>
                  </a:cxn>
                  <a:cxn ang="0">
                    <a:pos x="287" y="6"/>
                  </a:cxn>
                  <a:cxn ang="0">
                    <a:pos x="221" y="18"/>
                  </a:cxn>
                  <a:cxn ang="0">
                    <a:pos x="161" y="36"/>
                  </a:cxn>
                  <a:cxn ang="0">
                    <a:pos x="107" y="66"/>
                  </a:cxn>
                  <a:cxn ang="0">
                    <a:pos x="60" y="96"/>
                  </a:cxn>
                  <a:cxn ang="0">
                    <a:pos x="30" y="132"/>
                  </a:cxn>
                  <a:cxn ang="0">
                    <a:pos x="6" y="174"/>
                  </a:cxn>
                  <a:cxn ang="0">
                    <a:pos x="0" y="216"/>
                  </a:cxn>
                  <a:cxn ang="0">
                    <a:pos x="6" y="257"/>
                  </a:cxn>
                  <a:cxn ang="0">
                    <a:pos x="30" y="299"/>
                  </a:cxn>
                  <a:cxn ang="0">
                    <a:pos x="60" y="335"/>
                  </a:cxn>
                  <a:cxn ang="0">
                    <a:pos x="107" y="371"/>
                  </a:cxn>
                  <a:cxn ang="0">
                    <a:pos x="161" y="395"/>
                  </a:cxn>
                  <a:cxn ang="0">
                    <a:pos x="221" y="413"/>
                  </a:cxn>
                  <a:cxn ang="0">
                    <a:pos x="287" y="425"/>
                  </a:cxn>
                  <a:cxn ang="0">
                    <a:pos x="359" y="431"/>
                  </a:cxn>
                  <a:cxn ang="0">
                    <a:pos x="430" y="425"/>
                  </a:cxn>
                  <a:cxn ang="0">
                    <a:pos x="496" y="413"/>
                  </a:cxn>
                  <a:cxn ang="0">
                    <a:pos x="562" y="395"/>
                  </a:cxn>
                  <a:cxn ang="0">
                    <a:pos x="610" y="371"/>
                  </a:cxn>
                  <a:cxn ang="0">
                    <a:pos x="657" y="335"/>
                  </a:cxn>
                  <a:cxn ang="0">
                    <a:pos x="687" y="299"/>
                  </a:cxn>
                  <a:cxn ang="0">
                    <a:pos x="711" y="257"/>
                  </a:cxn>
                  <a:cxn ang="0">
                    <a:pos x="717" y="216"/>
                  </a:cxn>
                  <a:cxn ang="0">
                    <a:pos x="717" y="204"/>
                  </a:cxn>
                  <a:cxn ang="0">
                    <a:pos x="711" y="192"/>
                  </a:cxn>
                  <a:cxn ang="0">
                    <a:pos x="687" y="198"/>
                  </a:cxn>
                  <a:cxn ang="0">
                    <a:pos x="693" y="210"/>
                  </a:cxn>
                  <a:cxn ang="0">
                    <a:pos x="693" y="216"/>
                  </a:cxn>
                  <a:cxn ang="0">
                    <a:pos x="693" y="216"/>
                  </a:cxn>
                </a:cxnLst>
                <a:rect l="0" t="0" r="r" b="b"/>
                <a:pathLst>
                  <a:path w="717" h="431">
                    <a:moveTo>
                      <a:pt x="693" y="216"/>
                    </a:moveTo>
                    <a:lnTo>
                      <a:pt x="687" y="257"/>
                    </a:lnTo>
                    <a:lnTo>
                      <a:pt x="669" y="293"/>
                    </a:lnTo>
                    <a:lnTo>
                      <a:pt x="633" y="329"/>
                    </a:lnTo>
                    <a:lnTo>
                      <a:pt x="598" y="359"/>
                    </a:lnTo>
                    <a:lnTo>
                      <a:pt x="544" y="383"/>
                    </a:lnTo>
                    <a:lnTo>
                      <a:pt x="490" y="401"/>
                    </a:lnTo>
                    <a:lnTo>
                      <a:pt x="424" y="413"/>
                    </a:lnTo>
                    <a:lnTo>
                      <a:pt x="359" y="419"/>
                    </a:lnTo>
                    <a:lnTo>
                      <a:pt x="293" y="413"/>
                    </a:lnTo>
                    <a:lnTo>
                      <a:pt x="227" y="401"/>
                    </a:lnTo>
                    <a:lnTo>
                      <a:pt x="173" y="383"/>
                    </a:lnTo>
                    <a:lnTo>
                      <a:pt x="119" y="359"/>
                    </a:lnTo>
                    <a:lnTo>
                      <a:pt x="84" y="329"/>
                    </a:lnTo>
                    <a:lnTo>
                      <a:pt x="48" y="293"/>
                    </a:lnTo>
                    <a:lnTo>
                      <a:pt x="30" y="257"/>
                    </a:lnTo>
                    <a:lnTo>
                      <a:pt x="24" y="216"/>
                    </a:lnTo>
                    <a:lnTo>
                      <a:pt x="30" y="174"/>
                    </a:lnTo>
                    <a:lnTo>
                      <a:pt x="48" y="138"/>
                    </a:lnTo>
                    <a:lnTo>
                      <a:pt x="84" y="102"/>
                    </a:lnTo>
                    <a:lnTo>
                      <a:pt x="119" y="72"/>
                    </a:lnTo>
                    <a:lnTo>
                      <a:pt x="173" y="48"/>
                    </a:lnTo>
                    <a:lnTo>
                      <a:pt x="227" y="30"/>
                    </a:lnTo>
                    <a:lnTo>
                      <a:pt x="293" y="18"/>
                    </a:lnTo>
                    <a:lnTo>
                      <a:pt x="359" y="12"/>
                    </a:lnTo>
                    <a:lnTo>
                      <a:pt x="418" y="18"/>
                    </a:lnTo>
                    <a:lnTo>
                      <a:pt x="478" y="30"/>
                    </a:lnTo>
                    <a:lnTo>
                      <a:pt x="532" y="48"/>
                    </a:lnTo>
                    <a:lnTo>
                      <a:pt x="580" y="66"/>
                    </a:lnTo>
                    <a:lnTo>
                      <a:pt x="586" y="48"/>
                    </a:lnTo>
                    <a:lnTo>
                      <a:pt x="478" y="12"/>
                    </a:lnTo>
                    <a:lnTo>
                      <a:pt x="418" y="6"/>
                    </a:lnTo>
                    <a:lnTo>
                      <a:pt x="359" y="0"/>
                    </a:lnTo>
                    <a:lnTo>
                      <a:pt x="287" y="6"/>
                    </a:lnTo>
                    <a:lnTo>
                      <a:pt x="221" y="18"/>
                    </a:lnTo>
                    <a:lnTo>
                      <a:pt x="161" y="36"/>
                    </a:lnTo>
                    <a:lnTo>
                      <a:pt x="107" y="66"/>
                    </a:lnTo>
                    <a:lnTo>
                      <a:pt x="60" y="96"/>
                    </a:lnTo>
                    <a:lnTo>
                      <a:pt x="30" y="132"/>
                    </a:lnTo>
                    <a:lnTo>
                      <a:pt x="6" y="174"/>
                    </a:lnTo>
                    <a:lnTo>
                      <a:pt x="0" y="216"/>
                    </a:lnTo>
                    <a:lnTo>
                      <a:pt x="6" y="257"/>
                    </a:lnTo>
                    <a:lnTo>
                      <a:pt x="30" y="299"/>
                    </a:lnTo>
                    <a:lnTo>
                      <a:pt x="60" y="335"/>
                    </a:lnTo>
                    <a:lnTo>
                      <a:pt x="107" y="371"/>
                    </a:lnTo>
                    <a:lnTo>
                      <a:pt x="161" y="395"/>
                    </a:lnTo>
                    <a:lnTo>
                      <a:pt x="221" y="413"/>
                    </a:lnTo>
                    <a:lnTo>
                      <a:pt x="287" y="425"/>
                    </a:lnTo>
                    <a:lnTo>
                      <a:pt x="359" y="431"/>
                    </a:lnTo>
                    <a:lnTo>
                      <a:pt x="430" y="425"/>
                    </a:lnTo>
                    <a:lnTo>
                      <a:pt x="496" y="413"/>
                    </a:lnTo>
                    <a:lnTo>
                      <a:pt x="562" y="395"/>
                    </a:lnTo>
                    <a:lnTo>
                      <a:pt x="610" y="371"/>
                    </a:lnTo>
                    <a:lnTo>
                      <a:pt x="657" y="335"/>
                    </a:lnTo>
                    <a:lnTo>
                      <a:pt x="687" y="299"/>
                    </a:lnTo>
                    <a:lnTo>
                      <a:pt x="711" y="257"/>
                    </a:lnTo>
                    <a:lnTo>
                      <a:pt x="717" y="216"/>
                    </a:lnTo>
                    <a:lnTo>
                      <a:pt x="717" y="204"/>
                    </a:lnTo>
                    <a:lnTo>
                      <a:pt x="711" y="192"/>
                    </a:lnTo>
                    <a:lnTo>
                      <a:pt x="687" y="198"/>
                    </a:lnTo>
                    <a:lnTo>
                      <a:pt x="693" y="210"/>
                    </a:lnTo>
                    <a:lnTo>
                      <a:pt x="693" y="216"/>
                    </a:lnTo>
                    <a:lnTo>
                      <a:pt x="693" y="216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1180" name="Freeform 44"/>
              <p:cNvSpPr>
                <a:spLocks/>
              </p:cNvSpPr>
              <p:nvPr/>
            </p:nvSpPr>
            <p:spPr bwMode="hidden">
              <a:xfrm>
                <a:off x="4349" y="3510"/>
                <a:ext cx="909" cy="533"/>
              </a:xfrm>
              <a:custGeom>
                <a:avLst/>
                <a:gdLst/>
                <a:ahLst/>
                <a:cxnLst>
                  <a:cxn ang="0">
                    <a:pos x="616" y="0"/>
                  </a:cxn>
                  <a:cxn ang="0">
                    <a:pos x="616" y="18"/>
                  </a:cxn>
                  <a:cxn ang="0">
                    <a:pos x="724" y="60"/>
                  </a:cxn>
                  <a:cxn ang="0">
                    <a:pos x="765" y="84"/>
                  </a:cxn>
                  <a:cxn ang="0">
                    <a:pos x="807" y="114"/>
                  </a:cxn>
                  <a:cxn ang="0">
                    <a:pos x="837" y="144"/>
                  </a:cxn>
                  <a:cxn ang="0">
                    <a:pos x="861" y="180"/>
                  </a:cxn>
                  <a:cxn ang="0">
                    <a:pos x="873" y="216"/>
                  </a:cxn>
                  <a:cxn ang="0">
                    <a:pos x="879" y="258"/>
                  </a:cxn>
                  <a:cxn ang="0">
                    <a:pos x="873" y="311"/>
                  </a:cxn>
                  <a:cxn ang="0">
                    <a:pos x="843" y="359"/>
                  </a:cxn>
                  <a:cxn ang="0">
                    <a:pos x="807" y="401"/>
                  </a:cxn>
                  <a:cxn ang="0">
                    <a:pos x="753" y="443"/>
                  </a:cxn>
                  <a:cxn ang="0">
                    <a:pos x="694" y="473"/>
                  </a:cxn>
                  <a:cxn ang="0">
                    <a:pos x="622" y="497"/>
                  </a:cxn>
                  <a:cxn ang="0">
                    <a:pos x="538" y="509"/>
                  </a:cxn>
                  <a:cxn ang="0">
                    <a:pos x="455" y="515"/>
                  </a:cxn>
                  <a:cxn ang="0">
                    <a:pos x="371" y="509"/>
                  </a:cxn>
                  <a:cxn ang="0">
                    <a:pos x="287" y="497"/>
                  </a:cxn>
                  <a:cxn ang="0">
                    <a:pos x="215" y="473"/>
                  </a:cxn>
                  <a:cxn ang="0">
                    <a:pos x="156" y="443"/>
                  </a:cxn>
                  <a:cxn ang="0">
                    <a:pos x="102" y="401"/>
                  </a:cxn>
                  <a:cxn ang="0">
                    <a:pos x="66" y="359"/>
                  </a:cxn>
                  <a:cxn ang="0">
                    <a:pos x="36" y="311"/>
                  </a:cxn>
                  <a:cxn ang="0">
                    <a:pos x="30" y="258"/>
                  </a:cxn>
                  <a:cxn ang="0">
                    <a:pos x="36" y="222"/>
                  </a:cxn>
                  <a:cxn ang="0">
                    <a:pos x="48" y="186"/>
                  </a:cxn>
                  <a:cxn ang="0">
                    <a:pos x="66" y="156"/>
                  </a:cxn>
                  <a:cxn ang="0">
                    <a:pos x="90" y="126"/>
                  </a:cxn>
                  <a:cxn ang="0">
                    <a:pos x="66" y="114"/>
                  </a:cxn>
                  <a:cxn ang="0">
                    <a:pos x="36" y="144"/>
                  </a:cxn>
                  <a:cxn ang="0">
                    <a:pos x="18" y="180"/>
                  </a:cxn>
                  <a:cxn ang="0">
                    <a:pos x="6" y="216"/>
                  </a:cxn>
                  <a:cxn ang="0">
                    <a:pos x="0" y="258"/>
                  </a:cxn>
                  <a:cxn ang="0">
                    <a:pos x="12" y="311"/>
                  </a:cxn>
                  <a:cxn ang="0">
                    <a:pos x="36" y="365"/>
                  </a:cxn>
                  <a:cxn ang="0">
                    <a:pos x="78" y="413"/>
                  </a:cxn>
                  <a:cxn ang="0">
                    <a:pos x="132" y="449"/>
                  </a:cxn>
                  <a:cxn ang="0">
                    <a:pos x="203" y="485"/>
                  </a:cxn>
                  <a:cxn ang="0">
                    <a:pos x="275" y="509"/>
                  </a:cxn>
                  <a:cxn ang="0">
                    <a:pos x="365" y="527"/>
                  </a:cxn>
                  <a:cxn ang="0">
                    <a:pos x="455" y="533"/>
                  </a:cxn>
                  <a:cxn ang="0">
                    <a:pos x="544" y="527"/>
                  </a:cxn>
                  <a:cxn ang="0">
                    <a:pos x="634" y="509"/>
                  </a:cxn>
                  <a:cxn ang="0">
                    <a:pos x="712" y="485"/>
                  </a:cxn>
                  <a:cxn ang="0">
                    <a:pos x="777" y="449"/>
                  </a:cxn>
                  <a:cxn ang="0">
                    <a:pos x="831" y="413"/>
                  </a:cxn>
                  <a:cxn ang="0">
                    <a:pos x="873" y="365"/>
                  </a:cxn>
                  <a:cxn ang="0">
                    <a:pos x="897" y="311"/>
                  </a:cxn>
                  <a:cxn ang="0">
                    <a:pos x="909" y="258"/>
                  </a:cxn>
                  <a:cxn ang="0">
                    <a:pos x="903" y="216"/>
                  </a:cxn>
                  <a:cxn ang="0">
                    <a:pos x="885" y="174"/>
                  </a:cxn>
                  <a:cxn ang="0">
                    <a:pos x="861" y="132"/>
                  </a:cxn>
                  <a:cxn ang="0">
                    <a:pos x="825" y="102"/>
                  </a:cxn>
                  <a:cxn ang="0">
                    <a:pos x="783" y="66"/>
                  </a:cxn>
                  <a:cxn ang="0">
                    <a:pos x="735" y="42"/>
                  </a:cxn>
                  <a:cxn ang="0">
                    <a:pos x="616" y="0"/>
                  </a:cxn>
                  <a:cxn ang="0">
                    <a:pos x="616" y="0"/>
                  </a:cxn>
                </a:cxnLst>
                <a:rect l="0" t="0" r="r" b="b"/>
                <a:pathLst>
                  <a:path w="909" h="533">
                    <a:moveTo>
                      <a:pt x="616" y="0"/>
                    </a:moveTo>
                    <a:lnTo>
                      <a:pt x="616" y="18"/>
                    </a:lnTo>
                    <a:lnTo>
                      <a:pt x="724" y="60"/>
                    </a:lnTo>
                    <a:lnTo>
                      <a:pt x="765" y="84"/>
                    </a:lnTo>
                    <a:lnTo>
                      <a:pt x="807" y="114"/>
                    </a:lnTo>
                    <a:lnTo>
                      <a:pt x="837" y="144"/>
                    </a:lnTo>
                    <a:lnTo>
                      <a:pt x="861" y="180"/>
                    </a:lnTo>
                    <a:lnTo>
                      <a:pt x="873" y="216"/>
                    </a:lnTo>
                    <a:lnTo>
                      <a:pt x="879" y="258"/>
                    </a:lnTo>
                    <a:lnTo>
                      <a:pt x="873" y="311"/>
                    </a:lnTo>
                    <a:lnTo>
                      <a:pt x="843" y="359"/>
                    </a:lnTo>
                    <a:lnTo>
                      <a:pt x="807" y="401"/>
                    </a:lnTo>
                    <a:lnTo>
                      <a:pt x="753" y="443"/>
                    </a:lnTo>
                    <a:lnTo>
                      <a:pt x="694" y="473"/>
                    </a:lnTo>
                    <a:lnTo>
                      <a:pt x="622" y="497"/>
                    </a:lnTo>
                    <a:lnTo>
                      <a:pt x="538" y="509"/>
                    </a:lnTo>
                    <a:lnTo>
                      <a:pt x="455" y="515"/>
                    </a:lnTo>
                    <a:lnTo>
                      <a:pt x="371" y="509"/>
                    </a:lnTo>
                    <a:lnTo>
                      <a:pt x="287" y="497"/>
                    </a:lnTo>
                    <a:lnTo>
                      <a:pt x="215" y="473"/>
                    </a:lnTo>
                    <a:lnTo>
                      <a:pt x="156" y="443"/>
                    </a:lnTo>
                    <a:lnTo>
                      <a:pt x="102" y="401"/>
                    </a:lnTo>
                    <a:lnTo>
                      <a:pt x="66" y="359"/>
                    </a:lnTo>
                    <a:lnTo>
                      <a:pt x="36" y="311"/>
                    </a:lnTo>
                    <a:lnTo>
                      <a:pt x="30" y="258"/>
                    </a:lnTo>
                    <a:lnTo>
                      <a:pt x="36" y="222"/>
                    </a:lnTo>
                    <a:lnTo>
                      <a:pt x="48" y="186"/>
                    </a:lnTo>
                    <a:lnTo>
                      <a:pt x="66" y="156"/>
                    </a:lnTo>
                    <a:lnTo>
                      <a:pt x="90" y="126"/>
                    </a:lnTo>
                    <a:lnTo>
                      <a:pt x="66" y="114"/>
                    </a:lnTo>
                    <a:lnTo>
                      <a:pt x="36" y="144"/>
                    </a:lnTo>
                    <a:lnTo>
                      <a:pt x="18" y="180"/>
                    </a:lnTo>
                    <a:lnTo>
                      <a:pt x="6" y="216"/>
                    </a:lnTo>
                    <a:lnTo>
                      <a:pt x="0" y="258"/>
                    </a:lnTo>
                    <a:lnTo>
                      <a:pt x="12" y="311"/>
                    </a:lnTo>
                    <a:lnTo>
                      <a:pt x="36" y="365"/>
                    </a:lnTo>
                    <a:lnTo>
                      <a:pt x="78" y="413"/>
                    </a:lnTo>
                    <a:lnTo>
                      <a:pt x="132" y="449"/>
                    </a:lnTo>
                    <a:lnTo>
                      <a:pt x="203" y="485"/>
                    </a:lnTo>
                    <a:lnTo>
                      <a:pt x="275" y="509"/>
                    </a:lnTo>
                    <a:lnTo>
                      <a:pt x="365" y="527"/>
                    </a:lnTo>
                    <a:lnTo>
                      <a:pt x="455" y="533"/>
                    </a:lnTo>
                    <a:lnTo>
                      <a:pt x="544" y="527"/>
                    </a:lnTo>
                    <a:lnTo>
                      <a:pt x="634" y="509"/>
                    </a:lnTo>
                    <a:lnTo>
                      <a:pt x="712" y="485"/>
                    </a:lnTo>
                    <a:lnTo>
                      <a:pt x="777" y="449"/>
                    </a:lnTo>
                    <a:lnTo>
                      <a:pt x="831" y="413"/>
                    </a:lnTo>
                    <a:lnTo>
                      <a:pt x="873" y="365"/>
                    </a:lnTo>
                    <a:lnTo>
                      <a:pt x="897" y="311"/>
                    </a:lnTo>
                    <a:lnTo>
                      <a:pt x="909" y="258"/>
                    </a:lnTo>
                    <a:lnTo>
                      <a:pt x="903" y="216"/>
                    </a:lnTo>
                    <a:lnTo>
                      <a:pt x="885" y="174"/>
                    </a:lnTo>
                    <a:lnTo>
                      <a:pt x="861" y="132"/>
                    </a:lnTo>
                    <a:lnTo>
                      <a:pt x="825" y="102"/>
                    </a:lnTo>
                    <a:lnTo>
                      <a:pt x="783" y="66"/>
                    </a:lnTo>
                    <a:lnTo>
                      <a:pt x="735" y="42"/>
                    </a:lnTo>
                    <a:lnTo>
                      <a:pt x="616" y="0"/>
                    </a:lnTo>
                    <a:lnTo>
                      <a:pt x="61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1181" name="Freeform 45"/>
              <p:cNvSpPr>
                <a:spLocks/>
              </p:cNvSpPr>
              <p:nvPr/>
            </p:nvSpPr>
            <p:spPr bwMode="hidden">
              <a:xfrm>
                <a:off x="4564" y="3492"/>
                <a:ext cx="365" cy="66"/>
              </a:xfrm>
              <a:custGeom>
                <a:avLst/>
                <a:gdLst/>
                <a:ahLst/>
                <a:cxnLst>
                  <a:cxn ang="0">
                    <a:pos x="240" y="18"/>
                  </a:cxn>
                  <a:cxn ang="0">
                    <a:pos x="299" y="24"/>
                  </a:cxn>
                  <a:cxn ang="0">
                    <a:pos x="359" y="30"/>
                  </a:cxn>
                  <a:cxn ang="0">
                    <a:pos x="365" y="12"/>
                  </a:cxn>
                  <a:cxn ang="0">
                    <a:pos x="305" y="6"/>
                  </a:cxn>
                  <a:cxn ang="0">
                    <a:pos x="240" y="0"/>
                  </a:cxn>
                  <a:cxn ang="0">
                    <a:pos x="174" y="6"/>
                  </a:cxn>
                  <a:cxn ang="0">
                    <a:pos x="114" y="12"/>
                  </a:cxn>
                  <a:cxn ang="0">
                    <a:pos x="0" y="42"/>
                  </a:cxn>
                  <a:cxn ang="0">
                    <a:pos x="0" y="66"/>
                  </a:cxn>
                  <a:cxn ang="0">
                    <a:pos x="54" y="48"/>
                  </a:cxn>
                  <a:cxn ang="0">
                    <a:pos x="114" y="30"/>
                  </a:cxn>
                  <a:cxn ang="0">
                    <a:pos x="174" y="24"/>
                  </a:cxn>
                  <a:cxn ang="0">
                    <a:pos x="240" y="18"/>
                  </a:cxn>
                  <a:cxn ang="0">
                    <a:pos x="240" y="18"/>
                  </a:cxn>
                </a:cxnLst>
                <a:rect l="0" t="0" r="r" b="b"/>
                <a:pathLst>
                  <a:path w="365" h="66">
                    <a:moveTo>
                      <a:pt x="240" y="18"/>
                    </a:moveTo>
                    <a:lnTo>
                      <a:pt x="299" y="24"/>
                    </a:lnTo>
                    <a:lnTo>
                      <a:pt x="359" y="30"/>
                    </a:lnTo>
                    <a:lnTo>
                      <a:pt x="365" y="12"/>
                    </a:lnTo>
                    <a:lnTo>
                      <a:pt x="305" y="6"/>
                    </a:lnTo>
                    <a:lnTo>
                      <a:pt x="240" y="0"/>
                    </a:lnTo>
                    <a:lnTo>
                      <a:pt x="174" y="6"/>
                    </a:lnTo>
                    <a:lnTo>
                      <a:pt x="114" y="12"/>
                    </a:lnTo>
                    <a:lnTo>
                      <a:pt x="0" y="42"/>
                    </a:lnTo>
                    <a:lnTo>
                      <a:pt x="0" y="66"/>
                    </a:lnTo>
                    <a:lnTo>
                      <a:pt x="54" y="48"/>
                    </a:lnTo>
                    <a:lnTo>
                      <a:pt x="114" y="30"/>
                    </a:lnTo>
                    <a:lnTo>
                      <a:pt x="174" y="24"/>
                    </a:lnTo>
                    <a:lnTo>
                      <a:pt x="240" y="18"/>
                    </a:lnTo>
                    <a:lnTo>
                      <a:pt x="240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1182" name="Freeform 46"/>
              <p:cNvSpPr>
                <a:spLocks/>
              </p:cNvSpPr>
              <p:nvPr/>
            </p:nvSpPr>
            <p:spPr bwMode="hidden">
              <a:xfrm>
                <a:off x="4463" y="3558"/>
                <a:ext cx="66" cy="48"/>
              </a:xfrm>
              <a:custGeom>
                <a:avLst/>
                <a:gdLst/>
                <a:ahLst/>
                <a:cxnLst>
                  <a:cxn ang="0">
                    <a:pos x="66" y="18"/>
                  </a:cxn>
                  <a:cxn ang="0">
                    <a:pos x="48" y="0"/>
                  </a:cxn>
                  <a:cxn ang="0">
                    <a:pos x="24" y="12"/>
                  </a:cxn>
                  <a:cxn ang="0">
                    <a:pos x="0" y="30"/>
                  </a:cxn>
                  <a:cxn ang="0">
                    <a:pos x="12" y="48"/>
                  </a:cxn>
                  <a:cxn ang="0">
                    <a:pos x="42" y="30"/>
                  </a:cxn>
                  <a:cxn ang="0">
                    <a:pos x="66" y="18"/>
                  </a:cxn>
                  <a:cxn ang="0">
                    <a:pos x="66" y="18"/>
                  </a:cxn>
                </a:cxnLst>
                <a:rect l="0" t="0" r="r" b="b"/>
                <a:pathLst>
                  <a:path w="66" h="48">
                    <a:moveTo>
                      <a:pt x="66" y="18"/>
                    </a:moveTo>
                    <a:lnTo>
                      <a:pt x="48" y="0"/>
                    </a:lnTo>
                    <a:lnTo>
                      <a:pt x="24" y="12"/>
                    </a:lnTo>
                    <a:lnTo>
                      <a:pt x="0" y="30"/>
                    </a:lnTo>
                    <a:lnTo>
                      <a:pt x="12" y="48"/>
                    </a:lnTo>
                    <a:lnTo>
                      <a:pt x="42" y="30"/>
                    </a:lnTo>
                    <a:lnTo>
                      <a:pt x="66" y="18"/>
                    </a:lnTo>
                    <a:lnTo>
                      <a:pt x="66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1183" name="Oval 47"/>
              <p:cNvSpPr>
                <a:spLocks noChangeArrowheads="1"/>
              </p:cNvSpPr>
              <p:nvPr/>
            </p:nvSpPr>
            <p:spPr bwMode="hidden">
              <a:xfrm>
                <a:off x="4546" y="3608"/>
                <a:ext cx="518" cy="31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1184" name="Oval 48"/>
              <p:cNvSpPr>
                <a:spLocks noChangeArrowheads="1"/>
              </p:cNvSpPr>
              <p:nvPr/>
            </p:nvSpPr>
            <p:spPr bwMode="hidden">
              <a:xfrm>
                <a:off x="4578" y="3630"/>
                <a:ext cx="446" cy="27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1185" name="Oval 49"/>
              <p:cNvSpPr>
                <a:spLocks noChangeArrowheads="1"/>
              </p:cNvSpPr>
              <p:nvPr/>
            </p:nvSpPr>
            <p:spPr bwMode="hidden">
              <a:xfrm>
                <a:off x="4610" y="3650"/>
                <a:ext cx="386" cy="233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1186" name="Oval 50"/>
              <p:cNvSpPr>
                <a:spLocks noChangeArrowheads="1"/>
              </p:cNvSpPr>
              <p:nvPr/>
            </p:nvSpPr>
            <p:spPr bwMode="hidden">
              <a:xfrm>
                <a:off x="4654" y="3678"/>
                <a:ext cx="298" cy="1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1187" name="Oval 51"/>
              <p:cNvSpPr>
                <a:spLocks noChangeArrowheads="1"/>
              </p:cNvSpPr>
              <p:nvPr/>
            </p:nvSpPr>
            <p:spPr bwMode="hidden">
              <a:xfrm>
                <a:off x="4690" y="3698"/>
                <a:ext cx="222" cy="139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1188" name="Oval 52"/>
              <p:cNvSpPr>
                <a:spLocks noChangeArrowheads="1"/>
              </p:cNvSpPr>
              <p:nvPr/>
            </p:nvSpPr>
            <p:spPr bwMode="hidden">
              <a:xfrm>
                <a:off x="4738" y="3728"/>
                <a:ext cx="126" cy="8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91189" name="Group 53"/>
            <p:cNvGrpSpPr>
              <a:grpSpLocks/>
            </p:cNvGrpSpPr>
            <p:nvPr userDrawn="1"/>
          </p:nvGrpSpPr>
          <p:grpSpPr bwMode="auto">
            <a:xfrm>
              <a:off x="5280" y="3024"/>
              <a:ext cx="425" cy="258"/>
              <a:chOff x="5280" y="3024"/>
              <a:chExt cx="425" cy="258"/>
            </a:xfrm>
          </p:grpSpPr>
          <p:sp>
            <p:nvSpPr>
              <p:cNvPr id="91190" name="Freeform 54"/>
              <p:cNvSpPr>
                <a:spLocks/>
              </p:cNvSpPr>
              <p:nvPr/>
            </p:nvSpPr>
            <p:spPr bwMode="hidden">
              <a:xfrm>
                <a:off x="5280" y="3186"/>
                <a:ext cx="383" cy="96"/>
              </a:xfrm>
              <a:custGeom>
                <a:avLst/>
                <a:gdLst/>
                <a:ahLst/>
                <a:cxnLst>
                  <a:cxn ang="0">
                    <a:pos x="209" y="96"/>
                  </a:cxn>
                  <a:cxn ang="0">
                    <a:pos x="143" y="90"/>
                  </a:cxn>
                  <a:cxn ang="0">
                    <a:pos x="83" y="66"/>
                  </a:cxn>
                  <a:cxn ang="0">
                    <a:pos x="35" y="36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9" y="42"/>
                  </a:cxn>
                  <a:cxn ang="0">
                    <a:pos x="77" y="72"/>
                  </a:cxn>
                  <a:cxn ang="0">
                    <a:pos x="137" y="90"/>
                  </a:cxn>
                  <a:cxn ang="0">
                    <a:pos x="209" y="96"/>
                  </a:cxn>
                  <a:cxn ang="0">
                    <a:pos x="263" y="90"/>
                  </a:cxn>
                  <a:cxn ang="0">
                    <a:pos x="311" y="84"/>
                  </a:cxn>
                  <a:cxn ang="0">
                    <a:pos x="352" y="66"/>
                  </a:cxn>
                  <a:cxn ang="0">
                    <a:pos x="382" y="42"/>
                  </a:cxn>
                  <a:cxn ang="0">
                    <a:pos x="376" y="42"/>
                  </a:cxn>
                  <a:cxn ang="0">
                    <a:pos x="346" y="66"/>
                  </a:cxn>
                  <a:cxn ang="0">
                    <a:pos x="305" y="78"/>
                  </a:cxn>
                  <a:cxn ang="0">
                    <a:pos x="263" y="90"/>
                  </a:cxn>
                  <a:cxn ang="0">
                    <a:pos x="209" y="96"/>
                  </a:cxn>
                  <a:cxn ang="0">
                    <a:pos x="209" y="96"/>
                  </a:cxn>
                </a:cxnLst>
                <a:rect l="0" t="0" r="r" b="b"/>
                <a:pathLst>
                  <a:path w="382" h="96">
                    <a:moveTo>
                      <a:pt x="209" y="96"/>
                    </a:moveTo>
                    <a:lnTo>
                      <a:pt x="143" y="90"/>
                    </a:lnTo>
                    <a:lnTo>
                      <a:pt x="83" y="66"/>
                    </a:lnTo>
                    <a:lnTo>
                      <a:pt x="35" y="3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9" y="42"/>
                    </a:lnTo>
                    <a:lnTo>
                      <a:pt x="77" y="72"/>
                    </a:lnTo>
                    <a:lnTo>
                      <a:pt x="137" y="90"/>
                    </a:lnTo>
                    <a:lnTo>
                      <a:pt x="209" y="96"/>
                    </a:lnTo>
                    <a:lnTo>
                      <a:pt x="263" y="90"/>
                    </a:lnTo>
                    <a:lnTo>
                      <a:pt x="311" y="84"/>
                    </a:lnTo>
                    <a:lnTo>
                      <a:pt x="352" y="66"/>
                    </a:lnTo>
                    <a:lnTo>
                      <a:pt x="382" y="42"/>
                    </a:lnTo>
                    <a:lnTo>
                      <a:pt x="376" y="42"/>
                    </a:lnTo>
                    <a:lnTo>
                      <a:pt x="346" y="66"/>
                    </a:lnTo>
                    <a:lnTo>
                      <a:pt x="305" y="78"/>
                    </a:lnTo>
                    <a:lnTo>
                      <a:pt x="263" y="90"/>
                    </a:lnTo>
                    <a:lnTo>
                      <a:pt x="209" y="96"/>
                    </a:lnTo>
                    <a:lnTo>
                      <a:pt x="20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1191" name="Freeform 55"/>
              <p:cNvSpPr>
                <a:spLocks/>
              </p:cNvSpPr>
              <p:nvPr/>
            </p:nvSpPr>
            <p:spPr bwMode="hidden">
              <a:xfrm>
                <a:off x="5315" y="3024"/>
                <a:ext cx="258" cy="54"/>
              </a:xfrm>
              <a:custGeom>
                <a:avLst/>
                <a:gdLst/>
                <a:ahLst/>
                <a:cxnLst>
                  <a:cxn ang="0">
                    <a:pos x="174" y="0"/>
                  </a:cxn>
                  <a:cxn ang="0">
                    <a:pos x="216" y="6"/>
                  </a:cxn>
                  <a:cxn ang="0">
                    <a:pos x="258" y="12"/>
                  </a:cxn>
                  <a:cxn ang="0">
                    <a:pos x="252" y="6"/>
                  </a:cxn>
                  <a:cxn ang="0">
                    <a:pos x="216" y="0"/>
                  </a:cxn>
                  <a:cxn ang="0">
                    <a:pos x="174" y="0"/>
                  </a:cxn>
                  <a:cxn ang="0">
                    <a:pos x="120" y="6"/>
                  </a:cxn>
                  <a:cxn ang="0">
                    <a:pos x="78" y="12"/>
                  </a:cxn>
                  <a:cxn ang="0">
                    <a:pos x="36" y="30"/>
                  </a:cxn>
                  <a:cxn ang="0">
                    <a:pos x="0" y="48"/>
                  </a:cxn>
                  <a:cxn ang="0">
                    <a:pos x="6" y="54"/>
                  </a:cxn>
                  <a:cxn ang="0">
                    <a:pos x="36" y="36"/>
                  </a:cxn>
                  <a:cxn ang="0">
                    <a:pos x="78" y="18"/>
                  </a:cxn>
                  <a:cxn ang="0">
                    <a:pos x="120" y="6"/>
                  </a:cxn>
                  <a:cxn ang="0">
                    <a:pos x="174" y="0"/>
                  </a:cxn>
                  <a:cxn ang="0">
                    <a:pos x="174" y="0"/>
                  </a:cxn>
                </a:cxnLst>
                <a:rect l="0" t="0" r="r" b="b"/>
                <a:pathLst>
                  <a:path w="258" h="54">
                    <a:moveTo>
                      <a:pt x="174" y="0"/>
                    </a:moveTo>
                    <a:lnTo>
                      <a:pt x="216" y="6"/>
                    </a:lnTo>
                    <a:lnTo>
                      <a:pt x="258" y="12"/>
                    </a:lnTo>
                    <a:lnTo>
                      <a:pt x="252" y="6"/>
                    </a:lnTo>
                    <a:lnTo>
                      <a:pt x="216" y="0"/>
                    </a:lnTo>
                    <a:lnTo>
                      <a:pt x="174" y="0"/>
                    </a:lnTo>
                    <a:lnTo>
                      <a:pt x="120" y="6"/>
                    </a:lnTo>
                    <a:lnTo>
                      <a:pt x="78" y="12"/>
                    </a:lnTo>
                    <a:lnTo>
                      <a:pt x="36" y="30"/>
                    </a:lnTo>
                    <a:lnTo>
                      <a:pt x="0" y="48"/>
                    </a:lnTo>
                    <a:lnTo>
                      <a:pt x="6" y="54"/>
                    </a:lnTo>
                    <a:lnTo>
                      <a:pt x="36" y="36"/>
                    </a:lnTo>
                    <a:lnTo>
                      <a:pt x="78" y="18"/>
                    </a:lnTo>
                    <a:lnTo>
                      <a:pt x="120" y="6"/>
                    </a:lnTo>
                    <a:lnTo>
                      <a:pt x="174" y="0"/>
                    </a:lnTo>
                    <a:lnTo>
                      <a:pt x="17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1192" name="Freeform 56"/>
              <p:cNvSpPr>
                <a:spLocks/>
              </p:cNvSpPr>
              <p:nvPr/>
            </p:nvSpPr>
            <p:spPr bwMode="hidden">
              <a:xfrm>
                <a:off x="5645" y="3066"/>
                <a:ext cx="60" cy="156"/>
              </a:xfrm>
              <a:custGeom>
                <a:avLst/>
                <a:gdLst/>
                <a:ahLst/>
                <a:cxnLst>
                  <a:cxn ang="0">
                    <a:pos x="54" y="90"/>
                  </a:cxn>
                  <a:cxn ang="0">
                    <a:pos x="48" y="126"/>
                  </a:cxn>
                  <a:cxn ang="0">
                    <a:pos x="24" y="156"/>
                  </a:cxn>
                  <a:cxn ang="0">
                    <a:pos x="30" y="156"/>
                  </a:cxn>
                  <a:cxn ang="0">
                    <a:pos x="54" y="126"/>
                  </a:cxn>
                  <a:cxn ang="0">
                    <a:pos x="60" y="90"/>
                  </a:cxn>
                  <a:cxn ang="0">
                    <a:pos x="54" y="66"/>
                  </a:cxn>
                  <a:cxn ang="0">
                    <a:pos x="48" y="42"/>
                  </a:cxn>
                  <a:cxn ang="0">
                    <a:pos x="30" y="18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4" y="24"/>
                  </a:cxn>
                  <a:cxn ang="0">
                    <a:pos x="42" y="42"/>
                  </a:cxn>
                  <a:cxn ang="0">
                    <a:pos x="48" y="66"/>
                  </a:cxn>
                  <a:cxn ang="0">
                    <a:pos x="54" y="90"/>
                  </a:cxn>
                  <a:cxn ang="0">
                    <a:pos x="54" y="90"/>
                  </a:cxn>
                </a:cxnLst>
                <a:rect l="0" t="0" r="r" b="b"/>
                <a:pathLst>
                  <a:path w="60" h="156">
                    <a:moveTo>
                      <a:pt x="54" y="90"/>
                    </a:moveTo>
                    <a:lnTo>
                      <a:pt x="48" y="126"/>
                    </a:lnTo>
                    <a:lnTo>
                      <a:pt x="24" y="156"/>
                    </a:lnTo>
                    <a:lnTo>
                      <a:pt x="30" y="156"/>
                    </a:lnTo>
                    <a:lnTo>
                      <a:pt x="54" y="126"/>
                    </a:lnTo>
                    <a:lnTo>
                      <a:pt x="60" y="90"/>
                    </a:lnTo>
                    <a:lnTo>
                      <a:pt x="54" y="66"/>
                    </a:lnTo>
                    <a:lnTo>
                      <a:pt x="48" y="42"/>
                    </a:lnTo>
                    <a:lnTo>
                      <a:pt x="30" y="18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4" y="24"/>
                    </a:lnTo>
                    <a:lnTo>
                      <a:pt x="42" y="42"/>
                    </a:lnTo>
                    <a:lnTo>
                      <a:pt x="48" y="66"/>
                    </a:lnTo>
                    <a:lnTo>
                      <a:pt x="54" y="90"/>
                    </a:lnTo>
                    <a:lnTo>
                      <a:pt x="54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1193" name="Freeform 57"/>
              <p:cNvSpPr>
                <a:spLocks/>
              </p:cNvSpPr>
              <p:nvPr/>
            </p:nvSpPr>
            <p:spPr bwMode="hidden">
              <a:xfrm>
                <a:off x="5375" y="3246"/>
                <a:ext cx="192" cy="18"/>
              </a:xfrm>
              <a:custGeom>
                <a:avLst/>
                <a:gdLst/>
                <a:ahLst/>
                <a:cxnLst>
                  <a:cxn ang="0">
                    <a:pos x="114" y="12"/>
                  </a:cxn>
                  <a:cxn ang="0">
                    <a:pos x="72" y="6"/>
                  </a:cxn>
                  <a:cxn ang="0">
                    <a:pos x="30" y="0"/>
                  </a:cxn>
                  <a:cxn ang="0">
                    <a:pos x="0" y="0"/>
                  </a:cxn>
                  <a:cxn ang="0">
                    <a:pos x="54" y="12"/>
                  </a:cxn>
                  <a:cxn ang="0">
                    <a:pos x="114" y="18"/>
                  </a:cxn>
                  <a:cxn ang="0">
                    <a:pos x="156" y="18"/>
                  </a:cxn>
                  <a:cxn ang="0">
                    <a:pos x="192" y="12"/>
                  </a:cxn>
                  <a:cxn ang="0">
                    <a:pos x="186" y="0"/>
                  </a:cxn>
                  <a:cxn ang="0">
                    <a:pos x="150" y="6"/>
                  </a:cxn>
                  <a:cxn ang="0">
                    <a:pos x="114" y="12"/>
                  </a:cxn>
                  <a:cxn ang="0">
                    <a:pos x="114" y="12"/>
                  </a:cxn>
                </a:cxnLst>
                <a:rect l="0" t="0" r="r" b="b"/>
                <a:pathLst>
                  <a:path w="192" h="18">
                    <a:moveTo>
                      <a:pt x="114" y="12"/>
                    </a:moveTo>
                    <a:lnTo>
                      <a:pt x="72" y="6"/>
                    </a:lnTo>
                    <a:lnTo>
                      <a:pt x="30" y="0"/>
                    </a:lnTo>
                    <a:lnTo>
                      <a:pt x="0" y="0"/>
                    </a:lnTo>
                    <a:lnTo>
                      <a:pt x="54" y="12"/>
                    </a:lnTo>
                    <a:lnTo>
                      <a:pt x="114" y="18"/>
                    </a:lnTo>
                    <a:lnTo>
                      <a:pt x="156" y="18"/>
                    </a:lnTo>
                    <a:lnTo>
                      <a:pt x="192" y="12"/>
                    </a:lnTo>
                    <a:lnTo>
                      <a:pt x="186" y="0"/>
                    </a:lnTo>
                    <a:lnTo>
                      <a:pt x="150" y="6"/>
                    </a:lnTo>
                    <a:lnTo>
                      <a:pt x="114" y="12"/>
                    </a:lnTo>
                    <a:lnTo>
                      <a:pt x="114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1194" name="Freeform 58"/>
              <p:cNvSpPr>
                <a:spLocks/>
              </p:cNvSpPr>
              <p:nvPr/>
            </p:nvSpPr>
            <p:spPr bwMode="hidden">
              <a:xfrm>
                <a:off x="5304" y="3042"/>
                <a:ext cx="161" cy="186"/>
              </a:xfrm>
              <a:custGeom>
                <a:avLst/>
                <a:gdLst/>
                <a:ahLst/>
                <a:cxnLst>
                  <a:cxn ang="0">
                    <a:pos x="11" y="114"/>
                  </a:cxn>
                  <a:cxn ang="0">
                    <a:pos x="17" y="96"/>
                  </a:cxn>
                  <a:cxn ang="0">
                    <a:pos x="23" y="78"/>
                  </a:cxn>
                  <a:cxn ang="0">
                    <a:pos x="53" y="42"/>
                  </a:cxn>
                  <a:cxn ang="0">
                    <a:pos x="101" y="18"/>
                  </a:cxn>
                  <a:cxn ang="0">
                    <a:pos x="155" y="6"/>
                  </a:cxn>
                  <a:cxn ang="0">
                    <a:pos x="161" y="0"/>
                  </a:cxn>
                  <a:cxn ang="0">
                    <a:pos x="95" y="12"/>
                  </a:cxn>
                  <a:cxn ang="0">
                    <a:pos x="47" y="36"/>
                  </a:cxn>
                  <a:cxn ang="0">
                    <a:pos x="11" y="72"/>
                  </a:cxn>
                  <a:cxn ang="0">
                    <a:pos x="5" y="90"/>
                  </a:cxn>
                  <a:cxn ang="0">
                    <a:pos x="0" y="114"/>
                  </a:cxn>
                  <a:cxn ang="0">
                    <a:pos x="11" y="150"/>
                  </a:cxn>
                  <a:cxn ang="0">
                    <a:pos x="23" y="168"/>
                  </a:cxn>
                  <a:cxn ang="0">
                    <a:pos x="41" y="186"/>
                  </a:cxn>
                  <a:cxn ang="0">
                    <a:pos x="65" y="186"/>
                  </a:cxn>
                  <a:cxn ang="0">
                    <a:pos x="41" y="168"/>
                  </a:cxn>
                  <a:cxn ang="0">
                    <a:pos x="23" y="150"/>
                  </a:cxn>
                  <a:cxn ang="0">
                    <a:pos x="17" y="132"/>
                  </a:cxn>
                  <a:cxn ang="0">
                    <a:pos x="11" y="114"/>
                  </a:cxn>
                  <a:cxn ang="0">
                    <a:pos x="11" y="114"/>
                  </a:cxn>
                </a:cxnLst>
                <a:rect l="0" t="0" r="r" b="b"/>
                <a:pathLst>
                  <a:path w="161" h="186">
                    <a:moveTo>
                      <a:pt x="11" y="114"/>
                    </a:moveTo>
                    <a:lnTo>
                      <a:pt x="17" y="96"/>
                    </a:lnTo>
                    <a:lnTo>
                      <a:pt x="23" y="78"/>
                    </a:lnTo>
                    <a:lnTo>
                      <a:pt x="53" y="42"/>
                    </a:lnTo>
                    <a:lnTo>
                      <a:pt x="101" y="18"/>
                    </a:lnTo>
                    <a:lnTo>
                      <a:pt x="155" y="6"/>
                    </a:lnTo>
                    <a:lnTo>
                      <a:pt x="161" y="0"/>
                    </a:lnTo>
                    <a:lnTo>
                      <a:pt x="95" y="12"/>
                    </a:lnTo>
                    <a:lnTo>
                      <a:pt x="47" y="36"/>
                    </a:lnTo>
                    <a:lnTo>
                      <a:pt x="11" y="72"/>
                    </a:lnTo>
                    <a:lnTo>
                      <a:pt x="5" y="90"/>
                    </a:lnTo>
                    <a:lnTo>
                      <a:pt x="0" y="114"/>
                    </a:lnTo>
                    <a:lnTo>
                      <a:pt x="11" y="150"/>
                    </a:lnTo>
                    <a:lnTo>
                      <a:pt x="23" y="168"/>
                    </a:lnTo>
                    <a:lnTo>
                      <a:pt x="41" y="186"/>
                    </a:lnTo>
                    <a:lnTo>
                      <a:pt x="65" y="186"/>
                    </a:lnTo>
                    <a:lnTo>
                      <a:pt x="41" y="168"/>
                    </a:lnTo>
                    <a:lnTo>
                      <a:pt x="23" y="150"/>
                    </a:lnTo>
                    <a:lnTo>
                      <a:pt x="17" y="132"/>
                    </a:lnTo>
                    <a:lnTo>
                      <a:pt x="11" y="114"/>
                    </a:lnTo>
                    <a:lnTo>
                      <a:pt x="11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1195" name="Freeform 59"/>
              <p:cNvSpPr>
                <a:spLocks/>
              </p:cNvSpPr>
              <p:nvPr/>
            </p:nvSpPr>
            <p:spPr bwMode="hidden">
              <a:xfrm>
                <a:off x="5489" y="3042"/>
                <a:ext cx="186" cy="210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66" y="12"/>
                  </a:cxn>
                  <a:cxn ang="0">
                    <a:pos x="119" y="36"/>
                  </a:cxn>
                  <a:cxn ang="0">
                    <a:pos x="155" y="72"/>
                  </a:cxn>
                  <a:cxn ang="0">
                    <a:pos x="161" y="90"/>
                  </a:cxn>
                  <a:cxn ang="0">
                    <a:pos x="167" y="114"/>
                  </a:cxn>
                  <a:cxn ang="0">
                    <a:pos x="161" y="138"/>
                  </a:cxn>
                  <a:cxn ang="0">
                    <a:pos x="149" y="162"/>
                  </a:cxn>
                  <a:cxn ang="0">
                    <a:pos x="119" y="180"/>
                  </a:cxn>
                  <a:cxn ang="0">
                    <a:pos x="90" y="198"/>
                  </a:cxn>
                  <a:cxn ang="0">
                    <a:pos x="96" y="210"/>
                  </a:cxn>
                  <a:cxn ang="0">
                    <a:pos x="131" y="192"/>
                  </a:cxn>
                  <a:cxn ang="0">
                    <a:pos x="161" y="168"/>
                  </a:cxn>
                  <a:cxn ang="0">
                    <a:pos x="179" y="144"/>
                  </a:cxn>
                  <a:cxn ang="0">
                    <a:pos x="185" y="114"/>
                  </a:cxn>
                  <a:cxn ang="0">
                    <a:pos x="179" y="90"/>
                  </a:cxn>
                  <a:cxn ang="0">
                    <a:pos x="173" y="66"/>
                  </a:cxn>
                  <a:cxn ang="0">
                    <a:pos x="155" y="48"/>
                  </a:cxn>
                  <a:cxn ang="0">
                    <a:pos x="131" y="30"/>
                  </a:cxn>
                  <a:cxn ang="0">
                    <a:pos x="72" y="6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0" y="6"/>
                  </a:cxn>
                </a:cxnLst>
                <a:rect l="0" t="0" r="r" b="b"/>
                <a:pathLst>
                  <a:path w="185" h="210">
                    <a:moveTo>
                      <a:pt x="0" y="6"/>
                    </a:moveTo>
                    <a:lnTo>
                      <a:pt x="66" y="12"/>
                    </a:lnTo>
                    <a:lnTo>
                      <a:pt x="119" y="36"/>
                    </a:lnTo>
                    <a:lnTo>
                      <a:pt x="155" y="72"/>
                    </a:lnTo>
                    <a:lnTo>
                      <a:pt x="161" y="90"/>
                    </a:lnTo>
                    <a:lnTo>
                      <a:pt x="167" y="114"/>
                    </a:lnTo>
                    <a:lnTo>
                      <a:pt x="161" y="138"/>
                    </a:lnTo>
                    <a:lnTo>
                      <a:pt x="149" y="162"/>
                    </a:lnTo>
                    <a:lnTo>
                      <a:pt x="119" y="180"/>
                    </a:lnTo>
                    <a:lnTo>
                      <a:pt x="90" y="198"/>
                    </a:lnTo>
                    <a:lnTo>
                      <a:pt x="96" y="210"/>
                    </a:lnTo>
                    <a:lnTo>
                      <a:pt x="131" y="192"/>
                    </a:lnTo>
                    <a:lnTo>
                      <a:pt x="161" y="168"/>
                    </a:lnTo>
                    <a:lnTo>
                      <a:pt x="179" y="144"/>
                    </a:lnTo>
                    <a:lnTo>
                      <a:pt x="185" y="114"/>
                    </a:lnTo>
                    <a:lnTo>
                      <a:pt x="179" y="90"/>
                    </a:lnTo>
                    <a:lnTo>
                      <a:pt x="173" y="66"/>
                    </a:lnTo>
                    <a:lnTo>
                      <a:pt x="155" y="48"/>
                    </a:lnTo>
                    <a:lnTo>
                      <a:pt x="131" y="30"/>
                    </a:lnTo>
                    <a:lnTo>
                      <a:pt x="72" y="6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1196" name="Freeform 60"/>
              <p:cNvSpPr>
                <a:spLocks noEditPoints="1"/>
              </p:cNvSpPr>
              <p:nvPr/>
            </p:nvSpPr>
            <p:spPr bwMode="hidden">
              <a:xfrm>
                <a:off x="5345" y="3058"/>
                <a:ext cx="299" cy="186"/>
              </a:xfrm>
              <a:custGeom>
                <a:avLst/>
                <a:gdLst/>
                <a:ahLst/>
                <a:cxnLst>
                  <a:cxn ang="0">
                    <a:pos x="150" y="0"/>
                  </a:cxn>
                  <a:cxn ang="0">
                    <a:pos x="90" y="6"/>
                  </a:cxn>
                  <a:cxn ang="0">
                    <a:pos x="42" y="30"/>
                  </a:cxn>
                  <a:cxn ang="0">
                    <a:pos x="12" y="54"/>
                  </a:cxn>
                  <a:cxn ang="0">
                    <a:pos x="6" y="72"/>
                  </a:cxn>
                  <a:cxn ang="0">
                    <a:pos x="0" y="90"/>
                  </a:cxn>
                  <a:cxn ang="0">
                    <a:pos x="6" y="108"/>
                  </a:cxn>
                  <a:cxn ang="0">
                    <a:pos x="12" y="126"/>
                  </a:cxn>
                  <a:cxn ang="0">
                    <a:pos x="42" y="156"/>
                  </a:cxn>
                  <a:cxn ang="0">
                    <a:pos x="90" y="180"/>
                  </a:cxn>
                  <a:cxn ang="0">
                    <a:pos x="150" y="186"/>
                  </a:cxn>
                  <a:cxn ang="0">
                    <a:pos x="209" y="180"/>
                  </a:cxn>
                  <a:cxn ang="0">
                    <a:pos x="257" y="156"/>
                  </a:cxn>
                  <a:cxn ang="0">
                    <a:pos x="287" y="126"/>
                  </a:cxn>
                  <a:cxn ang="0">
                    <a:pos x="299" y="108"/>
                  </a:cxn>
                  <a:cxn ang="0">
                    <a:pos x="299" y="90"/>
                  </a:cxn>
                  <a:cxn ang="0">
                    <a:pos x="299" y="72"/>
                  </a:cxn>
                  <a:cxn ang="0">
                    <a:pos x="287" y="54"/>
                  </a:cxn>
                  <a:cxn ang="0">
                    <a:pos x="257" y="30"/>
                  </a:cxn>
                  <a:cxn ang="0">
                    <a:pos x="209" y="6"/>
                  </a:cxn>
                  <a:cxn ang="0">
                    <a:pos x="150" y="0"/>
                  </a:cxn>
                  <a:cxn ang="0">
                    <a:pos x="150" y="0"/>
                  </a:cxn>
                  <a:cxn ang="0">
                    <a:pos x="150" y="180"/>
                  </a:cxn>
                  <a:cxn ang="0">
                    <a:pos x="96" y="174"/>
                  </a:cxn>
                  <a:cxn ang="0">
                    <a:pos x="48" y="156"/>
                  </a:cxn>
                  <a:cxn ang="0">
                    <a:pos x="18" y="126"/>
                  </a:cxn>
                  <a:cxn ang="0">
                    <a:pos x="12" y="108"/>
                  </a:cxn>
                  <a:cxn ang="0">
                    <a:pos x="6" y="90"/>
                  </a:cxn>
                  <a:cxn ang="0">
                    <a:pos x="12" y="72"/>
                  </a:cxn>
                  <a:cxn ang="0">
                    <a:pos x="18" y="54"/>
                  </a:cxn>
                  <a:cxn ang="0">
                    <a:pos x="48" y="30"/>
                  </a:cxn>
                  <a:cxn ang="0">
                    <a:pos x="96" y="12"/>
                  </a:cxn>
                  <a:cxn ang="0">
                    <a:pos x="150" y="6"/>
                  </a:cxn>
                  <a:cxn ang="0">
                    <a:pos x="203" y="12"/>
                  </a:cxn>
                  <a:cxn ang="0">
                    <a:pos x="251" y="30"/>
                  </a:cxn>
                  <a:cxn ang="0">
                    <a:pos x="281" y="54"/>
                  </a:cxn>
                  <a:cxn ang="0">
                    <a:pos x="293" y="72"/>
                  </a:cxn>
                  <a:cxn ang="0">
                    <a:pos x="293" y="90"/>
                  </a:cxn>
                  <a:cxn ang="0">
                    <a:pos x="293" y="108"/>
                  </a:cxn>
                  <a:cxn ang="0">
                    <a:pos x="281" y="126"/>
                  </a:cxn>
                  <a:cxn ang="0">
                    <a:pos x="251" y="156"/>
                  </a:cxn>
                  <a:cxn ang="0">
                    <a:pos x="203" y="174"/>
                  </a:cxn>
                  <a:cxn ang="0">
                    <a:pos x="150" y="180"/>
                  </a:cxn>
                  <a:cxn ang="0">
                    <a:pos x="150" y="180"/>
                  </a:cxn>
                </a:cxnLst>
                <a:rect l="0" t="0" r="r" b="b"/>
                <a:pathLst>
                  <a:path w="299" h="186">
                    <a:moveTo>
                      <a:pt x="150" y="0"/>
                    </a:moveTo>
                    <a:lnTo>
                      <a:pt x="90" y="6"/>
                    </a:lnTo>
                    <a:lnTo>
                      <a:pt x="42" y="30"/>
                    </a:lnTo>
                    <a:lnTo>
                      <a:pt x="12" y="54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6" y="108"/>
                    </a:lnTo>
                    <a:lnTo>
                      <a:pt x="12" y="126"/>
                    </a:lnTo>
                    <a:lnTo>
                      <a:pt x="42" y="156"/>
                    </a:lnTo>
                    <a:lnTo>
                      <a:pt x="90" y="180"/>
                    </a:lnTo>
                    <a:lnTo>
                      <a:pt x="150" y="186"/>
                    </a:lnTo>
                    <a:lnTo>
                      <a:pt x="209" y="180"/>
                    </a:lnTo>
                    <a:lnTo>
                      <a:pt x="257" y="156"/>
                    </a:lnTo>
                    <a:lnTo>
                      <a:pt x="287" y="126"/>
                    </a:lnTo>
                    <a:lnTo>
                      <a:pt x="299" y="108"/>
                    </a:lnTo>
                    <a:lnTo>
                      <a:pt x="299" y="90"/>
                    </a:lnTo>
                    <a:lnTo>
                      <a:pt x="299" y="72"/>
                    </a:lnTo>
                    <a:lnTo>
                      <a:pt x="287" y="54"/>
                    </a:lnTo>
                    <a:lnTo>
                      <a:pt x="257" y="30"/>
                    </a:lnTo>
                    <a:lnTo>
                      <a:pt x="209" y="6"/>
                    </a:lnTo>
                    <a:lnTo>
                      <a:pt x="150" y="0"/>
                    </a:lnTo>
                    <a:lnTo>
                      <a:pt x="150" y="0"/>
                    </a:lnTo>
                    <a:close/>
                    <a:moveTo>
                      <a:pt x="150" y="180"/>
                    </a:moveTo>
                    <a:lnTo>
                      <a:pt x="96" y="174"/>
                    </a:lnTo>
                    <a:lnTo>
                      <a:pt x="48" y="156"/>
                    </a:lnTo>
                    <a:lnTo>
                      <a:pt x="18" y="126"/>
                    </a:lnTo>
                    <a:lnTo>
                      <a:pt x="12" y="108"/>
                    </a:lnTo>
                    <a:lnTo>
                      <a:pt x="6" y="90"/>
                    </a:lnTo>
                    <a:lnTo>
                      <a:pt x="12" y="72"/>
                    </a:lnTo>
                    <a:lnTo>
                      <a:pt x="18" y="54"/>
                    </a:lnTo>
                    <a:lnTo>
                      <a:pt x="48" y="30"/>
                    </a:lnTo>
                    <a:lnTo>
                      <a:pt x="96" y="12"/>
                    </a:lnTo>
                    <a:lnTo>
                      <a:pt x="150" y="6"/>
                    </a:lnTo>
                    <a:lnTo>
                      <a:pt x="203" y="12"/>
                    </a:lnTo>
                    <a:lnTo>
                      <a:pt x="251" y="30"/>
                    </a:lnTo>
                    <a:lnTo>
                      <a:pt x="281" y="54"/>
                    </a:lnTo>
                    <a:lnTo>
                      <a:pt x="293" y="72"/>
                    </a:lnTo>
                    <a:lnTo>
                      <a:pt x="293" y="90"/>
                    </a:lnTo>
                    <a:lnTo>
                      <a:pt x="293" y="108"/>
                    </a:lnTo>
                    <a:lnTo>
                      <a:pt x="281" y="126"/>
                    </a:lnTo>
                    <a:lnTo>
                      <a:pt x="251" y="156"/>
                    </a:lnTo>
                    <a:lnTo>
                      <a:pt x="203" y="174"/>
                    </a:lnTo>
                    <a:lnTo>
                      <a:pt x="150" y="180"/>
                    </a:lnTo>
                    <a:lnTo>
                      <a:pt x="150" y="18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91197" name="Group 61"/>
              <p:cNvGrpSpPr>
                <a:grpSpLocks/>
              </p:cNvGrpSpPr>
              <p:nvPr/>
            </p:nvGrpSpPr>
            <p:grpSpPr bwMode="auto">
              <a:xfrm>
                <a:off x="5381" y="3085"/>
                <a:ext cx="227" cy="132"/>
                <a:chOff x="5381" y="3085"/>
                <a:chExt cx="227" cy="132"/>
              </a:xfrm>
            </p:grpSpPr>
            <p:sp>
              <p:nvSpPr>
                <p:cNvPr id="91198" name="Oval 62"/>
                <p:cNvSpPr>
                  <a:spLocks noChangeArrowheads="1"/>
                </p:cNvSpPr>
                <p:nvPr userDrawn="1"/>
              </p:nvSpPr>
              <p:spPr bwMode="hidden">
                <a:xfrm>
                  <a:off x="5381" y="3085"/>
                  <a:ext cx="227" cy="1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1199" name="Oval 63"/>
                <p:cNvSpPr>
                  <a:spLocks noChangeArrowheads="1"/>
                </p:cNvSpPr>
                <p:nvPr userDrawn="1"/>
              </p:nvSpPr>
              <p:spPr bwMode="hidden">
                <a:xfrm>
                  <a:off x="5403" y="3099"/>
                  <a:ext cx="182" cy="1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1200" name="Oval 64"/>
                <p:cNvSpPr>
                  <a:spLocks noChangeArrowheads="1"/>
                </p:cNvSpPr>
                <p:nvPr userDrawn="1"/>
              </p:nvSpPr>
              <p:spPr bwMode="hidden">
                <a:xfrm>
                  <a:off x="5431" y="3109"/>
                  <a:ext cx="125" cy="8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1201" name="Oval 65"/>
                <p:cNvSpPr>
                  <a:spLocks noChangeArrowheads="1"/>
                </p:cNvSpPr>
                <p:nvPr userDrawn="1"/>
              </p:nvSpPr>
              <p:spPr bwMode="hidden">
                <a:xfrm>
                  <a:off x="5458" y="3125"/>
                  <a:ext cx="73" cy="47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</p:grpSp>
      <p:sp>
        <p:nvSpPr>
          <p:cNvPr id="91202" name="Rectangle 66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92275"/>
            <a:ext cx="7772400" cy="1736725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91203" name="Rectangle 6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91204" name="Rectangle 68"/>
          <p:cNvSpPr>
            <a:spLocks noGrp="1" noChangeArrowheads="1"/>
          </p:cNvSpPr>
          <p:nvPr>
            <p:ph type="dt" sz="quarter" idx="2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37E5452C-6DC0-45D4-BA59-36BD5913AED4}" type="datetimeFigureOut">
              <a:rPr lang="ru-RU"/>
              <a:pPr/>
              <a:t>03.01.2020</a:t>
            </a:fld>
            <a:endParaRPr lang="ru-RU"/>
          </a:p>
        </p:txBody>
      </p:sp>
      <p:sp>
        <p:nvSpPr>
          <p:cNvPr id="91205" name="Rectangle 69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1206" name="Rectangle 70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FDF3DAA0-84C5-4B4F-BF98-44F4063EF43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D3FC35-8DB6-4DDC-B852-03D1EEBBF9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A84F750-0F62-455B-9E44-66884BF2C9BC}" type="datetimeFigureOut">
              <a:rPr lang="ru-RU"/>
              <a:pPr/>
              <a:t>03.01.2020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3A77EB-48B5-4D3B-A090-4FD5AEC4E83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EABD7DC-1058-4481-A007-DF7D63D28670}" type="datetimeFigureOut">
              <a:rPr lang="ru-RU"/>
              <a:pPr/>
              <a:t>03.01.2020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AA2934-335D-4F26-A5F8-C435FADF5B0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64ED8BC-1410-4E91-8B22-4E110837096C}" type="datetimeFigureOut">
              <a:rPr lang="ru-RU"/>
              <a:pPr/>
              <a:t>03.01.2020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65E674-DAB7-43C2-A199-CC2464FD977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1DAAB75-3B6F-4CCC-81AD-E06B56D2FFFD}" type="datetimeFigureOut">
              <a:rPr lang="ru-RU"/>
              <a:pPr/>
              <a:t>03.01.2020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7C3997-DB53-442D-B176-CF845FAFBA7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C188519-9CC6-4175-BCC1-2302732957EE}" type="datetimeFigureOut">
              <a:rPr lang="ru-RU"/>
              <a:pPr/>
              <a:t>03.01.2020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9F7E1C-4637-45FE-8200-F897FAEC943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34E0F7F-14AF-44BB-8005-F07AF8EBB743}" type="datetimeFigureOut">
              <a:rPr lang="ru-RU"/>
              <a:pPr/>
              <a:t>03.01.2020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E2C26D-CF16-4D2D-B28E-C0C0B08C18E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0642C52-0562-4969-8C6A-205846AC60F8}" type="datetimeFigureOut">
              <a:rPr lang="ru-RU"/>
              <a:pPr/>
              <a:t>03.01.2020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9B32B7-C26F-4CD8-950D-33E205CA749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5BA4442-86A2-40DD-82C9-BFD1AB8774E9}" type="datetimeFigureOut">
              <a:rPr lang="ru-RU"/>
              <a:pPr/>
              <a:t>03.01.2020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997CA5-0CED-4826-84C9-0428F2E202E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57DB7F5-475F-4C15-ABCC-460F247D7465}" type="datetimeFigureOut">
              <a:rPr lang="ru-RU"/>
              <a:pPr/>
              <a:t>03.01.2020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E9E276-BCFB-44AD-AD67-D0E8A59A2B2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4835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483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7362BFC-2BDB-43F7-8089-F6C8E031A000}" type="datetimeFigureOut">
              <a:rPr lang="ru-RU"/>
              <a:pPr/>
              <a:t>03.01.2020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9700B6-8957-47BA-B226-58A9B08FA76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914400" y="1600200"/>
            <a:ext cx="38100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876800" y="1600200"/>
            <a:ext cx="38100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C384A3-83F5-4754-8C49-C9F5E33D65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F5BC69-5A8D-4EDF-852F-E92B6A3186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C966DE-8955-4F14-B958-22C8A94535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055427-277D-4D14-8FB7-296595ECB2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AD9B7D-FE00-415D-8CE9-8F23FF0734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3F93E4-A773-4524-99C0-754DFF04CA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8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7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.xml"/><Relationship Id="rId3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5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11" Type="http://schemas.openxmlformats.org/officeDocument/2006/relationships/slideLayout" Target="../slideLayouts/slideLayout39.xml"/><Relationship Id="rId5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8686800" cy="4876800"/>
            <a:chOff x="0" y="0"/>
            <a:chExt cx="5472" cy="3072"/>
          </a:xfrm>
        </p:grpSpPr>
        <p:sp>
          <p:nvSpPr>
            <p:cNvPr id="1033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384" cy="307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 eaLnBrk="1" hangingPunct="1">
                <a:defRPr/>
              </a:pPr>
              <a:endParaRPr lang="ru-RU" altLang="ru-RU" sz="2400" smtClean="0">
                <a:latin typeface="Times New Roman" pitchFamily="18" charset="0"/>
              </a:endParaRPr>
            </a:p>
          </p:txBody>
        </p:sp>
        <p:grpSp>
          <p:nvGrpSpPr>
            <p:cNvPr id="1034" name="Group 4"/>
            <p:cNvGrpSpPr>
              <a:grpSpLocks/>
            </p:cNvGrpSpPr>
            <p:nvPr/>
          </p:nvGrpSpPr>
          <p:grpSpPr bwMode="auto">
            <a:xfrm>
              <a:off x="240" y="893"/>
              <a:ext cx="5232" cy="115"/>
              <a:chOff x="240" y="893"/>
              <a:chExt cx="5232" cy="115"/>
            </a:xfrm>
          </p:grpSpPr>
          <p:sp>
            <p:nvSpPr>
              <p:cNvPr id="1035" name="Rectangle 5"/>
              <p:cNvSpPr>
                <a:spLocks noChangeArrowheads="1"/>
              </p:cNvSpPr>
              <p:nvPr/>
            </p:nvSpPr>
            <p:spPr bwMode="auto">
              <a:xfrm>
                <a:off x="4320" y="893"/>
                <a:ext cx="1152" cy="11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algn="ctr" eaLnBrk="1" hangingPunct="1">
                  <a:defRPr/>
                </a:pPr>
                <a:endParaRPr lang="ru-RU" altLang="ru-RU" sz="2400" smtClean="0">
                  <a:latin typeface="Times New Roman" pitchFamily="18" charset="0"/>
                </a:endParaRPr>
              </a:p>
            </p:txBody>
          </p:sp>
          <p:sp>
            <p:nvSpPr>
              <p:cNvPr id="1036" name="Line 6"/>
              <p:cNvSpPr>
                <a:spLocks noChangeShapeType="1"/>
              </p:cNvSpPr>
              <p:nvPr/>
            </p:nvSpPr>
            <p:spPr bwMode="auto">
              <a:xfrm>
                <a:off x="240" y="941"/>
                <a:ext cx="5232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1027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277813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8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600200"/>
            <a:ext cx="77724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20489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51575"/>
            <a:ext cx="1981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490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2484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491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Arial" pitchFamily="34" charset="0"/>
              </a:defRPr>
            </a:lvl1pPr>
          </a:lstStyle>
          <a:p>
            <a:pPr>
              <a:defRPr/>
            </a:pPr>
            <a:fld id="{61CF8914-37D2-4A75-9D67-CA856490D9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32" name="Line 12"/>
          <p:cNvSpPr>
            <a:spLocks noChangeShapeType="1"/>
          </p:cNvSpPr>
          <p:nvPr/>
        </p:nvSpPr>
        <p:spPr bwMode="auto">
          <a:xfrm>
            <a:off x="0" y="4876800"/>
            <a:ext cx="609600" cy="0"/>
          </a:xfrm>
          <a:prstGeom prst="line">
            <a:avLst/>
          </a:prstGeom>
          <a:noFill/>
          <a:ln w="44450">
            <a:solidFill>
              <a:schemeClr val="bg2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49" r:id="rId1"/>
    <p:sldLayoutId id="2147483913" r:id="rId2"/>
    <p:sldLayoutId id="2147483914" r:id="rId3"/>
    <p:sldLayoutId id="2147483915" r:id="rId4"/>
    <p:sldLayoutId id="2147483916" r:id="rId5"/>
    <p:sldLayoutId id="2147483917" r:id="rId6"/>
    <p:sldLayoutId id="2147483918" r:id="rId7"/>
    <p:sldLayoutId id="2147483919" r:id="rId8"/>
    <p:sldLayoutId id="2147483920" r:id="rId9"/>
    <p:sldLayoutId id="2147483921" r:id="rId10"/>
    <p:sldLayoutId id="2147483922" r:id="rId11"/>
    <p:sldLayoutId id="2147483923" r:id="rId12"/>
    <p:sldLayoutId id="2147483924" r:id="rId13"/>
    <p:sldLayoutId id="2147483947" r:id="rId14"/>
    <p:sldLayoutId id="2147483948" r:id="rId15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Char char="n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n"/>
        <a:defRPr sz="26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5000"/>
        <a:buFont typeface="Wingdings" pitchFamily="2" charset="2"/>
        <a:buChar char="n"/>
        <a:defRPr sz="23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7AA8BC">
              <a:alpha val="50980"/>
            </a:srgb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defRPr/>
            </a:pPr>
            <a:endParaRPr lang="ru-RU" altLang="ru-RU" smtClean="0">
              <a:solidFill>
                <a:srgbClr val="000000"/>
              </a:solidFill>
            </a:endParaRPr>
          </a:p>
        </p:txBody>
      </p:sp>
      <p:sp>
        <p:nvSpPr>
          <p:cNvPr id="2051" name="Freeform 3"/>
          <p:cNvSpPr>
            <a:spLocks/>
          </p:cNvSpPr>
          <p:nvPr userDrawn="1"/>
        </p:nvSpPr>
        <p:spPr bwMode="auto">
          <a:xfrm>
            <a:off x="-36513" y="-26988"/>
            <a:ext cx="8353426" cy="6869113"/>
          </a:xfrm>
          <a:custGeom>
            <a:avLst/>
            <a:gdLst>
              <a:gd name="T0" fmla="*/ 2147483647 w 5381"/>
              <a:gd name="T1" fmla="*/ 2147483647 h 4327"/>
              <a:gd name="T2" fmla="*/ 2147483647 w 5381"/>
              <a:gd name="T3" fmla="*/ 2147483647 h 4327"/>
              <a:gd name="T4" fmla="*/ 2147483647 w 5381"/>
              <a:gd name="T5" fmla="*/ 2147483647 h 4327"/>
              <a:gd name="T6" fmla="*/ 2147483647 w 5381"/>
              <a:gd name="T7" fmla="*/ 2147483647 h 4327"/>
              <a:gd name="T8" fmla="*/ 0 w 5381"/>
              <a:gd name="T9" fmla="*/ 0 h 4327"/>
              <a:gd name="T10" fmla="*/ 2147483647 w 5381"/>
              <a:gd name="T11" fmla="*/ 2147483647 h 4327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5381" h="4327">
                <a:moveTo>
                  <a:pt x="4017" y="17"/>
                </a:moveTo>
                <a:cubicBezTo>
                  <a:pt x="4909" y="388"/>
                  <a:pt x="5372" y="1508"/>
                  <a:pt x="5351" y="2225"/>
                </a:cubicBezTo>
                <a:cubicBezTo>
                  <a:pt x="5381" y="2951"/>
                  <a:pt x="4783" y="3968"/>
                  <a:pt x="3892" y="4318"/>
                </a:cubicBezTo>
                <a:lnTo>
                  <a:pt x="4" y="4327"/>
                </a:lnTo>
                <a:lnTo>
                  <a:pt x="0" y="0"/>
                </a:lnTo>
                <a:lnTo>
                  <a:pt x="4017" y="17"/>
                </a:lnTo>
                <a:close/>
              </a:path>
            </a:pathLst>
          </a:custGeom>
          <a:gradFill rotWithShape="1">
            <a:gsLst>
              <a:gs pos="0">
                <a:srgbClr val="BDD3DD"/>
              </a:gs>
              <a:gs pos="50000">
                <a:srgbClr val="E4EDF1"/>
              </a:gs>
              <a:gs pos="100000">
                <a:srgbClr val="BDD3DD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>
            <a:outerShdw dist="80322" dir="1106097" algn="ctr" rotWithShape="0">
              <a:srgbClr val="8EA8A7">
                <a:alpha val="50000"/>
              </a:srgbClr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2052" name="Freeform 4"/>
          <p:cNvSpPr>
            <a:spLocks/>
          </p:cNvSpPr>
          <p:nvPr userDrawn="1"/>
        </p:nvSpPr>
        <p:spPr bwMode="auto">
          <a:xfrm>
            <a:off x="-36513" y="4019550"/>
            <a:ext cx="9190038" cy="2951163"/>
          </a:xfrm>
          <a:custGeom>
            <a:avLst/>
            <a:gdLst>
              <a:gd name="T0" fmla="*/ 2147483647 w 6272"/>
              <a:gd name="T1" fmla="*/ 0 h 1859"/>
              <a:gd name="T2" fmla="*/ 2147483647 w 6272"/>
              <a:gd name="T3" fmla="*/ 2147483647 h 1859"/>
              <a:gd name="T4" fmla="*/ 2147483647 w 6272"/>
              <a:gd name="T5" fmla="*/ 2147483647 h 1859"/>
              <a:gd name="T6" fmla="*/ 2147483647 w 6272"/>
              <a:gd name="T7" fmla="*/ 2147483647 h 1859"/>
              <a:gd name="T8" fmla="*/ 2147483647 w 6272"/>
              <a:gd name="T9" fmla="*/ 2147483647 h 1859"/>
              <a:gd name="T10" fmla="*/ 2147483647 w 6272"/>
              <a:gd name="T11" fmla="*/ 0 h 185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6272" h="1859">
                <a:moveTo>
                  <a:pt x="6252" y="0"/>
                </a:moveTo>
                <a:cubicBezTo>
                  <a:pt x="5993" y="312"/>
                  <a:pt x="5343" y="907"/>
                  <a:pt x="4292" y="1159"/>
                </a:cubicBezTo>
                <a:cubicBezTo>
                  <a:pt x="3246" y="1409"/>
                  <a:pt x="1125" y="1500"/>
                  <a:pt x="16" y="1464"/>
                </a:cubicBezTo>
                <a:cubicBezTo>
                  <a:pt x="16" y="1600"/>
                  <a:pt x="0" y="1859"/>
                  <a:pt x="2" y="1831"/>
                </a:cubicBezTo>
                <a:cubicBezTo>
                  <a:pt x="2" y="1831"/>
                  <a:pt x="3103" y="1790"/>
                  <a:pt x="6272" y="1808"/>
                </a:cubicBezTo>
                <a:cubicBezTo>
                  <a:pt x="6262" y="953"/>
                  <a:pt x="6256" y="379"/>
                  <a:pt x="6252" y="0"/>
                </a:cubicBezTo>
                <a:close/>
              </a:path>
            </a:pathLst>
          </a:custGeom>
          <a:solidFill>
            <a:srgbClr val="A6C4D2"/>
          </a:solidFill>
          <a:ln w="9525" cap="flat" cmpd="sng">
            <a:noFill/>
            <a:prstDash val="solid"/>
            <a:round/>
            <a:headEnd/>
            <a:tailEnd/>
          </a:ln>
          <a:effectLst>
            <a:outerShdw dist="107763" dir="13500000" algn="ctr" rotWithShape="0">
              <a:srgbClr val="8EA8A7">
                <a:alpha val="50000"/>
              </a:srgbClr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2053" name="Freeform 5"/>
          <p:cNvSpPr>
            <a:spLocks/>
          </p:cNvSpPr>
          <p:nvPr userDrawn="1"/>
        </p:nvSpPr>
        <p:spPr bwMode="auto">
          <a:xfrm>
            <a:off x="-47625" y="-33338"/>
            <a:ext cx="9190038" cy="1230313"/>
          </a:xfrm>
          <a:custGeom>
            <a:avLst/>
            <a:gdLst>
              <a:gd name="T0" fmla="*/ 2147483647 w 6272"/>
              <a:gd name="T1" fmla="*/ 2147483647 h 775"/>
              <a:gd name="T2" fmla="*/ 2147483647 w 6272"/>
              <a:gd name="T3" fmla="*/ 2147483647 h 775"/>
              <a:gd name="T4" fmla="*/ 2147483647 w 6272"/>
              <a:gd name="T5" fmla="*/ 2147483647 h 775"/>
              <a:gd name="T6" fmla="*/ 2147483647 w 6272"/>
              <a:gd name="T7" fmla="*/ 2147483647 h 775"/>
              <a:gd name="T8" fmla="*/ 2147483647 w 6272"/>
              <a:gd name="T9" fmla="*/ 2147483647 h 775"/>
              <a:gd name="T10" fmla="*/ 2147483647 w 6272"/>
              <a:gd name="T11" fmla="*/ 2147483647 h 775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6272" h="775">
                <a:moveTo>
                  <a:pt x="5" y="775"/>
                </a:moveTo>
                <a:cubicBezTo>
                  <a:pt x="263" y="647"/>
                  <a:pt x="1003" y="398"/>
                  <a:pt x="2054" y="295"/>
                </a:cubicBezTo>
                <a:cubicBezTo>
                  <a:pt x="3102" y="192"/>
                  <a:pt x="5151" y="145"/>
                  <a:pt x="6260" y="160"/>
                </a:cubicBezTo>
                <a:cubicBezTo>
                  <a:pt x="6260" y="104"/>
                  <a:pt x="6272" y="0"/>
                  <a:pt x="6270" y="11"/>
                </a:cubicBezTo>
                <a:cubicBezTo>
                  <a:pt x="6270" y="11"/>
                  <a:pt x="3178" y="11"/>
                  <a:pt x="8" y="4"/>
                </a:cubicBezTo>
                <a:cubicBezTo>
                  <a:pt x="17" y="355"/>
                  <a:pt x="0" y="619"/>
                  <a:pt x="5" y="775"/>
                </a:cubicBezTo>
                <a:close/>
              </a:path>
            </a:pathLst>
          </a:custGeom>
          <a:solidFill>
            <a:srgbClr val="A6C4D2"/>
          </a:solidFill>
          <a:ln w="9525" cap="flat" cmpd="sng">
            <a:noFill/>
            <a:prstDash val="solid"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80232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2C6284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A44BDA89-DE2C-4F44-92D1-30A76B86D12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50" r:id="rId1"/>
    <p:sldLayoutId id="2147483925" r:id="rId2"/>
    <p:sldLayoutId id="2147483926" r:id="rId3"/>
    <p:sldLayoutId id="2147483927" r:id="rId4"/>
    <p:sldLayoutId id="2147483928" r:id="rId5"/>
    <p:sldLayoutId id="2147483929" r:id="rId6"/>
    <p:sldLayoutId id="2147483930" r:id="rId7"/>
    <p:sldLayoutId id="2147483931" r:id="rId8"/>
    <p:sldLayoutId id="2147483932" r:id="rId9"/>
    <p:sldLayoutId id="2147483933" r:id="rId10"/>
    <p:sldLayoutId id="2147483934" r:id="rId11"/>
    <p:sldLayoutId id="2147483935" r:id="rId12"/>
    <p:sldLayoutId id="2147483936" r:id="rId13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25547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255471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255471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255471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255471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rgbClr val="255471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rgbClr val="255471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rgbClr val="255471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rgbClr val="255471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Freeform 2"/>
          <p:cNvSpPr>
            <a:spLocks/>
          </p:cNvSpPr>
          <p:nvPr/>
        </p:nvSpPr>
        <p:spPr bwMode="hidden">
          <a:xfrm>
            <a:off x="6627813" y="6429375"/>
            <a:ext cx="285750" cy="209550"/>
          </a:xfrm>
          <a:custGeom>
            <a:avLst/>
            <a:gdLst/>
            <a:ahLst/>
            <a:cxnLst>
              <a:cxn ang="0">
                <a:pos x="0" y="132"/>
              </a:cxn>
              <a:cxn ang="0">
                <a:pos x="29" y="132"/>
              </a:cxn>
              <a:cxn ang="0">
                <a:pos x="77" y="108"/>
              </a:cxn>
              <a:cxn ang="0">
                <a:pos x="119" y="78"/>
              </a:cxn>
              <a:cxn ang="0">
                <a:pos x="155" y="48"/>
              </a:cxn>
              <a:cxn ang="0">
                <a:pos x="179" y="12"/>
              </a:cxn>
              <a:cxn ang="0">
                <a:pos x="173" y="6"/>
              </a:cxn>
              <a:cxn ang="0">
                <a:pos x="167" y="0"/>
              </a:cxn>
              <a:cxn ang="0">
                <a:pos x="137" y="42"/>
              </a:cxn>
              <a:cxn ang="0">
                <a:pos x="101" y="78"/>
              </a:cxn>
              <a:cxn ang="0">
                <a:pos x="53" y="108"/>
              </a:cxn>
              <a:cxn ang="0">
                <a:pos x="0" y="132"/>
              </a:cxn>
              <a:cxn ang="0">
                <a:pos x="0" y="132"/>
              </a:cxn>
            </a:cxnLst>
            <a:rect l="0" t="0" r="r" b="b"/>
            <a:pathLst>
              <a:path w="179" h="132">
                <a:moveTo>
                  <a:pt x="0" y="132"/>
                </a:moveTo>
                <a:lnTo>
                  <a:pt x="29" y="132"/>
                </a:lnTo>
                <a:lnTo>
                  <a:pt x="77" y="108"/>
                </a:lnTo>
                <a:lnTo>
                  <a:pt x="119" y="78"/>
                </a:lnTo>
                <a:lnTo>
                  <a:pt x="155" y="48"/>
                </a:lnTo>
                <a:lnTo>
                  <a:pt x="179" y="12"/>
                </a:lnTo>
                <a:lnTo>
                  <a:pt x="173" y="6"/>
                </a:lnTo>
                <a:lnTo>
                  <a:pt x="167" y="0"/>
                </a:lnTo>
                <a:lnTo>
                  <a:pt x="137" y="42"/>
                </a:lnTo>
                <a:lnTo>
                  <a:pt x="101" y="78"/>
                </a:lnTo>
                <a:lnTo>
                  <a:pt x="53" y="108"/>
                </a:lnTo>
                <a:lnTo>
                  <a:pt x="0" y="132"/>
                </a:lnTo>
                <a:lnTo>
                  <a:pt x="0" y="132"/>
                </a:lnTo>
                <a:close/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accent2">
                  <a:gamma/>
                  <a:shade val="87843"/>
                  <a:invGamma/>
                </a:schemeClr>
              </a:gs>
            </a:gsLst>
            <a:lin ang="189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90115" name="Group 3"/>
          <p:cNvGrpSpPr>
            <a:grpSpLocks/>
          </p:cNvGrpSpPr>
          <p:nvPr/>
        </p:nvGrpSpPr>
        <p:grpSpPr bwMode="auto">
          <a:xfrm>
            <a:off x="3175" y="4267200"/>
            <a:ext cx="9140825" cy="2590800"/>
            <a:chOff x="2" y="2688"/>
            <a:chExt cx="5758" cy="1632"/>
          </a:xfrm>
        </p:grpSpPr>
        <p:sp>
          <p:nvSpPr>
            <p:cNvPr id="90116" name="Freeform 4"/>
            <p:cNvSpPr>
              <a:spLocks/>
            </p:cNvSpPr>
            <p:nvPr/>
          </p:nvSpPr>
          <p:spPr bwMode="hidden">
            <a:xfrm>
              <a:off x="2" y="2688"/>
              <a:ext cx="5758" cy="1632"/>
            </a:xfrm>
            <a:custGeom>
              <a:avLst/>
              <a:gdLst/>
              <a:ahLst/>
              <a:cxnLst>
                <a:cxn ang="0">
                  <a:pos x="5740" y="4316"/>
                </a:cxn>
                <a:cxn ang="0">
                  <a:pos x="0" y="4316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4316"/>
                </a:cxn>
                <a:cxn ang="0">
                  <a:pos x="5740" y="4316"/>
                </a:cxn>
              </a:cxnLst>
              <a:rect l="0" t="0" r="r" b="b"/>
              <a:pathLst>
                <a:path w="5740" h="4316">
                  <a:moveTo>
                    <a:pt x="5740" y="4316"/>
                  </a:moveTo>
                  <a:lnTo>
                    <a:pt x="0" y="4316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4316"/>
                  </a:lnTo>
                  <a:lnTo>
                    <a:pt x="5740" y="431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90117" name="Group 5"/>
            <p:cNvGrpSpPr>
              <a:grpSpLocks/>
            </p:cNvGrpSpPr>
            <p:nvPr userDrawn="1"/>
          </p:nvGrpSpPr>
          <p:grpSpPr bwMode="auto">
            <a:xfrm>
              <a:off x="3528" y="3715"/>
              <a:ext cx="792" cy="521"/>
              <a:chOff x="3527" y="3715"/>
              <a:chExt cx="792" cy="521"/>
            </a:xfrm>
          </p:grpSpPr>
          <p:sp>
            <p:nvSpPr>
              <p:cNvPr id="90118" name="Oval 6"/>
              <p:cNvSpPr>
                <a:spLocks noChangeArrowheads="1"/>
              </p:cNvSpPr>
              <p:nvPr/>
            </p:nvSpPr>
            <p:spPr bwMode="hidden">
              <a:xfrm>
                <a:off x="3686" y="3810"/>
                <a:ext cx="532" cy="32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119" name="Oval 7"/>
              <p:cNvSpPr>
                <a:spLocks noChangeArrowheads="1"/>
              </p:cNvSpPr>
              <p:nvPr/>
            </p:nvSpPr>
            <p:spPr bwMode="hidden">
              <a:xfrm>
                <a:off x="3726" y="3840"/>
                <a:ext cx="452" cy="275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120" name="Oval 8"/>
              <p:cNvSpPr>
                <a:spLocks noChangeArrowheads="1"/>
              </p:cNvSpPr>
              <p:nvPr/>
            </p:nvSpPr>
            <p:spPr bwMode="hidden">
              <a:xfrm>
                <a:off x="3782" y="3872"/>
                <a:ext cx="344" cy="2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121" name="Oval 9"/>
              <p:cNvSpPr>
                <a:spLocks noChangeArrowheads="1"/>
              </p:cNvSpPr>
              <p:nvPr/>
            </p:nvSpPr>
            <p:spPr bwMode="hidden">
              <a:xfrm>
                <a:off x="3822" y="3896"/>
                <a:ext cx="262" cy="15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122" name="Oval 10"/>
              <p:cNvSpPr>
                <a:spLocks noChangeArrowheads="1"/>
              </p:cNvSpPr>
              <p:nvPr/>
            </p:nvSpPr>
            <p:spPr bwMode="hidden">
              <a:xfrm>
                <a:off x="3856" y="3922"/>
                <a:ext cx="192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123" name="Freeform 11"/>
              <p:cNvSpPr>
                <a:spLocks/>
              </p:cNvSpPr>
              <p:nvPr/>
            </p:nvSpPr>
            <p:spPr bwMode="hidden">
              <a:xfrm>
                <a:off x="3575" y="3715"/>
                <a:ext cx="383" cy="161"/>
              </a:xfrm>
              <a:custGeom>
                <a:avLst/>
                <a:gdLst/>
                <a:ahLst/>
                <a:cxnLst>
                  <a:cxn ang="0">
                    <a:pos x="376" y="12"/>
                  </a:cxn>
                  <a:cxn ang="0">
                    <a:pos x="257" y="24"/>
                  </a:cxn>
                  <a:cxn ang="0">
                    <a:pos x="149" y="54"/>
                  </a:cxn>
                  <a:cxn ang="0">
                    <a:pos x="101" y="77"/>
                  </a:cxn>
                  <a:cxn ang="0">
                    <a:pos x="59" y="101"/>
                  </a:cxn>
                  <a:cxn ang="0">
                    <a:pos x="24" y="131"/>
                  </a:cxn>
                  <a:cxn ang="0">
                    <a:pos x="0" y="161"/>
                  </a:cxn>
                  <a:cxn ang="0">
                    <a:pos x="0" y="137"/>
                  </a:cxn>
                  <a:cxn ang="0">
                    <a:pos x="29" y="107"/>
                  </a:cxn>
                  <a:cxn ang="0">
                    <a:pos x="65" y="83"/>
                  </a:cxn>
                  <a:cxn ang="0">
                    <a:pos x="155" y="36"/>
                  </a:cxn>
                  <a:cxn ang="0">
                    <a:pos x="257" y="12"/>
                  </a:cxn>
                  <a:cxn ang="0">
                    <a:pos x="376" y="0"/>
                  </a:cxn>
                  <a:cxn ang="0">
                    <a:pos x="376" y="0"/>
                  </a:cxn>
                  <a:cxn ang="0">
                    <a:pos x="382" y="0"/>
                  </a:cxn>
                  <a:cxn ang="0">
                    <a:pos x="382" y="12"/>
                  </a:cxn>
                  <a:cxn ang="0">
                    <a:pos x="376" y="12"/>
                  </a:cxn>
                  <a:cxn ang="0">
                    <a:pos x="376" y="12"/>
                  </a:cxn>
                  <a:cxn ang="0">
                    <a:pos x="376" y="12"/>
                  </a:cxn>
                </a:cxnLst>
                <a:rect l="0" t="0" r="r" b="b"/>
                <a:pathLst>
                  <a:path w="382" h="161">
                    <a:moveTo>
                      <a:pt x="376" y="12"/>
                    </a:moveTo>
                    <a:lnTo>
                      <a:pt x="257" y="24"/>
                    </a:lnTo>
                    <a:lnTo>
                      <a:pt x="149" y="54"/>
                    </a:lnTo>
                    <a:lnTo>
                      <a:pt x="101" y="77"/>
                    </a:lnTo>
                    <a:lnTo>
                      <a:pt x="59" y="101"/>
                    </a:lnTo>
                    <a:lnTo>
                      <a:pt x="24" y="131"/>
                    </a:lnTo>
                    <a:lnTo>
                      <a:pt x="0" y="161"/>
                    </a:lnTo>
                    <a:lnTo>
                      <a:pt x="0" y="137"/>
                    </a:lnTo>
                    <a:lnTo>
                      <a:pt x="29" y="107"/>
                    </a:lnTo>
                    <a:lnTo>
                      <a:pt x="65" y="83"/>
                    </a:lnTo>
                    <a:lnTo>
                      <a:pt x="155" y="36"/>
                    </a:lnTo>
                    <a:lnTo>
                      <a:pt x="257" y="12"/>
                    </a:lnTo>
                    <a:lnTo>
                      <a:pt x="376" y="0"/>
                    </a:lnTo>
                    <a:lnTo>
                      <a:pt x="376" y="0"/>
                    </a:lnTo>
                    <a:lnTo>
                      <a:pt x="382" y="0"/>
                    </a:lnTo>
                    <a:lnTo>
                      <a:pt x="382" y="12"/>
                    </a:lnTo>
                    <a:lnTo>
                      <a:pt x="376" y="12"/>
                    </a:lnTo>
                    <a:lnTo>
                      <a:pt x="376" y="12"/>
                    </a:lnTo>
                    <a:lnTo>
                      <a:pt x="376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124" name="Freeform 12"/>
              <p:cNvSpPr>
                <a:spLocks/>
              </p:cNvSpPr>
              <p:nvPr/>
            </p:nvSpPr>
            <p:spPr bwMode="hidden">
              <a:xfrm>
                <a:off x="3695" y="4170"/>
                <a:ext cx="444" cy="66"/>
              </a:xfrm>
              <a:custGeom>
                <a:avLst/>
                <a:gdLst/>
                <a:ahLst/>
                <a:cxnLst>
                  <a:cxn ang="0">
                    <a:pos x="257" y="54"/>
                  </a:cxn>
                  <a:cxn ang="0">
                    <a:pos x="353" y="48"/>
                  </a:cxn>
                  <a:cxn ang="0">
                    <a:pos x="443" y="24"/>
                  </a:cxn>
                  <a:cxn ang="0">
                    <a:pos x="443" y="36"/>
                  </a:cxn>
                  <a:cxn ang="0">
                    <a:pos x="353" y="60"/>
                  </a:cxn>
                  <a:cxn ang="0">
                    <a:pos x="257" y="66"/>
                  </a:cxn>
                  <a:cxn ang="0">
                    <a:pos x="186" y="60"/>
                  </a:cxn>
                  <a:cxn ang="0">
                    <a:pos x="120" y="48"/>
                  </a:cxn>
                  <a:cxn ang="0">
                    <a:pos x="60" y="36"/>
                  </a:cxn>
                  <a:cxn ang="0">
                    <a:pos x="0" y="12"/>
                  </a:cxn>
                  <a:cxn ang="0">
                    <a:pos x="0" y="0"/>
                  </a:cxn>
                  <a:cxn ang="0">
                    <a:pos x="54" y="24"/>
                  </a:cxn>
                  <a:cxn ang="0">
                    <a:pos x="120" y="36"/>
                  </a:cxn>
                  <a:cxn ang="0">
                    <a:pos x="186" y="48"/>
                  </a:cxn>
                  <a:cxn ang="0">
                    <a:pos x="257" y="54"/>
                  </a:cxn>
                  <a:cxn ang="0">
                    <a:pos x="257" y="54"/>
                  </a:cxn>
                </a:cxnLst>
                <a:rect l="0" t="0" r="r" b="b"/>
                <a:pathLst>
                  <a:path w="443" h="66">
                    <a:moveTo>
                      <a:pt x="257" y="54"/>
                    </a:moveTo>
                    <a:lnTo>
                      <a:pt x="353" y="48"/>
                    </a:lnTo>
                    <a:lnTo>
                      <a:pt x="443" y="24"/>
                    </a:lnTo>
                    <a:lnTo>
                      <a:pt x="443" y="36"/>
                    </a:lnTo>
                    <a:lnTo>
                      <a:pt x="353" y="60"/>
                    </a:lnTo>
                    <a:lnTo>
                      <a:pt x="257" y="66"/>
                    </a:lnTo>
                    <a:lnTo>
                      <a:pt x="186" y="60"/>
                    </a:lnTo>
                    <a:lnTo>
                      <a:pt x="120" y="48"/>
                    </a:lnTo>
                    <a:lnTo>
                      <a:pt x="60" y="36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54" y="24"/>
                    </a:lnTo>
                    <a:lnTo>
                      <a:pt x="120" y="36"/>
                    </a:lnTo>
                    <a:lnTo>
                      <a:pt x="186" y="48"/>
                    </a:lnTo>
                    <a:lnTo>
                      <a:pt x="257" y="54"/>
                    </a:lnTo>
                    <a:lnTo>
                      <a:pt x="257" y="5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84706"/>
                      <a:invGamma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125" name="Freeform 13"/>
              <p:cNvSpPr>
                <a:spLocks/>
              </p:cNvSpPr>
              <p:nvPr/>
            </p:nvSpPr>
            <p:spPr bwMode="hidden">
              <a:xfrm>
                <a:off x="3527" y="3906"/>
                <a:ext cx="89" cy="216"/>
              </a:xfrm>
              <a:custGeom>
                <a:avLst/>
                <a:gdLst/>
                <a:ahLst/>
                <a:cxnLst>
                  <a:cxn ang="0">
                    <a:pos x="12" y="66"/>
                  </a:cxn>
                  <a:cxn ang="0">
                    <a:pos x="18" y="108"/>
                  </a:cxn>
                  <a:cxn ang="0">
                    <a:pos x="36" y="144"/>
                  </a:cxn>
                  <a:cxn ang="0">
                    <a:pos x="60" y="180"/>
                  </a:cxn>
                  <a:cxn ang="0">
                    <a:pos x="89" y="216"/>
                  </a:cxn>
                  <a:cxn ang="0">
                    <a:pos x="72" y="216"/>
                  </a:cxn>
                  <a:cxn ang="0">
                    <a:pos x="42" y="180"/>
                  </a:cxn>
                  <a:cxn ang="0">
                    <a:pos x="18" y="144"/>
                  </a:cxn>
                  <a:cxn ang="0">
                    <a:pos x="6" y="108"/>
                  </a:cxn>
                  <a:cxn ang="0">
                    <a:pos x="0" y="66"/>
                  </a:cxn>
                  <a:cxn ang="0">
                    <a:pos x="0" y="30"/>
                  </a:cxn>
                  <a:cxn ang="0">
                    <a:pos x="12" y="0"/>
                  </a:cxn>
                  <a:cxn ang="0">
                    <a:pos x="30" y="0"/>
                  </a:cxn>
                  <a:cxn ang="0">
                    <a:pos x="18" y="30"/>
                  </a:cxn>
                  <a:cxn ang="0">
                    <a:pos x="12" y="66"/>
                  </a:cxn>
                  <a:cxn ang="0">
                    <a:pos x="12" y="66"/>
                  </a:cxn>
                </a:cxnLst>
                <a:rect l="0" t="0" r="r" b="b"/>
                <a:pathLst>
                  <a:path w="89" h="216">
                    <a:moveTo>
                      <a:pt x="12" y="66"/>
                    </a:moveTo>
                    <a:lnTo>
                      <a:pt x="18" y="108"/>
                    </a:lnTo>
                    <a:lnTo>
                      <a:pt x="36" y="144"/>
                    </a:lnTo>
                    <a:lnTo>
                      <a:pt x="60" y="180"/>
                    </a:lnTo>
                    <a:lnTo>
                      <a:pt x="89" y="216"/>
                    </a:lnTo>
                    <a:lnTo>
                      <a:pt x="72" y="216"/>
                    </a:lnTo>
                    <a:lnTo>
                      <a:pt x="42" y="180"/>
                    </a:lnTo>
                    <a:lnTo>
                      <a:pt x="18" y="144"/>
                    </a:lnTo>
                    <a:lnTo>
                      <a:pt x="6" y="108"/>
                    </a:lnTo>
                    <a:lnTo>
                      <a:pt x="0" y="66"/>
                    </a:lnTo>
                    <a:lnTo>
                      <a:pt x="0" y="30"/>
                    </a:lnTo>
                    <a:lnTo>
                      <a:pt x="12" y="0"/>
                    </a:lnTo>
                    <a:lnTo>
                      <a:pt x="30" y="0"/>
                    </a:lnTo>
                    <a:lnTo>
                      <a:pt x="18" y="30"/>
                    </a:lnTo>
                    <a:lnTo>
                      <a:pt x="12" y="66"/>
                    </a:lnTo>
                    <a:lnTo>
                      <a:pt x="12" y="6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126" name="Freeform 14"/>
              <p:cNvSpPr>
                <a:spLocks/>
              </p:cNvSpPr>
              <p:nvPr/>
            </p:nvSpPr>
            <p:spPr bwMode="hidden">
              <a:xfrm>
                <a:off x="3569" y="3745"/>
                <a:ext cx="750" cy="461"/>
              </a:xfrm>
              <a:custGeom>
                <a:avLst/>
                <a:gdLst/>
                <a:ahLst/>
                <a:cxnLst>
                  <a:cxn ang="0">
                    <a:pos x="382" y="443"/>
                  </a:cxn>
                  <a:cxn ang="0">
                    <a:pos x="311" y="437"/>
                  </a:cxn>
                  <a:cxn ang="0">
                    <a:pos x="245" y="425"/>
                  </a:cxn>
                  <a:cxn ang="0">
                    <a:pos x="185" y="407"/>
                  </a:cxn>
                  <a:cxn ang="0">
                    <a:pos x="131" y="383"/>
                  </a:cxn>
                  <a:cxn ang="0">
                    <a:pos x="83" y="347"/>
                  </a:cxn>
                  <a:cxn ang="0">
                    <a:pos x="53" y="311"/>
                  </a:cxn>
                  <a:cxn ang="0">
                    <a:pos x="30" y="269"/>
                  </a:cxn>
                  <a:cxn ang="0">
                    <a:pos x="24" y="227"/>
                  </a:cxn>
                  <a:cxn ang="0">
                    <a:pos x="30" y="185"/>
                  </a:cxn>
                  <a:cxn ang="0">
                    <a:pos x="53" y="143"/>
                  </a:cxn>
                  <a:cxn ang="0">
                    <a:pos x="83" y="107"/>
                  </a:cxn>
                  <a:cxn ang="0">
                    <a:pos x="131" y="77"/>
                  </a:cxn>
                  <a:cxn ang="0">
                    <a:pos x="185" y="47"/>
                  </a:cxn>
                  <a:cxn ang="0">
                    <a:pos x="245" y="30"/>
                  </a:cxn>
                  <a:cxn ang="0">
                    <a:pos x="311" y="18"/>
                  </a:cxn>
                  <a:cxn ang="0">
                    <a:pos x="382" y="12"/>
                  </a:cxn>
                  <a:cxn ang="0">
                    <a:pos x="478" y="18"/>
                  </a:cxn>
                  <a:cxn ang="0">
                    <a:pos x="562" y="41"/>
                  </a:cxn>
                  <a:cxn ang="0">
                    <a:pos x="562" y="36"/>
                  </a:cxn>
                  <a:cxn ang="0">
                    <a:pos x="562" y="30"/>
                  </a:cxn>
                  <a:cxn ang="0">
                    <a:pos x="478" y="6"/>
                  </a:cxn>
                  <a:cxn ang="0">
                    <a:pos x="382" y="0"/>
                  </a:cxn>
                  <a:cxn ang="0">
                    <a:pos x="305" y="6"/>
                  </a:cxn>
                  <a:cxn ang="0">
                    <a:pos x="233" y="18"/>
                  </a:cxn>
                  <a:cxn ang="0">
                    <a:pos x="167" y="41"/>
                  </a:cxn>
                  <a:cxn ang="0">
                    <a:pos x="113" y="65"/>
                  </a:cxn>
                  <a:cxn ang="0">
                    <a:pos x="65" y="101"/>
                  </a:cxn>
                  <a:cxn ang="0">
                    <a:pos x="30" y="137"/>
                  </a:cxn>
                  <a:cxn ang="0">
                    <a:pos x="6" y="179"/>
                  </a:cxn>
                  <a:cxn ang="0">
                    <a:pos x="0" y="227"/>
                  </a:cxn>
                  <a:cxn ang="0">
                    <a:pos x="6" y="275"/>
                  </a:cxn>
                  <a:cxn ang="0">
                    <a:pos x="30" y="317"/>
                  </a:cxn>
                  <a:cxn ang="0">
                    <a:pos x="65" y="359"/>
                  </a:cxn>
                  <a:cxn ang="0">
                    <a:pos x="113" y="395"/>
                  </a:cxn>
                  <a:cxn ang="0">
                    <a:pos x="167" y="419"/>
                  </a:cxn>
                  <a:cxn ang="0">
                    <a:pos x="233" y="443"/>
                  </a:cxn>
                  <a:cxn ang="0">
                    <a:pos x="305" y="455"/>
                  </a:cxn>
                  <a:cxn ang="0">
                    <a:pos x="382" y="461"/>
                  </a:cxn>
                  <a:cxn ang="0">
                    <a:pos x="448" y="455"/>
                  </a:cxn>
                  <a:cxn ang="0">
                    <a:pos x="508" y="449"/>
                  </a:cxn>
                  <a:cxn ang="0">
                    <a:pos x="609" y="413"/>
                  </a:cxn>
                  <a:cxn ang="0">
                    <a:pos x="657" y="389"/>
                  </a:cxn>
                  <a:cxn ang="0">
                    <a:pos x="693" y="359"/>
                  </a:cxn>
                  <a:cxn ang="0">
                    <a:pos x="723" y="329"/>
                  </a:cxn>
                  <a:cxn ang="0">
                    <a:pos x="747" y="293"/>
                  </a:cxn>
                  <a:cxn ang="0">
                    <a:pos x="741" y="287"/>
                  </a:cxn>
                  <a:cxn ang="0">
                    <a:pos x="729" y="281"/>
                  </a:cxn>
                  <a:cxn ang="0">
                    <a:pos x="711" y="317"/>
                  </a:cxn>
                  <a:cxn ang="0">
                    <a:pos x="681" y="347"/>
                  </a:cxn>
                  <a:cxn ang="0">
                    <a:pos x="645" y="377"/>
                  </a:cxn>
                  <a:cxn ang="0">
                    <a:pos x="604" y="401"/>
                  </a:cxn>
                  <a:cxn ang="0">
                    <a:pos x="502" y="431"/>
                  </a:cxn>
                  <a:cxn ang="0">
                    <a:pos x="442" y="443"/>
                  </a:cxn>
                  <a:cxn ang="0">
                    <a:pos x="382" y="443"/>
                  </a:cxn>
                  <a:cxn ang="0">
                    <a:pos x="382" y="443"/>
                  </a:cxn>
                </a:cxnLst>
                <a:rect l="0" t="0" r="r" b="b"/>
                <a:pathLst>
                  <a:path w="747" h="461">
                    <a:moveTo>
                      <a:pt x="382" y="443"/>
                    </a:moveTo>
                    <a:lnTo>
                      <a:pt x="311" y="437"/>
                    </a:lnTo>
                    <a:lnTo>
                      <a:pt x="245" y="425"/>
                    </a:lnTo>
                    <a:lnTo>
                      <a:pt x="185" y="407"/>
                    </a:lnTo>
                    <a:lnTo>
                      <a:pt x="131" y="383"/>
                    </a:lnTo>
                    <a:lnTo>
                      <a:pt x="83" y="347"/>
                    </a:lnTo>
                    <a:lnTo>
                      <a:pt x="53" y="311"/>
                    </a:lnTo>
                    <a:lnTo>
                      <a:pt x="30" y="269"/>
                    </a:lnTo>
                    <a:lnTo>
                      <a:pt x="24" y="227"/>
                    </a:lnTo>
                    <a:lnTo>
                      <a:pt x="30" y="185"/>
                    </a:lnTo>
                    <a:lnTo>
                      <a:pt x="53" y="143"/>
                    </a:lnTo>
                    <a:lnTo>
                      <a:pt x="83" y="107"/>
                    </a:lnTo>
                    <a:lnTo>
                      <a:pt x="131" y="77"/>
                    </a:lnTo>
                    <a:lnTo>
                      <a:pt x="185" y="47"/>
                    </a:lnTo>
                    <a:lnTo>
                      <a:pt x="245" y="30"/>
                    </a:lnTo>
                    <a:lnTo>
                      <a:pt x="311" y="18"/>
                    </a:lnTo>
                    <a:lnTo>
                      <a:pt x="382" y="12"/>
                    </a:lnTo>
                    <a:lnTo>
                      <a:pt x="478" y="18"/>
                    </a:lnTo>
                    <a:lnTo>
                      <a:pt x="562" y="41"/>
                    </a:lnTo>
                    <a:lnTo>
                      <a:pt x="562" y="36"/>
                    </a:lnTo>
                    <a:lnTo>
                      <a:pt x="562" y="30"/>
                    </a:lnTo>
                    <a:lnTo>
                      <a:pt x="478" y="6"/>
                    </a:lnTo>
                    <a:lnTo>
                      <a:pt x="382" y="0"/>
                    </a:lnTo>
                    <a:lnTo>
                      <a:pt x="305" y="6"/>
                    </a:lnTo>
                    <a:lnTo>
                      <a:pt x="233" y="18"/>
                    </a:lnTo>
                    <a:lnTo>
                      <a:pt x="167" y="41"/>
                    </a:lnTo>
                    <a:lnTo>
                      <a:pt x="113" y="65"/>
                    </a:lnTo>
                    <a:lnTo>
                      <a:pt x="65" y="101"/>
                    </a:lnTo>
                    <a:lnTo>
                      <a:pt x="30" y="137"/>
                    </a:lnTo>
                    <a:lnTo>
                      <a:pt x="6" y="179"/>
                    </a:lnTo>
                    <a:lnTo>
                      <a:pt x="0" y="227"/>
                    </a:lnTo>
                    <a:lnTo>
                      <a:pt x="6" y="275"/>
                    </a:lnTo>
                    <a:lnTo>
                      <a:pt x="30" y="317"/>
                    </a:lnTo>
                    <a:lnTo>
                      <a:pt x="65" y="359"/>
                    </a:lnTo>
                    <a:lnTo>
                      <a:pt x="113" y="395"/>
                    </a:lnTo>
                    <a:lnTo>
                      <a:pt x="167" y="419"/>
                    </a:lnTo>
                    <a:lnTo>
                      <a:pt x="233" y="443"/>
                    </a:lnTo>
                    <a:lnTo>
                      <a:pt x="305" y="455"/>
                    </a:lnTo>
                    <a:lnTo>
                      <a:pt x="382" y="461"/>
                    </a:lnTo>
                    <a:lnTo>
                      <a:pt x="448" y="455"/>
                    </a:lnTo>
                    <a:lnTo>
                      <a:pt x="508" y="449"/>
                    </a:lnTo>
                    <a:lnTo>
                      <a:pt x="609" y="413"/>
                    </a:lnTo>
                    <a:lnTo>
                      <a:pt x="657" y="389"/>
                    </a:lnTo>
                    <a:lnTo>
                      <a:pt x="693" y="359"/>
                    </a:lnTo>
                    <a:lnTo>
                      <a:pt x="723" y="329"/>
                    </a:lnTo>
                    <a:lnTo>
                      <a:pt x="747" y="293"/>
                    </a:lnTo>
                    <a:lnTo>
                      <a:pt x="741" y="287"/>
                    </a:lnTo>
                    <a:lnTo>
                      <a:pt x="729" y="281"/>
                    </a:lnTo>
                    <a:lnTo>
                      <a:pt x="711" y="317"/>
                    </a:lnTo>
                    <a:lnTo>
                      <a:pt x="681" y="347"/>
                    </a:lnTo>
                    <a:lnTo>
                      <a:pt x="645" y="377"/>
                    </a:lnTo>
                    <a:lnTo>
                      <a:pt x="604" y="401"/>
                    </a:lnTo>
                    <a:lnTo>
                      <a:pt x="502" y="431"/>
                    </a:lnTo>
                    <a:lnTo>
                      <a:pt x="442" y="443"/>
                    </a:lnTo>
                    <a:lnTo>
                      <a:pt x="382" y="443"/>
                    </a:lnTo>
                    <a:lnTo>
                      <a:pt x="382" y="44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127" name="Freeform 15"/>
              <p:cNvSpPr>
                <a:spLocks/>
              </p:cNvSpPr>
              <p:nvPr/>
            </p:nvSpPr>
            <p:spPr bwMode="hidden">
              <a:xfrm>
                <a:off x="4037" y="3721"/>
                <a:ext cx="96" cy="3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8" y="18"/>
                  </a:cxn>
                  <a:cxn ang="0">
                    <a:pos x="96" y="30"/>
                  </a:cxn>
                  <a:cxn ang="0">
                    <a:pos x="96" y="24"/>
                  </a:cxn>
                  <a:cxn ang="0">
                    <a:pos x="96" y="18"/>
                  </a:cxn>
                  <a:cxn ang="0">
                    <a:pos x="48" y="12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96" h="30">
                    <a:moveTo>
                      <a:pt x="0" y="0"/>
                    </a:moveTo>
                    <a:lnTo>
                      <a:pt x="0" y="12"/>
                    </a:lnTo>
                    <a:lnTo>
                      <a:pt x="48" y="18"/>
                    </a:lnTo>
                    <a:lnTo>
                      <a:pt x="96" y="30"/>
                    </a:lnTo>
                    <a:lnTo>
                      <a:pt x="96" y="24"/>
                    </a:lnTo>
                    <a:lnTo>
                      <a:pt x="96" y="18"/>
                    </a:lnTo>
                    <a:lnTo>
                      <a:pt x="48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128" name="Oval 16"/>
              <p:cNvSpPr>
                <a:spLocks noChangeArrowheads="1"/>
              </p:cNvSpPr>
              <p:nvPr/>
            </p:nvSpPr>
            <p:spPr bwMode="hidden">
              <a:xfrm>
                <a:off x="3910" y="3948"/>
                <a:ext cx="84" cy="53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90129" name="Group 17"/>
            <p:cNvGrpSpPr>
              <a:grpSpLocks/>
            </p:cNvGrpSpPr>
            <p:nvPr userDrawn="1"/>
          </p:nvGrpSpPr>
          <p:grpSpPr bwMode="auto">
            <a:xfrm>
              <a:off x="1776" y="3631"/>
              <a:ext cx="1626" cy="683"/>
              <a:chOff x="1776" y="3631"/>
              <a:chExt cx="1626" cy="683"/>
            </a:xfrm>
          </p:grpSpPr>
          <p:sp>
            <p:nvSpPr>
              <p:cNvPr id="90130" name="Oval 18"/>
              <p:cNvSpPr>
                <a:spLocks noChangeArrowheads="1"/>
              </p:cNvSpPr>
              <p:nvPr/>
            </p:nvSpPr>
            <p:spPr bwMode="hidden">
              <a:xfrm>
                <a:off x="2268" y="3934"/>
                <a:ext cx="638" cy="3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131" name="Oval 19"/>
              <p:cNvSpPr>
                <a:spLocks noChangeArrowheads="1"/>
              </p:cNvSpPr>
              <p:nvPr/>
            </p:nvSpPr>
            <p:spPr bwMode="hidden">
              <a:xfrm>
                <a:off x="2314" y="3958"/>
                <a:ext cx="543" cy="332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132" name="Oval 20"/>
              <p:cNvSpPr>
                <a:spLocks noChangeArrowheads="1"/>
              </p:cNvSpPr>
              <p:nvPr/>
            </p:nvSpPr>
            <p:spPr bwMode="hidden">
              <a:xfrm>
                <a:off x="2341" y="3979"/>
                <a:ext cx="501" cy="29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133" name="Oval 21"/>
              <p:cNvSpPr>
                <a:spLocks noChangeArrowheads="1"/>
              </p:cNvSpPr>
              <p:nvPr/>
            </p:nvSpPr>
            <p:spPr bwMode="hidden">
              <a:xfrm>
                <a:off x="2368" y="3997"/>
                <a:ext cx="444" cy="258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134" name="Oval 22"/>
              <p:cNvSpPr>
                <a:spLocks noChangeArrowheads="1"/>
              </p:cNvSpPr>
              <p:nvPr/>
            </p:nvSpPr>
            <p:spPr bwMode="hidden">
              <a:xfrm>
                <a:off x="2385" y="4005"/>
                <a:ext cx="413" cy="24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135" name="Oval 23"/>
              <p:cNvSpPr>
                <a:spLocks noChangeArrowheads="1"/>
              </p:cNvSpPr>
              <p:nvPr/>
            </p:nvSpPr>
            <p:spPr bwMode="hidden">
              <a:xfrm>
                <a:off x="2437" y="4026"/>
                <a:ext cx="306" cy="192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136" name="Oval 24"/>
              <p:cNvSpPr>
                <a:spLocks noChangeArrowheads="1"/>
              </p:cNvSpPr>
              <p:nvPr/>
            </p:nvSpPr>
            <p:spPr bwMode="hidden">
              <a:xfrm>
                <a:off x="2476" y="4056"/>
                <a:ext cx="227" cy="135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137" name="Oval 25"/>
              <p:cNvSpPr>
                <a:spLocks noChangeArrowheads="1"/>
              </p:cNvSpPr>
              <p:nvPr/>
            </p:nvSpPr>
            <p:spPr bwMode="hidden">
              <a:xfrm>
                <a:off x="2542" y="4097"/>
                <a:ext cx="90" cy="60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138" name="Freeform 26"/>
              <p:cNvSpPr>
                <a:spLocks/>
              </p:cNvSpPr>
              <p:nvPr/>
            </p:nvSpPr>
            <p:spPr bwMode="hidden">
              <a:xfrm>
                <a:off x="2585" y="3822"/>
                <a:ext cx="449" cy="186"/>
              </a:xfrm>
              <a:custGeom>
                <a:avLst/>
                <a:gdLst/>
                <a:ahLst/>
                <a:cxnLst>
                  <a:cxn ang="0">
                    <a:pos x="6" y="6"/>
                  </a:cxn>
                  <a:cxn ang="0">
                    <a:pos x="78" y="12"/>
                  </a:cxn>
                  <a:cxn ang="0">
                    <a:pos x="150" y="18"/>
                  </a:cxn>
                  <a:cxn ang="0">
                    <a:pos x="215" y="36"/>
                  </a:cxn>
                  <a:cxn ang="0">
                    <a:pos x="275" y="60"/>
                  </a:cxn>
                  <a:cxn ang="0">
                    <a:pos x="329" y="84"/>
                  </a:cxn>
                  <a:cxn ang="0">
                    <a:pos x="377" y="114"/>
                  </a:cxn>
                  <a:cxn ang="0">
                    <a:pos x="419" y="150"/>
                  </a:cxn>
                  <a:cxn ang="0">
                    <a:pos x="448" y="186"/>
                  </a:cxn>
                  <a:cxn ang="0">
                    <a:pos x="448" y="162"/>
                  </a:cxn>
                  <a:cxn ang="0">
                    <a:pos x="413" y="126"/>
                  </a:cxn>
                  <a:cxn ang="0">
                    <a:pos x="371" y="96"/>
                  </a:cxn>
                  <a:cxn ang="0">
                    <a:pos x="323" y="66"/>
                  </a:cxn>
                  <a:cxn ang="0">
                    <a:pos x="269" y="48"/>
                  </a:cxn>
                  <a:cxn ang="0">
                    <a:pos x="144" y="12"/>
                  </a:cxn>
                  <a:cxn ang="0">
                    <a:pos x="78" y="6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6" y="6"/>
                  </a:cxn>
                  <a:cxn ang="0">
                    <a:pos x="6" y="6"/>
                  </a:cxn>
                </a:cxnLst>
                <a:rect l="0" t="0" r="r" b="b"/>
                <a:pathLst>
                  <a:path w="448" h="186">
                    <a:moveTo>
                      <a:pt x="6" y="6"/>
                    </a:moveTo>
                    <a:lnTo>
                      <a:pt x="78" y="12"/>
                    </a:lnTo>
                    <a:lnTo>
                      <a:pt x="150" y="18"/>
                    </a:lnTo>
                    <a:lnTo>
                      <a:pt x="215" y="36"/>
                    </a:lnTo>
                    <a:lnTo>
                      <a:pt x="275" y="60"/>
                    </a:lnTo>
                    <a:lnTo>
                      <a:pt x="329" y="84"/>
                    </a:lnTo>
                    <a:lnTo>
                      <a:pt x="377" y="114"/>
                    </a:lnTo>
                    <a:lnTo>
                      <a:pt x="419" y="150"/>
                    </a:lnTo>
                    <a:lnTo>
                      <a:pt x="448" y="186"/>
                    </a:lnTo>
                    <a:lnTo>
                      <a:pt x="448" y="162"/>
                    </a:lnTo>
                    <a:lnTo>
                      <a:pt x="413" y="126"/>
                    </a:lnTo>
                    <a:lnTo>
                      <a:pt x="371" y="96"/>
                    </a:lnTo>
                    <a:lnTo>
                      <a:pt x="323" y="66"/>
                    </a:lnTo>
                    <a:lnTo>
                      <a:pt x="269" y="48"/>
                    </a:lnTo>
                    <a:lnTo>
                      <a:pt x="144" y="12"/>
                    </a:lnTo>
                    <a:lnTo>
                      <a:pt x="78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139" name="Freeform 27"/>
              <p:cNvSpPr>
                <a:spLocks/>
              </p:cNvSpPr>
              <p:nvPr/>
            </p:nvSpPr>
            <p:spPr bwMode="hidden">
              <a:xfrm>
                <a:off x="2142" y="3852"/>
                <a:ext cx="892" cy="462"/>
              </a:xfrm>
              <a:custGeom>
                <a:avLst/>
                <a:gdLst/>
                <a:ahLst/>
                <a:cxnLst>
                  <a:cxn ang="0">
                    <a:pos x="23" y="276"/>
                  </a:cxn>
                  <a:cxn ang="0">
                    <a:pos x="29" y="222"/>
                  </a:cxn>
                  <a:cxn ang="0">
                    <a:pos x="59" y="174"/>
                  </a:cxn>
                  <a:cxn ang="0">
                    <a:pos x="95" y="132"/>
                  </a:cxn>
                  <a:cxn ang="0">
                    <a:pos x="149" y="96"/>
                  </a:cxn>
                  <a:cxn ang="0">
                    <a:pos x="209" y="60"/>
                  </a:cxn>
                  <a:cxn ang="0">
                    <a:pos x="281" y="36"/>
                  </a:cxn>
                  <a:cxn ang="0">
                    <a:pos x="364" y="24"/>
                  </a:cxn>
                  <a:cxn ang="0">
                    <a:pos x="448" y="18"/>
                  </a:cxn>
                  <a:cxn ang="0">
                    <a:pos x="532" y="24"/>
                  </a:cxn>
                  <a:cxn ang="0">
                    <a:pos x="609" y="36"/>
                  </a:cxn>
                  <a:cxn ang="0">
                    <a:pos x="681" y="60"/>
                  </a:cxn>
                  <a:cxn ang="0">
                    <a:pos x="741" y="96"/>
                  </a:cxn>
                  <a:cxn ang="0">
                    <a:pos x="795" y="132"/>
                  </a:cxn>
                  <a:cxn ang="0">
                    <a:pos x="831" y="174"/>
                  </a:cxn>
                  <a:cxn ang="0">
                    <a:pos x="861" y="222"/>
                  </a:cxn>
                  <a:cxn ang="0">
                    <a:pos x="867" y="276"/>
                  </a:cxn>
                  <a:cxn ang="0">
                    <a:pos x="855" y="330"/>
                  </a:cxn>
                  <a:cxn ang="0">
                    <a:pos x="831" y="378"/>
                  </a:cxn>
                  <a:cxn ang="0">
                    <a:pos x="783" y="426"/>
                  </a:cxn>
                  <a:cxn ang="0">
                    <a:pos x="723" y="462"/>
                  </a:cxn>
                  <a:cxn ang="0">
                    <a:pos x="765" y="462"/>
                  </a:cxn>
                  <a:cxn ang="0">
                    <a:pos x="819" y="426"/>
                  </a:cxn>
                  <a:cxn ang="0">
                    <a:pos x="855" y="378"/>
                  </a:cxn>
                  <a:cxn ang="0">
                    <a:pos x="884" y="330"/>
                  </a:cxn>
                  <a:cxn ang="0">
                    <a:pos x="890" y="276"/>
                  </a:cxn>
                  <a:cxn ang="0">
                    <a:pos x="884" y="222"/>
                  </a:cxn>
                  <a:cxn ang="0">
                    <a:pos x="855" y="168"/>
                  </a:cxn>
                  <a:cxn ang="0">
                    <a:pos x="813" y="120"/>
                  </a:cxn>
                  <a:cxn ang="0">
                    <a:pos x="759" y="84"/>
                  </a:cxn>
                  <a:cxn ang="0">
                    <a:pos x="693" y="48"/>
                  </a:cxn>
                  <a:cxn ang="0">
                    <a:pos x="621" y="24"/>
                  </a:cxn>
                  <a:cxn ang="0">
                    <a:pos x="538" y="6"/>
                  </a:cxn>
                  <a:cxn ang="0">
                    <a:pos x="448" y="0"/>
                  </a:cxn>
                  <a:cxn ang="0">
                    <a:pos x="358" y="6"/>
                  </a:cxn>
                  <a:cxn ang="0">
                    <a:pos x="275" y="24"/>
                  </a:cxn>
                  <a:cxn ang="0">
                    <a:pos x="197" y="48"/>
                  </a:cxn>
                  <a:cxn ang="0">
                    <a:pos x="131" y="84"/>
                  </a:cxn>
                  <a:cxn ang="0">
                    <a:pos x="77" y="120"/>
                  </a:cxn>
                  <a:cxn ang="0">
                    <a:pos x="35" y="168"/>
                  </a:cxn>
                  <a:cxn ang="0">
                    <a:pos x="12" y="222"/>
                  </a:cxn>
                  <a:cxn ang="0">
                    <a:pos x="0" y="276"/>
                  </a:cxn>
                  <a:cxn ang="0">
                    <a:pos x="6" y="330"/>
                  </a:cxn>
                  <a:cxn ang="0">
                    <a:pos x="35" y="378"/>
                  </a:cxn>
                  <a:cxn ang="0">
                    <a:pos x="71" y="426"/>
                  </a:cxn>
                  <a:cxn ang="0">
                    <a:pos x="125" y="462"/>
                  </a:cxn>
                  <a:cxn ang="0">
                    <a:pos x="167" y="462"/>
                  </a:cxn>
                  <a:cxn ang="0">
                    <a:pos x="107" y="426"/>
                  </a:cxn>
                  <a:cxn ang="0">
                    <a:pos x="59" y="378"/>
                  </a:cxn>
                  <a:cxn ang="0">
                    <a:pos x="35" y="330"/>
                  </a:cxn>
                  <a:cxn ang="0">
                    <a:pos x="23" y="276"/>
                  </a:cxn>
                  <a:cxn ang="0">
                    <a:pos x="23" y="276"/>
                  </a:cxn>
                </a:cxnLst>
                <a:rect l="0" t="0" r="r" b="b"/>
                <a:pathLst>
                  <a:path w="890" h="462">
                    <a:moveTo>
                      <a:pt x="23" y="276"/>
                    </a:moveTo>
                    <a:lnTo>
                      <a:pt x="29" y="222"/>
                    </a:lnTo>
                    <a:lnTo>
                      <a:pt x="59" y="174"/>
                    </a:lnTo>
                    <a:lnTo>
                      <a:pt x="95" y="132"/>
                    </a:lnTo>
                    <a:lnTo>
                      <a:pt x="149" y="96"/>
                    </a:lnTo>
                    <a:lnTo>
                      <a:pt x="209" y="60"/>
                    </a:lnTo>
                    <a:lnTo>
                      <a:pt x="281" y="36"/>
                    </a:lnTo>
                    <a:lnTo>
                      <a:pt x="364" y="24"/>
                    </a:lnTo>
                    <a:lnTo>
                      <a:pt x="448" y="18"/>
                    </a:lnTo>
                    <a:lnTo>
                      <a:pt x="532" y="24"/>
                    </a:lnTo>
                    <a:lnTo>
                      <a:pt x="609" y="36"/>
                    </a:lnTo>
                    <a:lnTo>
                      <a:pt x="681" y="60"/>
                    </a:lnTo>
                    <a:lnTo>
                      <a:pt x="741" y="96"/>
                    </a:lnTo>
                    <a:lnTo>
                      <a:pt x="795" y="132"/>
                    </a:lnTo>
                    <a:lnTo>
                      <a:pt x="831" y="174"/>
                    </a:lnTo>
                    <a:lnTo>
                      <a:pt x="861" y="222"/>
                    </a:lnTo>
                    <a:lnTo>
                      <a:pt x="867" y="276"/>
                    </a:lnTo>
                    <a:lnTo>
                      <a:pt x="855" y="330"/>
                    </a:lnTo>
                    <a:lnTo>
                      <a:pt x="831" y="378"/>
                    </a:lnTo>
                    <a:lnTo>
                      <a:pt x="783" y="426"/>
                    </a:lnTo>
                    <a:lnTo>
                      <a:pt x="723" y="462"/>
                    </a:lnTo>
                    <a:lnTo>
                      <a:pt x="765" y="462"/>
                    </a:lnTo>
                    <a:lnTo>
                      <a:pt x="819" y="426"/>
                    </a:lnTo>
                    <a:lnTo>
                      <a:pt x="855" y="378"/>
                    </a:lnTo>
                    <a:lnTo>
                      <a:pt x="884" y="330"/>
                    </a:lnTo>
                    <a:lnTo>
                      <a:pt x="890" y="276"/>
                    </a:lnTo>
                    <a:lnTo>
                      <a:pt x="884" y="222"/>
                    </a:lnTo>
                    <a:lnTo>
                      <a:pt x="855" y="168"/>
                    </a:lnTo>
                    <a:lnTo>
                      <a:pt x="813" y="120"/>
                    </a:lnTo>
                    <a:lnTo>
                      <a:pt x="759" y="84"/>
                    </a:lnTo>
                    <a:lnTo>
                      <a:pt x="693" y="48"/>
                    </a:lnTo>
                    <a:lnTo>
                      <a:pt x="621" y="24"/>
                    </a:lnTo>
                    <a:lnTo>
                      <a:pt x="538" y="6"/>
                    </a:lnTo>
                    <a:lnTo>
                      <a:pt x="448" y="0"/>
                    </a:lnTo>
                    <a:lnTo>
                      <a:pt x="358" y="6"/>
                    </a:lnTo>
                    <a:lnTo>
                      <a:pt x="275" y="24"/>
                    </a:lnTo>
                    <a:lnTo>
                      <a:pt x="197" y="48"/>
                    </a:lnTo>
                    <a:lnTo>
                      <a:pt x="131" y="84"/>
                    </a:lnTo>
                    <a:lnTo>
                      <a:pt x="77" y="120"/>
                    </a:lnTo>
                    <a:lnTo>
                      <a:pt x="35" y="168"/>
                    </a:lnTo>
                    <a:lnTo>
                      <a:pt x="12" y="222"/>
                    </a:lnTo>
                    <a:lnTo>
                      <a:pt x="0" y="276"/>
                    </a:lnTo>
                    <a:lnTo>
                      <a:pt x="6" y="330"/>
                    </a:lnTo>
                    <a:lnTo>
                      <a:pt x="35" y="378"/>
                    </a:lnTo>
                    <a:lnTo>
                      <a:pt x="71" y="426"/>
                    </a:lnTo>
                    <a:lnTo>
                      <a:pt x="125" y="462"/>
                    </a:lnTo>
                    <a:lnTo>
                      <a:pt x="167" y="462"/>
                    </a:lnTo>
                    <a:lnTo>
                      <a:pt x="107" y="426"/>
                    </a:lnTo>
                    <a:lnTo>
                      <a:pt x="59" y="378"/>
                    </a:lnTo>
                    <a:lnTo>
                      <a:pt x="35" y="330"/>
                    </a:lnTo>
                    <a:lnTo>
                      <a:pt x="23" y="276"/>
                    </a:lnTo>
                    <a:lnTo>
                      <a:pt x="23" y="27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4706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140" name="Freeform 28"/>
              <p:cNvSpPr>
                <a:spLocks/>
              </p:cNvSpPr>
              <p:nvPr/>
            </p:nvSpPr>
            <p:spPr bwMode="hidden">
              <a:xfrm>
                <a:off x="2082" y="3828"/>
                <a:ext cx="407" cy="486"/>
              </a:xfrm>
              <a:custGeom>
                <a:avLst/>
                <a:gdLst/>
                <a:ahLst/>
                <a:cxnLst>
                  <a:cxn ang="0">
                    <a:pos x="18" y="300"/>
                  </a:cxn>
                  <a:cxn ang="0">
                    <a:pos x="24" y="246"/>
                  </a:cxn>
                  <a:cxn ang="0">
                    <a:pos x="48" y="198"/>
                  </a:cxn>
                  <a:cxn ang="0">
                    <a:pos x="83" y="150"/>
                  </a:cxn>
                  <a:cxn ang="0">
                    <a:pos x="131" y="108"/>
                  </a:cxn>
                  <a:cxn ang="0">
                    <a:pos x="185" y="72"/>
                  </a:cxn>
                  <a:cxn ang="0">
                    <a:pos x="251" y="42"/>
                  </a:cxn>
                  <a:cxn ang="0">
                    <a:pos x="329" y="24"/>
                  </a:cxn>
                  <a:cxn ang="0">
                    <a:pos x="406" y="6"/>
                  </a:cxn>
                  <a:cxn ang="0">
                    <a:pos x="406" y="0"/>
                  </a:cxn>
                  <a:cxn ang="0">
                    <a:pos x="323" y="12"/>
                  </a:cxn>
                  <a:cxn ang="0">
                    <a:pos x="245" y="36"/>
                  </a:cxn>
                  <a:cxn ang="0">
                    <a:pos x="179" y="66"/>
                  </a:cxn>
                  <a:cxn ang="0">
                    <a:pos x="119" y="102"/>
                  </a:cxn>
                  <a:cxn ang="0">
                    <a:pos x="72" y="144"/>
                  </a:cxn>
                  <a:cxn ang="0">
                    <a:pos x="30" y="192"/>
                  </a:cxn>
                  <a:cxn ang="0">
                    <a:pos x="6" y="246"/>
                  </a:cxn>
                  <a:cxn ang="0">
                    <a:pos x="0" y="300"/>
                  </a:cxn>
                  <a:cxn ang="0">
                    <a:pos x="6" y="348"/>
                  </a:cxn>
                  <a:cxn ang="0">
                    <a:pos x="30" y="396"/>
                  </a:cxn>
                  <a:cxn ang="0">
                    <a:pos x="66" y="444"/>
                  </a:cxn>
                  <a:cxn ang="0">
                    <a:pos x="107" y="486"/>
                  </a:cxn>
                  <a:cxn ang="0">
                    <a:pos x="131" y="486"/>
                  </a:cxn>
                  <a:cxn ang="0">
                    <a:pos x="83" y="450"/>
                  </a:cxn>
                  <a:cxn ang="0">
                    <a:pos x="48" y="402"/>
                  </a:cxn>
                  <a:cxn ang="0">
                    <a:pos x="24" y="354"/>
                  </a:cxn>
                  <a:cxn ang="0">
                    <a:pos x="18" y="300"/>
                  </a:cxn>
                  <a:cxn ang="0">
                    <a:pos x="18" y="300"/>
                  </a:cxn>
                </a:cxnLst>
                <a:rect l="0" t="0" r="r" b="b"/>
                <a:pathLst>
                  <a:path w="406" h="486">
                    <a:moveTo>
                      <a:pt x="18" y="300"/>
                    </a:moveTo>
                    <a:lnTo>
                      <a:pt x="24" y="246"/>
                    </a:lnTo>
                    <a:lnTo>
                      <a:pt x="48" y="198"/>
                    </a:lnTo>
                    <a:lnTo>
                      <a:pt x="83" y="150"/>
                    </a:lnTo>
                    <a:lnTo>
                      <a:pt x="131" y="108"/>
                    </a:lnTo>
                    <a:lnTo>
                      <a:pt x="185" y="72"/>
                    </a:lnTo>
                    <a:lnTo>
                      <a:pt x="251" y="42"/>
                    </a:lnTo>
                    <a:lnTo>
                      <a:pt x="329" y="24"/>
                    </a:lnTo>
                    <a:lnTo>
                      <a:pt x="406" y="6"/>
                    </a:lnTo>
                    <a:lnTo>
                      <a:pt x="406" y="0"/>
                    </a:lnTo>
                    <a:lnTo>
                      <a:pt x="323" y="12"/>
                    </a:lnTo>
                    <a:lnTo>
                      <a:pt x="245" y="36"/>
                    </a:lnTo>
                    <a:lnTo>
                      <a:pt x="179" y="66"/>
                    </a:lnTo>
                    <a:lnTo>
                      <a:pt x="119" y="102"/>
                    </a:lnTo>
                    <a:lnTo>
                      <a:pt x="72" y="144"/>
                    </a:lnTo>
                    <a:lnTo>
                      <a:pt x="30" y="192"/>
                    </a:lnTo>
                    <a:lnTo>
                      <a:pt x="6" y="246"/>
                    </a:lnTo>
                    <a:lnTo>
                      <a:pt x="0" y="300"/>
                    </a:lnTo>
                    <a:lnTo>
                      <a:pt x="6" y="348"/>
                    </a:lnTo>
                    <a:lnTo>
                      <a:pt x="30" y="396"/>
                    </a:lnTo>
                    <a:lnTo>
                      <a:pt x="66" y="444"/>
                    </a:lnTo>
                    <a:lnTo>
                      <a:pt x="107" y="486"/>
                    </a:lnTo>
                    <a:lnTo>
                      <a:pt x="131" y="486"/>
                    </a:lnTo>
                    <a:lnTo>
                      <a:pt x="83" y="450"/>
                    </a:lnTo>
                    <a:lnTo>
                      <a:pt x="48" y="402"/>
                    </a:lnTo>
                    <a:lnTo>
                      <a:pt x="24" y="354"/>
                    </a:lnTo>
                    <a:lnTo>
                      <a:pt x="18" y="300"/>
                    </a:lnTo>
                    <a:lnTo>
                      <a:pt x="18" y="30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141" name="Freeform 29"/>
              <p:cNvSpPr>
                <a:spLocks/>
              </p:cNvSpPr>
              <p:nvPr/>
            </p:nvSpPr>
            <p:spPr bwMode="hidden">
              <a:xfrm>
                <a:off x="2987" y="4044"/>
                <a:ext cx="108" cy="252"/>
              </a:xfrm>
              <a:custGeom>
                <a:avLst/>
                <a:gdLst/>
                <a:ahLst/>
                <a:cxnLst>
                  <a:cxn ang="0">
                    <a:pos x="89" y="84"/>
                  </a:cxn>
                  <a:cxn ang="0">
                    <a:pos x="83" y="132"/>
                  </a:cxn>
                  <a:cxn ang="0">
                    <a:pos x="65" y="174"/>
                  </a:cxn>
                  <a:cxn ang="0">
                    <a:pos x="36" y="216"/>
                  </a:cxn>
                  <a:cxn ang="0">
                    <a:pos x="0" y="252"/>
                  </a:cxn>
                  <a:cxn ang="0">
                    <a:pos x="18" y="252"/>
                  </a:cxn>
                  <a:cxn ang="0">
                    <a:pos x="53" y="216"/>
                  </a:cxn>
                  <a:cxn ang="0">
                    <a:pos x="83" y="174"/>
                  </a:cxn>
                  <a:cxn ang="0">
                    <a:pos x="101" y="132"/>
                  </a:cxn>
                  <a:cxn ang="0">
                    <a:pos x="107" y="84"/>
                  </a:cxn>
                  <a:cxn ang="0">
                    <a:pos x="101" y="42"/>
                  </a:cxn>
                  <a:cxn ang="0">
                    <a:pos x="89" y="0"/>
                  </a:cxn>
                  <a:cxn ang="0">
                    <a:pos x="65" y="0"/>
                  </a:cxn>
                  <a:cxn ang="0">
                    <a:pos x="83" y="42"/>
                  </a:cxn>
                  <a:cxn ang="0">
                    <a:pos x="89" y="84"/>
                  </a:cxn>
                  <a:cxn ang="0">
                    <a:pos x="89" y="84"/>
                  </a:cxn>
                </a:cxnLst>
                <a:rect l="0" t="0" r="r" b="b"/>
                <a:pathLst>
                  <a:path w="107" h="252">
                    <a:moveTo>
                      <a:pt x="89" y="84"/>
                    </a:moveTo>
                    <a:lnTo>
                      <a:pt x="83" y="132"/>
                    </a:lnTo>
                    <a:lnTo>
                      <a:pt x="65" y="174"/>
                    </a:lnTo>
                    <a:lnTo>
                      <a:pt x="36" y="216"/>
                    </a:lnTo>
                    <a:lnTo>
                      <a:pt x="0" y="252"/>
                    </a:lnTo>
                    <a:lnTo>
                      <a:pt x="18" y="252"/>
                    </a:lnTo>
                    <a:lnTo>
                      <a:pt x="53" y="216"/>
                    </a:lnTo>
                    <a:lnTo>
                      <a:pt x="83" y="174"/>
                    </a:lnTo>
                    <a:lnTo>
                      <a:pt x="101" y="132"/>
                    </a:lnTo>
                    <a:lnTo>
                      <a:pt x="107" y="84"/>
                    </a:lnTo>
                    <a:lnTo>
                      <a:pt x="101" y="42"/>
                    </a:lnTo>
                    <a:lnTo>
                      <a:pt x="89" y="0"/>
                    </a:lnTo>
                    <a:lnTo>
                      <a:pt x="65" y="0"/>
                    </a:lnTo>
                    <a:lnTo>
                      <a:pt x="83" y="42"/>
                    </a:lnTo>
                    <a:lnTo>
                      <a:pt x="89" y="84"/>
                    </a:lnTo>
                    <a:lnTo>
                      <a:pt x="89" y="8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1961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142" name="Freeform 30"/>
              <p:cNvSpPr>
                <a:spLocks/>
              </p:cNvSpPr>
              <p:nvPr/>
            </p:nvSpPr>
            <p:spPr bwMode="hidden">
              <a:xfrm>
                <a:off x="2068" y="3685"/>
                <a:ext cx="835" cy="150"/>
              </a:xfrm>
              <a:custGeom>
                <a:avLst/>
                <a:gdLst/>
                <a:ahLst/>
                <a:cxnLst>
                  <a:cxn ang="0">
                    <a:pos x="518" y="18"/>
                  </a:cxn>
                  <a:cxn ang="0">
                    <a:pos x="597" y="24"/>
                  </a:cxn>
                  <a:cxn ang="0">
                    <a:pos x="682" y="30"/>
                  </a:cxn>
                  <a:cxn ang="0">
                    <a:pos x="755" y="42"/>
                  </a:cxn>
                  <a:cxn ang="0">
                    <a:pos x="828" y="60"/>
                  </a:cxn>
                  <a:cxn ang="0">
                    <a:pos x="835" y="42"/>
                  </a:cxn>
                  <a:cxn ang="0">
                    <a:pos x="761" y="24"/>
                  </a:cxn>
                  <a:cxn ang="0">
                    <a:pos x="688" y="12"/>
                  </a:cxn>
                  <a:cxn ang="0">
                    <a:pos x="603" y="6"/>
                  </a:cxn>
                  <a:cxn ang="0">
                    <a:pos x="518" y="0"/>
                  </a:cxn>
                  <a:cxn ang="0">
                    <a:pos x="372" y="12"/>
                  </a:cxn>
                  <a:cxn ang="0">
                    <a:pos x="232" y="36"/>
                  </a:cxn>
                  <a:cxn ang="0">
                    <a:pos x="110" y="78"/>
                  </a:cxn>
                  <a:cxn ang="0">
                    <a:pos x="0" y="132"/>
                  </a:cxn>
                  <a:cxn ang="0">
                    <a:pos x="19" y="150"/>
                  </a:cxn>
                  <a:cxn ang="0">
                    <a:pos x="122" y="96"/>
                  </a:cxn>
                  <a:cxn ang="0">
                    <a:pos x="244" y="54"/>
                  </a:cxn>
                  <a:cxn ang="0">
                    <a:pos x="378" y="30"/>
                  </a:cxn>
                  <a:cxn ang="0">
                    <a:pos x="518" y="18"/>
                  </a:cxn>
                  <a:cxn ang="0">
                    <a:pos x="518" y="18"/>
                  </a:cxn>
                </a:cxnLst>
                <a:rect l="0" t="0" r="r" b="b"/>
                <a:pathLst>
                  <a:path w="835" h="150">
                    <a:moveTo>
                      <a:pt x="518" y="18"/>
                    </a:moveTo>
                    <a:lnTo>
                      <a:pt x="597" y="24"/>
                    </a:lnTo>
                    <a:lnTo>
                      <a:pt x="682" y="30"/>
                    </a:lnTo>
                    <a:lnTo>
                      <a:pt x="755" y="42"/>
                    </a:lnTo>
                    <a:lnTo>
                      <a:pt x="828" y="60"/>
                    </a:lnTo>
                    <a:lnTo>
                      <a:pt x="835" y="42"/>
                    </a:lnTo>
                    <a:lnTo>
                      <a:pt x="761" y="24"/>
                    </a:lnTo>
                    <a:lnTo>
                      <a:pt x="688" y="12"/>
                    </a:lnTo>
                    <a:lnTo>
                      <a:pt x="603" y="6"/>
                    </a:lnTo>
                    <a:lnTo>
                      <a:pt x="518" y="0"/>
                    </a:lnTo>
                    <a:lnTo>
                      <a:pt x="372" y="12"/>
                    </a:lnTo>
                    <a:lnTo>
                      <a:pt x="232" y="36"/>
                    </a:lnTo>
                    <a:lnTo>
                      <a:pt x="110" y="78"/>
                    </a:lnTo>
                    <a:lnTo>
                      <a:pt x="0" y="132"/>
                    </a:lnTo>
                    <a:lnTo>
                      <a:pt x="19" y="150"/>
                    </a:lnTo>
                    <a:lnTo>
                      <a:pt x="122" y="96"/>
                    </a:lnTo>
                    <a:lnTo>
                      <a:pt x="244" y="54"/>
                    </a:lnTo>
                    <a:lnTo>
                      <a:pt x="378" y="30"/>
                    </a:lnTo>
                    <a:lnTo>
                      <a:pt x="518" y="18"/>
                    </a:lnTo>
                    <a:lnTo>
                      <a:pt x="518" y="18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143" name="Freeform 31"/>
              <p:cNvSpPr>
                <a:spLocks/>
              </p:cNvSpPr>
              <p:nvPr/>
            </p:nvSpPr>
            <p:spPr bwMode="hidden">
              <a:xfrm>
                <a:off x="1867" y="3853"/>
                <a:ext cx="171" cy="461"/>
              </a:xfrm>
              <a:custGeom>
                <a:avLst/>
                <a:gdLst/>
                <a:ahLst/>
                <a:cxnLst>
                  <a:cxn ang="0">
                    <a:pos x="31" y="263"/>
                  </a:cxn>
                  <a:cxn ang="0">
                    <a:pos x="43" y="191"/>
                  </a:cxn>
                  <a:cxn ang="0">
                    <a:pos x="67" y="131"/>
                  </a:cxn>
                  <a:cxn ang="0">
                    <a:pos x="116" y="72"/>
                  </a:cxn>
                  <a:cxn ang="0">
                    <a:pos x="171" y="18"/>
                  </a:cxn>
                  <a:cxn ang="0">
                    <a:pos x="153" y="0"/>
                  </a:cxn>
                  <a:cxn ang="0">
                    <a:pos x="86" y="60"/>
                  </a:cxn>
                  <a:cxn ang="0">
                    <a:pos x="43" y="120"/>
                  </a:cxn>
                  <a:cxn ang="0">
                    <a:pos x="13" y="191"/>
                  </a:cxn>
                  <a:cxn ang="0">
                    <a:pos x="0" y="263"/>
                  </a:cxn>
                  <a:cxn ang="0">
                    <a:pos x="6" y="317"/>
                  </a:cxn>
                  <a:cxn ang="0">
                    <a:pos x="25" y="365"/>
                  </a:cxn>
                  <a:cxn ang="0">
                    <a:pos x="49" y="413"/>
                  </a:cxn>
                  <a:cxn ang="0">
                    <a:pos x="86" y="461"/>
                  </a:cxn>
                  <a:cxn ang="0">
                    <a:pos x="122" y="461"/>
                  </a:cxn>
                  <a:cxn ang="0">
                    <a:pos x="86" y="413"/>
                  </a:cxn>
                  <a:cxn ang="0">
                    <a:pos x="55" y="365"/>
                  </a:cxn>
                  <a:cxn ang="0">
                    <a:pos x="37" y="317"/>
                  </a:cxn>
                  <a:cxn ang="0">
                    <a:pos x="31" y="263"/>
                  </a:cxn>
                  <a:cxn ang="0">
                    <a:pos x="31" y="263"/>
                  </a:cxn>
                </a:cxnLst>
                <a:rect l="0" t="0" r="r" b="b"/>
                <a:pathLst>
                  <a:path w="171" h="461">
                    <a:moveTo>
                      <a:pt x="31" y="263"/>
                    </a:moveTo>
                    <a:lnTo>
                      <a:pt x="43" y="191"/>
                    </a:lnTo>
                    <a:lnTo>
                      <a:pt x="67" y="131"/>
                    </a:lnTo>
                    <a:lnTo>
                      <a:pt x="116" y="72"/>
                    </a:lnTo>
                    <a:lnTo>
                      <a:pt x="171" y="18"/>
                    </a:lnTo>
                    <a:lnTo>
                      <a:pt x="153" y="0"/>
                    </a:lnTo>
                    <a:lnTo>
                      <a:pt x="86" y="60"/>
                    </a:lnTo>
                    <a:lnTo>
                      <a:pt x="43" y="120"/>
                    </a:lnTo>
                    <a:lnTo>
                      <a:pt x="13" y="191"/>
                    </a:lnTo>
                    <a:lnTo>
                      <a:pt x="0" y="263"/>
                    </a:lnTo>
                    <a:lnTo>
                      <a:pt x="6" y="317"/>
                    </a:lnTo>
                    <a:lnTo>
                      <a:pt x="25" y="365"/>
                    </a:lnTo>
                    <a:lnTo>
                      <a:pt x="49" y="413"/>
                    </a:lnTo>
                    <a:lnTo>
                      <a:pt x="86" y="461"/>
                    </a:lnTo>
                    <a:lnTo>
                      <a:pt x="122" y="461"/>
                    </a:lnTo>
                    <a:lnTo>
                      <a:pt x="86" y="413"/>
                    </a:lnTo>
                    <a:lnTo>
                      <a:pt x="55" y="365"/>
                    </a:lnTo>
                    <a:lnTo>
                      <a:pt x="37" y="317"/>
                    </a:lnTo>
                    <a:lnTo>
                      <a:pt x="31" y="263"/>
                    </a:lnTo>
                    <a:lnTo>
                      <a:pt x="31" y="26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144" name="Freeform 32"/>
              <p:cNvSpPr>
                <a:spLocks/>
              </p:cNvSpPr>
              <p:nvPr/>
            </p:nvSpPr>
            <p:spPr bwMode="hidden">
              <a:xfrm>
                <a:off x="2951" y="3751"/>
                <a:ext cx="360" cy="563"/>
              </a:xfrm>
              <a:custGeom>
                <a:avLst/>
                <a:gdLst/>
                <a:ahLst/>
                <a:cxnLst>
                  <a:cxn ang="0">
                    <a:pos x="360" y="365"/>
                  </a:cxn>
                  <a:cxn ang="0">
                    <a:pos x="353" y="305"/>
                  </a:cxn>
                  <a:cxn ang="0">
                    <a:pos x="335" y="251"/>
                  </a:cxn>
                  <a:cxn ang="0">
                    <a:pos x="305" y="204"/>
                  </a:cxn>
                  <a:cxn ang="0">
                    <a:pos x="262" y="156"/>
                  </a:cxn>
                  <a:cxn ang="0">
                    <a:pos x="213" y="108"/>
                  </a:cxn>
                  <a:cxn ang="0">
                    <a:pos x="159" y="66"/>
                  </a:cxn>
                  <a:cxn ang="0">
                    <a:pos x="92" y="30"/>
                  </a:cxn>
                  <a:cxn ang="0">
                    <a:pos x="19" y="0"/>
                  </a:cxn>
                  <a:cxn ang="0">
                    <a:pos x="0" y="12"/>
                  </a:cxn>
                  <a:cxn ang="0">
                    <a:pos x="67" y="42"/>
                  </a:cxn>
                  <a:cxn ang="0">
                    <a:pos x="134" y="78"/>
                  </a:cxn>
                  <a:cxn ang="0">
                    <a:pos x="189" y="114"/>
                  </a:cxn>
                  <a:cxn ang="0">
                    <a:pos x="238" y="162"/>
                  </a:cxn>
                  <a:cxn ang="0">
                    <a:pos x="274" y="210"/>
                  </a:cxn>
                  <a:cxn ang="0">
                    <a:pos x="299" y="257"/>
                  </a:cxn>
                  <a:cxn ang="0">
                    <a:pos x="317" y="311"/>
                  </a:cxn>
                  <a:cxn ang="0">
                    <a:pos x="323" y="365"/>
                  </a:cxn>
                  <a:cxn ang="0">
                    <a:pos x="317" y="419"/>
                  </a:cxn>
                  <a:cxn ang="0">
                    <a:pos x="299" y="467"/>
                  </a:cxn>
                  <a:cxn ang="0">
                    <a:pos x="274" y="515"/>
                  </a:cxn>
                  <a:cxn ang="0">
                    <a:pos x="238" y="563"/>
                  </a:cxn>
                  <a:cxn ang="0">
                    <a:pos x="268" y="563"/>
                  </a:cxn>
                  <a:cxn ang="0">
                    <a:pos x="311" y="515"/>
                  </a:cxn>
                  <a:cxn ang="0">
                    <a:pos x="335" y="467"/>
                  </a:cxn>
                  <a:cxn ang="0">
                    <a:pos x="353" y="419"/>
                  </a:cxn>
                  <a:cxn ang="0">
                    <a:pos x="360" y="365"/>
                  </a:cxn>
                  <a:cxn ang="0">
                    <a:pos x="360" y="365"/>
                  </a:cxn>
                </a:cxnLst>
                <a:rect l="0" t="0" r="r" b="b"/>
                <a:pathLst>
                  <a:path w="360" h="563">
                    <a:moveTo>
                      <a:pt x="360" y="365"/>
                    </a:moveTo>
                    <a:lnTo>
                      <a:pt x="353" y="305"/>
                    </a:lnTo>
                    <a:lnTo>
                      <a:pt x="335" y="251"/>
                    </a:lnTo>
                    <a:lnTo>
                      <a:pt x="305" y="204"/>
                    </a:lnTo>
                    <a:lnTo>
                      <a:pt x="262" y="156"/>
                    </a:lnTo>
                    <a:lnTo>
                      <a:pt x="213" y="108"/>
                    </a:lnTo>
                    <a:lnTo>
                      <a:pt x="159" y="66"/>
                    </a:lnTo>
                    <a:lnTo>
                      <a:pt x="92" y="30"/>
                    </a:lnTo>
                    <a:lnTo>
                      <a:pt x="19" y="0"/>
                    </a:lnTo>
                    <a:lnTo>
                      <a:pt x="0" y="12"/>
                    </a:lnTo>
                    <a:lnTo>
                      <a:pt x="67" y="42"/>
                    </a:lnTo>
                    <a:lnTo>
                      <a:pt x="134" y="78"/>
                    </a:lnTo>
                    <a:lnTo>
                      <a:pt x="189" y="114"/>
                    </a:lnTo>
                    <a:lnTo>
                      <a:pt x="238" y="162"/>
                    </a:lnTo>
                    <a:lnTo>
                      <a:pt x="274" y="210"/>
                    </a:lnTo>
                    <a:lnTo>
                      <a:pt x="299" y="257"/>
                    </a:lnTo>
                    <a:lnTo>
                      <a:pt x="317" y="311"/>
                    </a:lnTo>
                    <a:lnTo>
                      <a:pt x="323" y="365"/>
                    </a:lnTo>
                    <a:lnTo>
                      <a:pt x="317" y="419"/>
                    </a:lnTo>
                    <a:lnTo>
                      <a:pt x="299" y="467"/>
                    </a:lnTo>
                    <a:lnTo>
                      <a:pt x="274" y="515"/>
                    </a:lnTo>
                    <a:lnTo>
                      <a:pt x="238" y="563"/>
                    </a:lnTo>
                    <a:lnTo>
                      <a:pt x="268" y="563"/>
                    </a:lnTo>
                    <a:lnTo>
                      <a:pt x="311" y="515"/>
                    </a:lnTo>
                    <a:lnTo>
                      <a:pt x="335" y="467"/>
                    </a:lnTo>
                    <a:lnTo>
                      <a:pt x="353" y="419"/>
                    </a:lnTo>
                    <a:lnTo>
                      <a:pt x="360" y="365"/>
                    </a:lnTo>
                    <a:lnTo>
                      <a:pt x="360" y="3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145" name="Freeform 33"/>
              <p:cNvSpPr>
                <a:spLocks/>
              </p:cNvSpPr>
              <p:nvPr/>
            </p:nvSpPr>
            <p:spPr bwMode="hidden">
              <a:xfrm>
                <a:off x="2318" y="3631"/>
                <a:ext cx="1078" cy="425"/>
              </a:xfrm>
              <a:custGeom>
                <a:avLst/>
                <a:gdLst/>
                <a:ahLst/>
                <a:cxnLst>
                  <a:cxn ang="0">
                    <a:pos x="1053" y="425"/>
                  </a:cxn>
                  <a:cxn ang="0">
                    <a:pos x="1078" y="419"/>
                  </a:cxn>
                  <a:cxn ang="0">
                    <a:pos x="1066" y="377"/>
                  </a:cxn>
                  <a:cxn ang="0">
                    <a:pos x="1047" y="336"/>
                  </a:cxn>
                  <a:cxn ang="0">
                    <a:pos x="986" y="252"/>
                  </a:cxn>
                  <a:cxn ang="0">
                    <a:pos x="907" y="180"/>
                  </a:cxn>
                  <a:cxn ang="0">
                    <a:pos x="810" y="120"/>
                  </a:cxn>
                  <a:cxn ang="0">
                    <a:pos x="694" y="72"/>
                  </a:cxn>
                  <a:cxn ang="0">
                    <a:pos x="560" y="30"/>
                  </a:cxn>
                  <a:cxn ang="0">
                    <a:pos x="420" y="6"/>
                  </a:cxn>
                  <a:cxn ang="0">
                    <a:pos x="268" y="0"/>
                  </a:cxn>
                  <a:cxn ang="0">
                    <a:pos x="134" y="6"/>
                  </a:cxn>
                  <a:cxn ang="0">
                    <a:pos x="0" y="24"/>
                  </a:cxn>
                  <a:cxn ang="0">
                    <a:pos x="12" y="36"/>
                  </a:cxn>
                  <a:cxn ang="0">
                    <a:pos x="134" y="18"/>
                  </a:cxn>
                  <a:cxn ang="0">
                    <a:pos x="268" y="12"/>
                  </a:cxn>
                  <a:cxn ang="0">
                    <a:pos x="420" y="18"/>
                  </a:cxn>
                  <a:cxn ang="0">
                    <a:pos x="554" y="42"/>
                  </a:cxn>
                  <a:cxn ang="0">
                    <a:pos x="682" y="84"/>
                  </a:cxn>
                  <a:cxn ang="0">
                    <a:pos x="798" y="132"/>
                  </a:cxn>
                  <a:cxn ang="0">
                    <a:pos x="895" y="192"/>
                  </a:cxn>
                  <a:cxn ang="0">
                    <a:pos x="968" y="264"/>
                  </a:cxn>
                  <a:cxn ang="0">
                    <a:pos x="999" y="300"/>
                  </a:cxn>
                  <a:cxn ang="0">
                    <a:pos x="1023" y="342"/>
                  </a:cxn>
                  <a:cxn ang="0">
                    <a:pos x="1041" y="383"/>
                  </a:cxn>
                  <a:cxn ang="0">
                    <a:pos x="1053" y="425"/>
                  </a:cxn>
                  <a:cxn ang="0">
                    <a:pos x="1053" y="425"/>
                  </a:cxn>
                </a:cxnLst>
                <a:rect l="0" t="0" r="r" b="b"/>
                <a:pathLst>
                  <a:path w="1078" h="425">
                    <a:moveTo>
                      <a:pt x="1053" y="425"/>
                    </a:moveTo>
                    <a:lnTo>
                      <a:pt x="1078" y="419"/>
                    </a:lnTo>
                    <a:lnTo>
                      <a:pt x="1066" y="377"/>
                    </a:lnTo>
                    <a:lnTo>
                      <a:pt x="1047" y="336"/>
                    </a:lnTo>
                    <a:lnTo>
                      <a:pt x="986" y="252"/>
                    </a:lnTo>
                    <a:lnTo>
                      <a:pt x="907" y="180"/>
                    </a:lnTo>
                    <a:lnTo>
                      <a:pt x="810" y="120"/>
                    </a:lnTo>
                    <a:lnTo>
                      <a:pt x="694" y="72"/>
                    </a:lnTo>
                    <a:lnTo>
                      <a:pt x="560" y="30"/>
                    </a:lnTo>
                    <a:lnTo>
                      <a:pt x="420" y="6"/>
                    </a:lnTo>
                    <a:lnTo>
                      <a:pt x="268" y="0"/>
                    </a:lnTo>
                    <a:lnTo>
                      <a:pt x="134" y="6"/>
                    </a:lnTo>
                    <a:lnTo>
                      <a:pt x="0" y="24"/>
                    </a:lnTo>
                    <a:lnTo>
                      <a:pt x="12" y="36"/>
                    </a:lnTo>
                    <a:lnTo>
                      <a:pt x="134" y="18"/>
                    </a:lnTo>
                    <a:lnTo>
                      <a:pt x="268" y="12"/>
                    </a:lnTo>
                    <a:lnTo>
                      <a:pt x="420" y="18"/>
                    </a:lnTo>
                    <a:lnTo>
                      <a:pt x="554" y="42"/>
                    </a:lnTo>
                    <a:lnTo>
                      <a:pt x="682" y="84"/>
                    </a:lnTo>
                    <a:lnTo>
                      <a:pt x="798" y="132"/>
                    </a:lnTo>
                    <a:lnTo>
                      <a:pt x="895" y="192"/>
                    </a:lnTo>
                    <a:lnTo>
                      <a:pt x="968" y="264"/>
                    </a:lnTo>
                    <a:lnTo>
                      <a:pt x="999" y="300"/>
                    </a:lnTo>
                    <a:lnTo>
                      <a:pt x="1023" y="342"/>
                    </a:lnTo>
                    <a:lnTo>
                      <a:pt x="1041" y="383"/>
                    </a:lnTo>
                    <a:lnTo>
                      <a:pt x="1053" y="425"/>
                    </a:lnTo>
                    <a:lnTo>
                      <a:pt x="1053" y="4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146" name="Freeform 34"/>
              <p:cNvSpPr>
                <a:spLocks/>
              </p:cNvSpPr>
              <p:nvPr/>
            </p:nvSpPr>
            <p:spPr bwMode="hidden">
              <a:xfrm>
                <a:off x="3304" y="4080"/>
                <a:ext cx="98" cy="234"/>
              </a:xfrm>
              <a:custGeom>
                <a:avLst/>
                <a:gdLst/>
                <a:ahLst/>
                <a:cxnLst>
                  <a:cxn ang="0">
                    <a:pos x="0" y="234"/>
                  </a:cxn>
                  <a:cxn ang="0">
                    <a:pos x="25" y="234"/>
                  </a:cxn>
                  <a:cxn ang="0">
                    <a:pos x="55" y="186"/>
                  </a:cxn>
                  <a:cxn ang="0">
                    <a:pos x="80" y="138"/>
                  </a:cxn>
                  <a:cxn ang="0">
                    <a:pos x="92" y="90"/>
                  </a:cxn>
                  <a:cxn ang="0">
                    <a:pos x="98" y="36"/>
                  </a:cxn>
                  <a:cxn ang="0">
                    <a:pos x="98" y="0"/>
                  </a:cxn>
                  <a:cxn ang="0">
                    <a:pos x="74" y="0"/>
                  </a:cxn>
                  <a:cxn ang="0">
                    <a:pos x="74" y="36"/>
                  </a:cxn>
                  <a:cxn ang="0">
                    <a:pos x="67" y="90"/>
                  </a:cxn>
                  <a:cxn ang="0">
                    <a:pos x="55" y="138"/>
                  </a:cxn>
                  <a:cxn ang="0">
                    <a:pos x="31" y="186"/>
                  </a:cxn>
                  <a:cxn ang="0">
                    <a:pos x="0" y="234"/>
                  </a:cxn>
                  <a:cxn ang="0">
                    <a:pos x="0" y="234"/>
                  </a:cxn>
                </a:cxnLst>
                <a:rect l="0" t="0" r="r" b="b"/>
                <a:pathLst>
                  <a:path w="98" h="234">
                    <a:moveTo>
                      <a:pt x="0" y="234"/>
                    </a:moveTo>
                    <a:lnTo>
                      <a:pt x="25" y="234"/>
                    </a:lnTo>
                    <a:lnTo>
                      <a:pt x="55" y="186"/>
                    </a:lnTo>
                    <a:lnTo>
                      <a:pt x="80" y="138"/>
                    </a:lnTo>
                    <a:lnTo>
                      <a:pt x="92" y="90"/>
                    </a:lnTo>
                    <a:lnTo>
                      <a:pt x="98" y="36"/>
                    </a:lnTo>
                    <a:lnTo>
                      <a:pt x="98" y="0"/>
                    </a:lnTo>
                    <a:lnTo>
                      <a:pt x="74" y="0"/>
                    </a:lnTo>
                    <a:lnTo>
                      <a:pt x="74" y="36"/>
                    </a:lnTo>
                    <a:lnTo>
                      <a:pt x="67" y="90"/>
                    </a:lnTo>
                    <a:lnTo>
                      <a:pt x="55" y="138"/>
                    </a:lnTo>
                    <a:lnTo>
                      <a:pt x="31" y="186"/>
                    </a:lnTo>
                    <a:lnTo>
                      <a:pt x="0" y="234"/>
                    </a:lnTo>
                    <a:lnTo>
                      <a:pt x="0" y="23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147" name="Freeform 35"/>
              <p:cNvSpPr>
                <a:spLocks/>
              </p:cNvSpPr>
              <p:nvPr/>
            </p:nvSpPr>
            <p:spPr bwMode="hidden">
              <a:xfrm>
                <a:off x="1776" y="3673"/>
                <a:ext cx="481" cy="641"/>
              </a:xfrm>
              <a:custGeom>
                <a:avLst/>
                <a:gdLst/>
                <a:ahLst/>
                <a:cxnLst>
                  <a:cxn ang="0">
                    <a:pos x="18" y="443"/>
                  </a:cxn>
                  <a:cxn ang="0">
                    <a:pos x="24" y="371"/>
                  </a:cxn>
                  <a:cxn ang="0">
                    <a:pos x="55" y="305"/>
                  </a:cxn>
                  <a:cxn ang="0">
                    <a:pos x="91" y="246"/>
                  </a:cxn>
                  <a:cxn ang="0">
                    <a:pos x="146" y="186"/>
                  </a:cxn>
                  <a:cxn ang="0">
                    <a:pos x="213" y="132"/>
                  </a:cxn>
                  <a:cxn ang="0">
                    <a:pos x="292" y="84"/>
                  </a:cxn>
                  <a:cxn ang="0">
                    <a:pos x="384" y="48"/>
                  </a:cxn>
                  <a:cxn ang="0">
                    <a:pos x="481" y="12"/>
                  </a:cxn>
                  <a:cxn ang="0">
                    <a:pos x="457" y="0"/>
                  </a:cxn>
                  <a:cxn ang="0">
                    <a:pos x="359" y="36"/>
                  </a:cxn>
                  <a:cxn ang="0">
                    <a:pos x="274" y="78"/>
                  </a:cxn>
                  <a:cxn ang="0">
                    <a:pos x="195" y="126"/>
                  </a:cxn>
                  <a:cxn ang="0">
                    <a:pos x="128" y="180"/>
                  </a:cxn>
                  <a:cxn ang="0">
                    <a:pos x="73" y="240"/>
                  </a:cxn>
                  <a:cxn ang="0">
                    <a:pos x="37" y="305"/>
                  </a:cxn>
                  <a:cxn ang="0">
                    <a:pos x="6" y="371"/>
                  </a:cxn>
                  <a:cxn ang="0">
                    <a:pos x="0" y="443"/>
                  </a:cxn>
                  <a:cxn ang="0">
                    <a:pos x="6" y="497"/>
                  </a:cxn>
                  <a:cxn ang="0">
                    <a:pos x="18" y="545"/>
                  </a:cxn>
                  <a:cxn ang="0">
                    <a:pos x="43" y="593"/>
                  </a:cxn>
                  <a:cxn ang="0">
                    <a:pos x="73" y="641"/>
                  </a:cxn>
                  <a:cxn ang="0">
                    <a:pos x="97" y="641"/>
                  </a:cxn>
                  <a:cxn ang="0">
                    <a:pos x="67" y="593"/>
                  </a:cxn>
                  <a:cxn ang="0">
                    <a:pos x="43" y="545"/>
                  </a:cxn>
                  <a:cxn ang="0">
                    <a:pos x="24" y="497"/>
                  </a:cxn>
                  <a:cxn ang="0">
                    <a:pos x="18" y="443"/>
                  </a:cxn>
                  <a:cxn ang="0">
                    <a:pos x="18" y="443"/>
                  </a:cxn>
                </a:cxnLst>
                <a:rect l="0" t="0" r="r" b="b"/>
                <a:pathLst>
                  <a:path w="481" h="641">
                    <a:moveTo>
                      <a:pt x="18" y="443"/>
                    </a:moveTo>
                    <a:lnTo>
                      <a:pt x="24" y="371"/>
                    </a:lnTo>
                    <a:lnTo>
                      <a:pt x="55" y="305"/>
                    </a:lnTo>
                    <a:lnTo>
                      <a:pt x="91" y="246"/>
                    </a:lnTo>
                    <a:lnTo>
                      <a:pt x="146" y="186"/>
                    </a:lnTo>
                    <a:lnTo>
                      <a:pt x="213" y="132"/>
                    </a:lnTo>
                    <a:lnTo>
                      <a:pt x="292" y="84"/>
                    </a:lnTo>
                    <a:lnTo>
                      <a:pt x="384" y="48"/>
                    </a:lnTo>
                    <a:lnTo>
                      <a:pt x="481" y="12"/>
                    </a:lnTo>
                    <a:lnTo>
                      <a:pt x="457" y="0"/>
                    </a:lnTo>
                    <a:lnTo>
                      <a:pt x="359" y="36"/>
                    </a:lnTo>
                    <a:lnTo>
                      <a:pt x="274" y="78"/>
                    </a:lnTo>
                    <a:lnTo>
                      <a:pt x="195" y="126"/>
                    </a:lnTo>
                    <a:lnTo>
                      <a:pt x="128" y="180"/>
                    </a:lnTo>
                    <a:lnTo>
                      <a:pt x="73" y="240"/>
                    </a:lnTo>
                    <a:lnTo>
                      <a:pt x="37" y="305"/>
                    </a:lnTo>
                    <a:lnTo>
                      <a:pt x="6" y="371"/>
                    </a:lnTo>
                    <a:lnTo>
                      <a:pt x="0" y="443"/>
                    </a:lnTo>
                    <a:lnTo>
                      <a:pt x="6" y="497"/>
                    </a:lnTo>
                    <a:lnTo>
                      <a:pt x="18" y="545"/>
                    </a:lnTo>
                    <a:lnTo>
                      <a:pt x="43" y="593"/>
                    </a:lnTo>
                    <a:lnTo>
                      <a:pt x="73" y="641"/>
                    </a:lnTo>
                    <a:lnTo>
                      <a:pt x="97" y="641"/>
                    </a:lnTo>
                    <a:lnTo>
                      <a:pt x="67" y="593"/>
                    </a:lnTo>
                    <a:lnTo>
                      <a:pt x="43" y="545"/>
                    </a:lnTo>
                    <a:lnTo>
                      <a:pt x="24" y="497"/>
                    </a:lnTo>
                    <a:lnTo>
                      <a:pt x="18" y="443"/>
                    </a:lnTo>
                    <a:lnTo>
                      <a:pt x="18" y="44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90148" name="Group 36"/>
            <p:cNvGrpSpPr>
              <a:grpSpLocks/>
            </p:cNvGrpSpPr>
            <p:nvPr userDrawn="1"/>
          </p:nvGrpSpPr>
          <p:grpSpPr bwMode="auto">
            <a:xfrm>
              <a:off x="4128" y="3360"/>
              <a:ext cx="1351" cy="821"/>
              <a:chOff x="4128" y="3360"/>
              <a:chExt cx="1351" cy="821"/>
            </a:xfrm>
          </p:grpSpPr>
          <p:sp>
            <p:nvSpPr>
              <p:cNvPr id="90149" name="Freeform 37"/>
              <p:cNvSpPr>
                <a:spLocks noEditPoints="1"/>
              </p:cNvSpPr>
              <p:nvPr/>
            </p:nvSpPr>
            <p:spPr bwMode="hidden">
              <a:xfrm>
                <a:off x="4200" y="3402"/>
                <a:ext cx="1201" cy="731"/>
              </a:xfrm>
              <a:custGeom>
                <a:avLst/>
                <a:gdLst/>
                <a:ahLst/>
                <a:cxnLst>
                  <a:cxn ang="0">
                    <a:pos x="484" y="6"/>
                  </a:cxn>
                  <a:cxn ang="0">
                    <a:pos x="263" y="60"/>
                  </a:cxn>
                  <a:cxn ang="0">
                    <a:pos x="101" y="162"/>
                  </a:cxn>
                  <a:cxn ang="0">
                    <a:pos x="12" y="294"/>
                  </a:cxn>
                  <a:cxn ang="0">
                    <a:pos x="0" y="366"/>
                  </a:cxn>
                  <a:cxn ang="0">
                    <a:pos x="12" y="437"/>
                  </a:cxn>
                  <a:cxn ang="0">
                    <a:pos x="101" y="569"/>
                  </a:cxn>
                  <a:cxn ang="0">
                    <a:pos x="263" y="671"/>
                  </a:cxn>
                  <a:cxn ang="0">
                    <a:pos x="484" y="725"/>
                  </a:cxn>
                  <a:cxn ang="0">
                    <a:pos x="723" y="725"/>
                  </a:cxn>
                  <a:cxn ang="0">
                    <a:pos x="938" y="671"/>
                  </a:cxn>
                  <a:cxn ang="0">
                    <a:pos x="1100" y="569"/>
                  </a:cxn>
                  <a:cxn ang="0">
                    <a:pos x="1189" y="437"/>
                  </a:cxn>
                  <a:cxn ang="0">
                    <a:pos x="1201" y="366"/>
                  </a:cxn>
                  <a:cxn ang="0">
                    <a:pos x="1189" y="294"/>
                  </a:cxn>
                  <a:cxn ang="0">
                    <a:pos x="1100" y="162"/>
                  </a:cxn>
                  <a:cxn ang="0">
                    <a:pos x="938" y="60"/>
                  </a:cxn>
                  <a:cxn ang="0">
                    <a:pos x="723" y="6"/>
                  </a:cxn>
                  <a:cxn ang="0">
                    <a:pos x="604" y="0"/>
                  </a:cxn>
                  <a:cxn ang="0">
                    <a:pos x="490" y="701"/>
                  </a:cxn>
                  <a:cxn ang="0">
                    <a:pos x="287" y="647"/>
                  </a:cxn>
                  <a:cxn ang="0">
                    <a:pos x="131" y="557"/>
                  </a:cxn>
                  <a:cxn ang="0">
                    <a:pos x="48" y="437"/>
                  </a:cxn>
                  <a:cxn ang="0">
                    <a:pos x="36" y="366"/>
                  </a:cxn>
                  <a:cxn ang="0">
                    <a:pos x="48" y="300"/>
                  </a:cxn>
                  <a:cxn ang="0">
                    <a:pos x="131" y="174"/>
                  </a:cxn>
                  <a:cxn ang="0">
                    <a:pos x="287" y="84"/>
                  </a:cxn>
                  <a:cxn ang="0">
                    <a:pos x="490" y="30"/>
                  </a:cxn>
                  <a:cxn ang="0">
                    <a:pos x="717" y="30"/>
                  </a:cxn>
                  <a:cxn ang="0">
                    <a:pos x="920" y="84"/>
                  </a:cxn>
                  <a:cxn ang="0">
                    <a:pos x="1070" y="174"/>
                  </a:cxn>
                  <a:cxn ang="0">
                    <a:pos x="1153" y="300"/>
                  </a:cxn>
                  <a:cxn ang="0">
                    <a:pos x="1153" y="437"/>
                  </a:cxn>
                  <a:cxn ang="0">
                    <a:pos x="1070" y="557"/>
                  </a:cxn>
                  <a:cxn ang="0">
                    <a:pos x="920" y="647"/>
                  </a:cxn>
                  <a:cxn ang="0">
                    <a:pos x="717" y="701"/>
                  </a:cxn>
                  <a:cxn ang="0">
                    <a:pos x="604" y="707"/>
                  </a:cxn>
                </a:cxnLst>
                <a:rect l="0" t="0" r="r" b="b"/>
                <a:pathLst>
                  <a:path w="1201" h="731">
                    <a:moveTo>
                      <a:pt x="604" y="0"/>
                    </a:moveTo>
                    <a:lnTo>
                      <a:pt x="484" y="6"/>
                    </a:lnTo>
                    <a:lnTo>
                      <a:pt x="370" y="30"/>
                    </a:lnTo>
                    <a:lnTo>
                      <a:pt x="263" y="60"/>
                    </a:lnTo>
                    <a:lnTo>
                      <a:pt x="179" y="108"/>
                    </a:lnTo>
                    <a:lnTo>
                      <a:pt x="101" y="162"/>
                    </a:lnTo>
                    <a:lnTo>
                      <a:pt x="48" y="222"/>
                    </a:lnTo>
                    <a:lnTo>
                      <a:pt x="12" y="294"/>
                    </a:lnTo>
                    <a:lnTo>
                      <a:pt x="6" y="330"/>
                    </a:lnTo>
                    <a:lnTo>
                      <a:pt x="0" y="366"/>
                    </a:lnTo>
                    <a:lnTo>
                      <a:pt x="6" y="401"/>
                    </a:lnTo>
                    <a:lnTo>
                      <a:pt x="12" y="437"/>
                    </a:lnTo>
                    <a:lnTo>
                      <a:pt x="48" y="509"/>
                    </a:lnTo>
                    <a:lnTo>
                      <a:pt x="101" y="569"/>
                    </a:lnTo>
                    <a:lnTo>
                      <a:pt x="179" y="623"/>
                    </a:lnTo>
                    <a:lnTo>
                      <a:pt x="263" y="671"/>
                    </a:lnTo>
                    <a:lnTo>
                      <a:pt x="370" y="701"/>
                    </a:lnTo>
                    <a:lnTo>
                      <a:pt x="484" y="725"/>
                    </a:lnTo>
                    <a:lnTo>
                      <a:pt x="604" y="731"/>
                    </a:lnTo>
                    <a:lnTo>
                      <a:pt x="723" y="725"/>
                    </a:lnTo>
                    <a:lnTo>
                      <a:pt x="837" y="701"/>
                    </a:lnTo>
                    <a:lnTo>
                      <a:pt x="938" y="671"/>
                    </a:lnTo>
                    <a:lnTo>
                      <a:pt x="1028" y="623"/>
                    </a:lnTo>
                    <a:lnTo>
                      <a:pt x="1100" y="569"/>
                    </a:lnTo>
                    <a:lnTo>
                      <a:pt x="1153" y="509"/>
                    </a:lnTo>
                    <a:lnTo>
                      <a:pt x="1189" y="437"/>
                    </a:lnTo>
                    <a:lnTo>
                      <a:pt x="1201" y="401"/>
                    </a:lnTo>
                    <a:lnTo>
                      <a:pt x="1201" y="366"/>
                    </a:lnTo>
                    <a:lnTo>
                      <a:pt x="1201" y="330"/>
                    </a:lnTo>
                    <a:lnTo>
                      <a:pt x="1189" y="294"/>
                    </a:lnTo>
                    <a:lnTo>
                      <a:pt x="1153" y="222"/>
                    </a:lnTo>
                    <a:lnTo>
                      <a:pt x="1100" y="162"/>
                    </a:lnTo>
                    <a:lnTo>
                      <a:pt x="1028" y="108"/>
                    </a:lnTo>
                    <a:lnTo>
                      <a:pt x="938" y="60"/>
                    </a:lnTo>
                    <a:lnTo>
                      <a:pt x="837" y="30"/>
                    </a:lnTo>
                    <a:lnTo>
                      <a:pt x="723" y="6"/>
                    </a:lnTo>
                    <a:lnTo>
                      <a:pt x="604" y="0"/>
                    </a:lnTo>
                    <a:lnTo>
                      <a:pt x="604" y="0"/>
                    </a:lnTo>
                    <a:close/>
                    <a:moveTo>
                      <a:pt x="604" y="707"/>
                    </a:moveTo>
                    <a:lnTo>
                      <a:pt x="490" y="701"/>
                    </a:lnTo>
                    <a:lnTo>
                      <a:pt x="382" y="683"/>
                    </a:lnTo>
                    <a:lnTo>
                      <a:pt x="287" y="647"/>
                    </a:lnTo>
                    <a:lnTo>
                      <a:pt x="203" y="611"/>
                    </a:lnTo>
                    <a:lnTo>
                      <a:pt x="131" y="557"/>
                    </a:lnTo>
                    <a:lnTo>
                      <a:pt x="83" y="497"/>
                    </a:lnTo>
                    <a:lnTo>
                      <a:pt x="48" y="437"/>
                    </a:lnTo>
                    <a:lnTo>
                      <a:pt x="42" y="401"/>
                    </a:lnTo>
                    <a:lnTo>
                      <a:pt x="36" y="366"/>
                    </a:lnTo>
                    <a:lnTo>
                      <a:pt x="42" y="330"/>
                    </a:lnTo>
                    <a:lnTo>
                      <a:pt x="48" y="300"/>
                    </a:lnTo>
                    <a:lnTo>
                      <a:pt x="83" y="234"/>
                    </a:lnTo>
                    <a:lnTo>
                      <a:pt x="131" y="174"/>
                    </a:lnTo>
                    <a:lnTo>
                      <a:pt x="203" y="126"/>
                    </a:lnTo>
                    <a:lnTo>
                      <a:pt x="287" y="84"/>
                    </a:lnTo>
                    <a:lnTo>
                      <a:pt x="382" y="54"/>
                    </a:lnTo>
                    <a:lnTo>
                      <a:pt x="490" y="30"/>
                    </a:lnTo>
                    <a:lnTo>
                      <a:pt x="604" y="24"/>
                    </a:lnTo>
                    <a:lnTo>
                      <a:pt x="717" y="30"/>
                    </a:lnTo>
                    <a:lnTo>
                      <a:pt x="825" y="54"/>
                    </a:lnTo>
                    <a:lnTo>
                      <a:pt x="920" y="84"/>
                    </a:lnTo>
                    <a:lnTo>
                      <a:pt x="1004" y="126"/>
                    </a:lnTo>
                    <a:lnTo>
                      <a:pt x="1070" y="174"/>
                    </a:lnTo>
                    <a:lnTo>
                      <a:pt x="1124" y="234"/>
                    </a:lnTo>
                    <a:lnTo>
                      <a:pt x="1153" y="300"/>
                    </a:lnTo>
                    <a:lnTo>
                      <a:pt x="1165" y="366"/>
                    </a:lnTo>
                    <a:lnTo>
                      <a:pt x="1153" y="437"/>
                    </a:lnTo>
                    <a:lnTo>
                      <a:pt x="1124" y="497"/>
                    </a:lnTo>
                    <a:lnTo>
                      <a:pt x="1070" y="557"/>
                    </a:lnTo>
                    <a:lnTo>
                      <a:pt x="1004" y="611"/>
                    </a:lnTo>
                    <a:lnTo>
                      <a:pt x="920" y="647"/>
                    </a:lnTo>
                    <a:lnTo>
                      <a:pt x="825" y="683"/>
                    </a:lnTo>
                    <a:lnTo>
                      <a:pt x="717" y="701"/>
                    </a:lnTo>
                    <a:lnTo>
                      <a:pt x="604" y="707"/>
                    </a:lnTo>
                    <a:lnTo>
                      <a:pt x="604" y="70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150" name="Freeform 38"/>
              <p:cNvSpPr>
                <a:spLocks/>
              </p:cNvSpPr>
              <p:nvPr/>
            </p:nvSpPr>
            <p:spPr bwMode="hidden">
              <a:xfrm>
                <a:off x="4128" y="3366"/>
                <a:ext cx="544" cy="737"/>
              </a:xfrm>
              <a:custGeom>
                <a:avLst/>
                <a:gdLst/>
                <a:ahLst/>
                <a:cxnLst>
                  <a:cxn ang="0">
                    <a:pos x="24" y="402"/>
                  </a:cxn>
                  <a:cxn ang="0">
                    <a:pos x="36" y="330"/>
                  </a:cxn>
                  <a:cxn ang="0">
                    <a:pos x="66" y="264"/>
                  </a:cxn>
                  <a:cxn ang="0">
                    <a:pos x="108" y="204"/>
                  </a:cxn>
                  <a:cxn ang="0">
                    <a:pos x="173" y="150"/>
                  </a:cxn>
                  <a:cxn ang="0">
                    <a:pos x="251" y="102"/>
                  </a:cxn>
                  <a:cxn ang="0">
                    <a:pos x="335" y="60"/>
                  </a:cxn>
                  <a:cxn ang="0">
                    <a:pos x="436" y="30"/>
                  </a:cxn>
                  <a:cxn ang="0">
                    <a:pos x="544" y="12"/>
                  </a:cxn>
                  <a:cxn ang="0">
                    <a:pos x="544" y="0"/>
                  </a:cxn>
                  <a:cxn ang="0">
                    <a:pos x="430" y="18"/>
                  </a:cxn>
                  <a:cxn ang="0">
                    <a:pos x="329" y="48"/>
                  </a:cxn>
                  <a:cxn ang="0">
                    <a:pos x="233" y="90"/>
                  </a:cxn>
                  <a:cxn ang="0">
                    <a:pos x="155" y="138"/>
                  </a:cxn>
                  <a:cxn ang="0">
                    <a:pos x="90" y="198"/>
                  </a:cxn>
                  <a:cxn ang="0">
                    <a:pos x="42" y="258"/>
                  </a:cxn>
                  <a:cxn ang="0">
                    <a:pos x="12" y="330"/>
                  </a:cxn>
                  <a:cxn ang="0">
                    <a:pos x="0" y="402"/>
                  </a:cxn>
                  <a:cxn ang="0">
                    <a:pos x="6" y="455"/>
                  </a:cxn>
                  <a:cxn ang="0">
                    <a:pos x="18" y="503"/>
                  </a:cxn>
                  <a:cxn ang="0">
                    <a:pos x="42" y="545"/>
                  </a:cxn>
                  <a:cxn ang="0">
                    <a:pos x="78" y="593"/>
                  </a:cxn>
                  <a:cxn ang="0">
                    <a:pos x="114" y="635"/>
                  </a:cxn>
                  <a:cxn ang="0">
                    <a:pos x="161" y="671"/>
                  </a:cxn>
                  <a:cxn ang="0">
                    <a:pos x="221" y="707"/>
                  </a:cxn>
                  <a:cxn ang="0">
                    <a:pos x="281" y="737"/>
                  </a:cxn>
                  <a:cxn ang="0">
                    <a:pos x="323" y="737"/>
                  </a:cxn>
                  <a:cxn ang="0">
                    <a:pos x="257" y="707"/>
                  </a:cxn>
                  <a:cxn ang="0">
                    <a:pos x="203" y="671"/>
                  </a:cxn>
                  <a:cxn ang="0">
                    <a:pos x="149" y="635"/>
                  </a:cxn>
                  <a:cxn ang="0">
                    <a:pos x="108" y="593"/>
                  </a:cxn>
                  <a:cxn ang="0">
                    <a:pos x="72" y="551"/>
                  </a:cxn>
                  <a:cxn ang="0">
                    <a:pos x="48" y="503"/>
                  </a:cxn>
                  <a:cxn ang="0">
                    <a:pos x="30" y="455"/>
                  </a:cxn>
                  <a:cxn ang="0">
                    <a:pos x="24" y="402"/>
                  </a:cxn>
                  <a:cxn ang="0">
                    <a:pos x="24" y="402"/>
                  </a:cxn>
                </a:cxnLst>
                <a:rect l="0" t="0" r="r" b="b"/>
                <a:pathLst>
                  <a:path w="544" h="737">
                    <a:moveTo>
                      <a:pt x="24" y="402"/>
                    </a:moveTo>
                    <a:lnTo>
                      <a:pt x="36" y="330"/>
                    </a:lnTo>
                    <a:lnTo>
                      <a:pt x="66" y="264"/>
                    </a:lnTo>
                    <a:lnTo>
                      <a:pt x="108" y="204"/>
                    </a:lnTo>
                    <a:lnTo>
                      <a:pt x="173" y="150"/>
                    </a:lnTo>
                    <a:lnTo>
                      <a:pt x="251" y="102"/>
                    </a:lnTo>
                    <a:lnTo>
                      <a:pt x="335" y="60"/>
                    </a:lnTo>
                    <a:lnTo>
                      <a:pt x="436" y="30"/>
                    </a:lnTo>
                    <a:lnTo>
                      <a:pt x="544" y="12"/>
                    </a:lnTo>
                    <a:lnTo>
                      <a:pt x="544" y="0"/>
                    </a:lnTo>
                    <a:lnTo>
                      <a:pt x="430" y="18"/>
                    </a:lnTo>
                    <a:lnTo>
                      <a:pt x="329" y="48"/>
                    </a:lnTo>
                    <a:lnTo>
                      <a:pt x="233" y="90"/>
                    </a:lnTo>
                    <a:lnTo>
                      <a:pt x="155" y="138"/>
                    </a:lnTo>
                    <a:lnTo>
                      <a:pt x="90" y="198"/>
                    </a:lnTo>
                    <a:lnTo>
                      <a:pt x="42" y="258"/>
                    </a:lnTo>
                    <a:lnTo>
                      <a:pt x="12" y="330"/>
                    </a:lnTo>
                    <a:lnTo>
                      <a:pt x="0" y="402"/>
                    </a:lnTo>
                    <a:lnTo>
                      <a:pt x="6" y="455"/>
                    </a:lnTo>
                    <a:lnTo>
                      <a:pt x="18" y="503"/>
                    </a:lnTo>
                    <a:lnTo>
                      <a:pt x="42" y="545"/>
                    </a:lnTo>
                    <a:lnTo>
                      <a:pt x="78" y="593"/>
                    </a:lnTo>
                    <a:lnTo>
                      <a:pt x="114" y="635"/>
                    </a:lnTo>
                    <a:lnTo>
                      <a:pt x="161" y="671"/>
                    </a:lnTo>
                    <a:lnTo>
                      <a:pt x="221" y="707"/>
                    </a:lnTo>
                    <a:lnTo>
                      <a:pt x="281" y="737"/>
                    </a:lnTo>
                    <a:lnTo>
                      <a:pt x="323" y="737"/>
                    </a:lnTo>
                    <a:lnTo>
                      <a:pt x="257" y="707"/>
                    </a:lnTo>
                    <a:lnTo>
                      <a:pt x="203" y="671"/>
                    </a:lnTo>
                    <a:lnTo>
                      <a:pt x="149" y="635"/>
                    </a:lnTo>
                    <a:lnTo>
                      <a:pt x="108" y="593"/>
                    </a:lnTo>
                    <a:lnTo>
                      <a:pt x="72" y="551"/>
                    </a:lnTo>
                    <a:lnTo>
                      <a:pt x="48" y="503"/>
                    </a:lnTo>
                    <a:lnTo>
                      <a:pt x="30" y="455"/>
                    </a:lnTo>
                    <a:lnTo>
                      <a:pt x="24" y="402"/>
                    </a:lnTo>
                    <a:lnTo>
                      <a:pt x="24" y="40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151" name="Freeform 39"/>
              <p:cNvSpPr>
                <a:spLocks/>
              </p:cNvSpPr>
              <p:nvPr/>
            </p:nvSpPr>
            <p:spPr bwMode="hidden">
              <a:xfrm>
                <a:off x="4792" y="3360"/>
                <a:ext cx="609" cy="252"/>
              </a:xfrm>
              <a:custGeom>
                <a:avLst/>
                <a:gdLst/>
                <a:ahLst/>
                <a:cxnLst>
                  <a:cxn ang="0">
                    <a:pos x="12" y="12"/>
                  </a:cxn>
                  <a:cxn ang="0">
                    <a:pos x="113" y="18"/>
                  </a:cxn>
                  <a:cxn ang="0">
                    <a:pos x="203" y="30"/>
                  </a:cxn>
                  <a:cxn ang="0">
                    <a:pos x="292" y="48"/>
                  </a:cxn>
                  <a:cxn ang="0">
                    <a:pos x="376" y="78"/>
                  </a:cxn>
                  <a:cxn ang="0">
                    <a:pos x="448" y="114"/>
                  </a:cxn>
                  <a:cxn ang="0">
                    <a:pos x="514" y="156"/>
                  </a:cxn>
                  <a:cxn ang="0">
                    <a:pos x="567" y="198"/>
                  </a:cxn>
                  <a:cxn ang="0">
                    <a:pos x="609" y="252"/>
                  </a:cxn>
                  <a:cxn ang="0">
                    <a:pos x="609" y="216"/>
                  </a:cxn>
                  <a:cxn ang="0">
                    <a:pos x="561" y="168"/>
                  </a:cxn>
                  <a:cxn ang="0">
                    <a:pos x="502" y="126"/>
                  </a:cxn>
                  <a:cxn ang="0">
                    <a:pos x="436" y="90"/>
                  </a:cxn>
                  <a:cxn ang="0">
                    <a:pos x="364" y="60"/>
                  </a:cxn>
                  <a:cxn ang="0">
                    <a:pos x="286" y="36"/>
                  </a:cxn>
                  <a:cxn ang="0">
                    <a:pos x="197" y="18"/>
                  </a:cxn>
                  <a:cxn ang="0">
                    <a:pos x="107" y="6"/>
                  </a:cxn>
                  <a:cxn ang="0">
                    <a:pos x="12" y="0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6" y="12"/>
                  </a:cxn>
                  <a:cxn ang="0">
                    <a:pos x="12" y="12"/>
                  </a:cxn>
                  <a:cxn ang="0">
                    <a:pos x="12" y="12"/>
                  </a:cxn>
                </a:cxnLst>
                <a:rect l="0" t="0" r="r" b="b"/>
                <a:pathLst>
                  <a:path w="609" h="252">
                    <a:moveTo>
                      <a:pt x="12" y="12"/>
                    </a:moveTo>
                    <a:lnTo>
                      <a:pt x="113" y="18"/>
                    </a:lnTo>
                    <a:lnTo>
                      <a:pt x="203" y="30"/>
                    </a:lnTo>
                    <a:lnTo>
                      <a:pt x="292" y="48"/>
                    </a:lnTo>
                    <a:lnTo>
                      <a:pt x="376" y="78"/>
                    </a:lnTo>
                    <a:lnTo>
                      <a:pt x="448" y="114"/>
                    </a:lnTo>
                    <a:lnTo>
                      <a:pt x="514" y="156"/>
                    </a:lnTo>
                    <a:lnTo>
                      <a:pt x="567" y="198"/>
                    </a:lnTo>
                    <a:lnTo>
                      <a:pt x="609" y="252"/>
                    </a:lnTo>
                    <a:lnTo>
                      <a:pt x="609" y="216"/>
                    </a:lnTo>
                    <a:lnTo>
                      <a:pt x="561" y="168"/>
                    </a:lnTo>
                    <a:lnTo>
                      <a:pt x="502" y="126"/>
                    </a:lnTo>
                    <a:lnTo>
                      <a:pt x="436" y="90"/>
                    </a:lnTo>
                    <a:lnTo>
                      <a:pt x="364" y="60"/>
                    </a:lnTo>
                    <a:lnTo>
                      <a:pt x="286" y="36"/>
                    </a:lnTo>
                    <a:lnTo>
                      <a:pt x="197" y="18"/>
                    </a:lnTo>
                    <a:lnTo>
                      <a:pt x="107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152" name="Freeform 40"/>
              <p:cNvSpPr>
                <a:spLocks/>
              </p:cNvSpPr>
              <p:nvPr/>
            </p:nvSpPr>
            <p:spPr bwMode="hidden">
              <a:xfrm>
                <a:off x="5246" y="4007"/>
                <a:ext cx="72" cy="54"/>
              </a:xfrm>
              <a:custGeom>
                <a:avLst/>
                <a:gdLst/>
                <a:ahLst/>
                <a:cxnLst>
                  <a:cxn ang="0">
                    <a:pos x="72" y="0"/>
                  </a:cxn>
                  <a:cxn ang="0">
                    <a:pos x="36" y="30"/>
                  </a:cxn>
                  <a:cxn ang="0">
                    <a:pos x="0" y="54"/>
                  </a:cxn>
                  <a:cxn ang="0">
                    <a:pos x="36" y="54"/>
                  </a:cxn>
                  <a:cxn ang="0">
                    <a:pos x="54" y="42"/>
                  </a:cxn>
                  <a:cxn ang="0">
                    <a:pos x="72" y="24"/>
                  </a:cxn>
                  <a:cxn ang="0">
                    <a:pos x="72" y="24"/>
                  </a:cxn>
                  <a:cxn ang="0">
                    <a:pos x="72" y="0"/>
                  </a:cxn>
                  <a:cxn ang="0">
                    <a:pos x="72" y="0"/>
                  </a:cxn>
                </a:cxnLst>
                <a:rect l="0" t="0" r="r" b="b"/>
                <a:pathLst>
                  <a:path w="72" h="54">
                    <a:moveTo>
                      <a:pt x="72" y="0"/>
                    </a:moveTo>
                    <a:lnTo>
                      <a:pt x="36" y="30"/>
                    </a:lnTo>
                    <a:lnTo>
                      <a:pt x="0" y="54"/>
                    </a:lnTo>
                    <a:lnTo>
                      <a:pt x="36" y="54"/>
                    </a:lnTo>
                    <a:lnTo>
                      <a:pt x="54" y="42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2" y="0"/>
                    </a:lnTo>
                    <a:lnTo>
                      <a:pt x="7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153" name="Freeform 41"/>
              <p:cNvSpPr>
                <a:spLocks/>
              </p:cNvSpPr>
              <p:nvPr/>
            </p:nvSpPr>
            <p:spPr bwMode="hidden">
              <a:xfrm>
                <a:off x="4505" y="4073"/>
                <a:ext cx="705" cy="108"/>
              </a:xfrm>
              <a:custGeom>
                <a:avLst/>
                <a:gdLst/>
                <a:ahLst/>
                <a:cxnLst>
                  <a:cxn ang="0">
                    <a:pos x="299" y="90"/>
                  </a:cxn>
                  <a:cxn ang="0">
                    <a:pos x="221" y="90"/>
                  </a:cxn>
                  <a:cxn ang="0">
                    <a:pos x="143" y="78"/>
                  </a:cxn>
                  <a:cxn ang="0">
                    <a:pos x="0" y="48"/>
                  </a:cxn>
                  <a:cxn ang="0">
                    <a:pos x="0" y="66"/>
                  </a:cxn>
                  <a:cxn ang="0">
                    <a:pos x="143" y="96"/>
                  </a:cxn>
                  <a:cxn ang="0">
                    <a:pos x="221" y="108"/>
                  </a:cxn>
                  <a:cxn ang="0">
                    <a:pos x="299" y="108"/>
                  </a:cxn>
                  <a:cxn ang="0">
                    <a:pos x="412" y="102"/>
                  </a:cxn>
                  <a:cxn ang="0">
                    <a:pos x="520" y="84"/>
                  </a:cxn>
                  <a:cxn ang="0">
                    <a:pos x="615" y="60"/>
                  </a:cxn>
                  <a:cxn ang="0">
                    <a:pos x="705" y="24"/>
                  </a:cxn>
                  <a:cxn ang="0">
                    <a:pos x="705" y="0"/>
                  </a:cxn>
                  <a:cxn ang="0">
                    <a:pos x="615" y="42"/>
                  </a:cxn>
                  <a:cxn ang="0">
                    <a:pos x="520" y="66"/>
                  </a:cxn>
                  <a:cxn ang="0">
                    <a:pos x="412" y="84"/>
                  </a:cxn>
                  <a:cxn ang="0">
                    <a:pos x="299" y="90"/>
                  </a:cxn>
                  <a:cxn ang="0">
                    <a:pos x="299" y="90"/>
                  </a:cxn>
                </a:cxnLst>
                <a:rect l="0" t="0" r="r" b="b"/>
                <a:pathLst>
                  <a:path w="705" h="108">
                    <a:moveTo>
                      <a:pt x="299" y="90"/>
                    </a:moveTo>
                    <a:lnTo>
                      <a:pt x="221" y="90"/>
                    </a:lnTo>
                    <a:lnTo>
                      <a:pt x="143" y="78"/>
                    </a:lnTo>
                    <a:lnTo>
                      <a:pt x="0" y="48"/>
                    </a:lnTo>
                    <a:lnTo>
                      <a:pt x="0" y="66"/>
                    </a:lnTo>
                    <a:lnTo>
                      <a:pt x="143" y="96"/>
                    </a:lnTo>
                    <a:lnTo>
                      <a:pt x="221" y="108"/>
                    </a:lnTo>
                    <a:lnTo>
                      <a:pt x="299" y="108"/>
                    </a:lnTo>
                    <a:lnTo>
                      <a:pt x="412" y="102"/>
                    </a:lnTo>
                    <a:lnTo>
                      <a:pt x="520" y="84"/>
                    </a:lnTo>
                    <a:lnTo>
                      <a:pt x="615" y="60"/>
                    </a:lnTo>
                    <a:lnTo>
                      <a:pt x="705" y="24"/>
                    </a:lnTo>
                    <a:lnTo>
                      <a:pt x="705" y="0"/>
                    </a:lnTo>
                    <a:lnTo>
                      <a:pt x="615" y="42"/>
                    </a:lnTo>
                    <a:lnTo>
                      <a:pt x="520" y="66"/>
                    </a:lnTo>
                    <a:lnTo>
                      <a:pt x="412" y="84"/>
                    </a:lnTo>
                    <a:lnTo>
                      <a:pt x="299" y="90"/>
                    </a:lnTo>
                    <a:lnTo>
                      <a:pt x="29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154" name="Freeform 42"/>
              <p:cNvSpPr>
                <a:spLocks/>
              </p:cNvSpPr>
              <p:nvPr/>
            </p:nvSpPr>
            <p:spPr bwMode="hidden">
              <a:xfrm>
                <a:off x="5336" y="3654"/>
                <a:ext cx="143" cy="341"/>
              </a:xfrm>
              <a:custGeom>
                <a:avLst/>
                <a:gdLst/>
                <a:ahLst/>
                <a:cxnLst>
                  <a:cxn ang="0">
                    <a:pos x="119" y="114"/>
                  </a:cxn>
                  <a:cxn ang="0">
                    <a:pos x="113" y="173"/>
                  </a:cxn>
                  <a:cxn ang="0">
                    <a:pos x="89" y="239"/>
                  </a:cxn>
                  <a:cxn ang="0">
                    <a:pos x="47" y="293"/>
                  </a:cxn>
                  <a:cxn ang="0">
                    <a:pos x="0" y="341"/>
                  </a:cxn>
                  <a:cxn ang="0">
                    <a:pos x="29" y="341"/>
                  </a:cxn>
                  <a:cxn ang="0">
                    <a:pos x="77" y="287"/>
                  </a:cxn>
                  <a:cxn ang="0">
                    <a:pos x="113" y="233"/>
                  </a:cxn>
                  <a:cxn ang="0">
                    <a:pos x="137" y="173"/>
                  </a:cxn>
                  <a:cxn ang="0">
                    <a:pos x="143" y="114"/>
                  </a:cxn>
                  <a:cxn ang="0">
                    <a:pos x="137" y="60"/>
                  </a:cxn>
                  <a:cxn ang="0">
                    <a:pos x="119" y="0"/>
                  </a:cxn>
                  <a:cxn ang="0">
                    <a:pos x="89" y="0"/>
                  </a:cxn>
                  <a:cxn ang="0">
                    <a:pos x="113" y="60"/>
                  </a:cxn>
                  <a:cxn ang="0">
                    <a:pos x="119" y="114"/>
                  </a:cxn>
                  <a:cxn ang="0">
                    <a:pos x="119" y="114"/>
                  </a:cxn>
                </a:cxnLst>
                <a:rect l="0" t="0" r="r" b="b"/>
                <a:pathLst>
                  <a:path w="143" h="341">
                    <a:moveTo>
                      <a:pt x="119" y="114"/>
                    </a:moveTo>
                    <a:lnTo>
                      <a:pt x="113" y="173"/>
                    </a:lnTo>
                    <a:lnTo>
                      <a:pt x="89" y="239"/>
                    </a:lnTo>
                    <a:lnTo>
                      <a:pt x="47" y="293"/>
                    </a:lnTo>
                    <a:lnTo>
                      <a:pt x="0" y="341"/>
                    </a:lnTo>
                    <a:lnTo>
                      <a:pt x="29" y="341"/>
                    </a:lnTo>
                    <a:lnTo>
                      <a:pt x="77" y="287"/>
                    </a:lnTo>
                    <a:lnTo>
                      <a:pt x="113" y="233"/>
                    </a:lnTo>
                    <a:lnTo>
                      <a:pt x="137" y="173"/>
                    </a:lnTo>
                    <a:lnTo>
                      <a:pt x="143" y="114"/>
                    </a:lnTo>
                    <a:lnTo>
                      <a:pt x="137" y="60"/>
                    </a:lnTo>
                    <a:lnTo>
                      <a:pt x="119" y="0"/>
                    </a:lnTo>
                    <a:lnTo>
                      <a:pt x="89" y="0"/>
                    </a:lnTo>
                    <a:lnTo>
                      <a:pt x="113" y="60"/>
                    </a:lnTo>
                    <a:lnTo>
                      <a:pt x="119" y="114"/>
                    </a:lnTo>
                    <a:lnTo>
                      <a:pt x="119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155" name="Freeform 43"/>
              <p:cNvSpPr>
                <a:spLocks/>
              </p:cNvSpPr>
              <p:nvPr/>
            </p:nvSpPr>
            <p:spPr bwMode="hidden">
              <a:xfrm>
                <a:off x="5061" y="3624"/>
                <a:ext cx="83" cy="90"/>
              </a:xfrm>
              <a:custGeom>
                <a:avLst/>
                <a:gdLst/>
                <a:ahLst/>
                <a:cxnLst>
                  <a:cxn ang="0">
                    <a:pos x="59" y="90"/>
                  </a:cxn>
                  <a:cxn ang="0">
                    <a:pos x="83" y="84"/>
                  </a:cxn>
                  <a:cxn ang="0">
                    <a:pos x="71" y="60"/>
                  </a:cxn>
                  <a:cxn ang="0">
                    <a:pos x="53" y="42"/>
                  </a:cxn>
                  <a:cxn ang="0">
                    <a:pos x="6" y="0"/>
                  </a:cxn>
                  <a:cxn ang="0">
                    <a:pos x="0" y="18"/>
                  </a:cxn>
                  <a:cxn ang="0">
                    <a:pos x="35" y="48"/>
                  </a:cxn>
                  <a:cxn ang="0">
                    <a:pos x="59" y="90"/>
                  </a:cxn>
                  <a:cxn ang="0">
                    <a:pos x="59" y="90"/>
                  </a:cxn>
                </a:cxnLst>
                <a:rect l="0" t="0" r="r" b="b"/>
                <a:pathLst>
                  <a:path w="83" h="90">
                    <a:moveTo>
                      <a:pt x="59" y="90"/>
                    </a:moveTo>
                    <a:lnTo>
                      <a:pt x="83" y="84"/>
                    </a:lnTo>
                    <a:lnTo>
                      <a:pt x="71" y="60"/>
                    </a:lnTo>
                    <a:lnTo>
                      <a:pt x="53" y="42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35" y="48"/>
                    </a:lnTo>
                    <a:lnTo>
                      <a:pt x="59" y="90"/>
                    </a:lnTo>
                    <a:lnTo>
                      <a:pt x="5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156" name="Freeform 44"/>
              <p:cNvSpPr>
                <a:spLocks/>
              </p:cNvSpPr>
              <p:nvPr/>
            </p:nvSpPr>
            <p:spPr bwMode="hidden">
              <a:xfrm>
                <a:off x="4445" y="3552"/>
                <a:ext cx="717" cy="431"/>
              </a:xfrm>
              <a:custGeom>
                <a:avLst/>
                <a:gdLst/>
                <a:ahLst/>
                <a:cxnLst>
                  <a:cxn ang="0">
                    <a:pos x="693" y="216"/>
                  </a:cxn>
                  <a:cxn ang="0">
                    <a:pos x="687" y="257"/>
                  </a:cxn>
                  <a:cxn ang="0">
                    <a:pos x="669" y="293"/>
                  </a:cxn>
                  <a:cxn ang="0">
                    <a:pos x="633" y="329"/>
                  </a:cxn>
                  <a:cxn ang="0">
                    <a:pos x="598" y="359"/>
                  </a:cxn>
                  <a:cxn ang="0">
                    <a:pos x="544" y="383"/>
                  </a:cxn>
                  <a:cxn ang="0">
                    <a:pos x="490" y="401"/>
                  </a:cxn>
                  <a:cxn ang="0">
                    <a:pos x="424" y="413"/>
                  </a:cxn>
                  <a:cxn ang="0">
                    <a:pos x="359" y="419"/>
                  </a:cxn>
                  <a:cxn ang="0">
                    <a:pos x="293" y="413"/>
                  </a:cxn>
                  <a:cxn ang="0">
                    <a:pos x="227" y="401"/>
                  </a:cxn>
                  <a:cxn ang="0">
                    <a:pos x="173" y="383"/>
                  </a:cxn>
                  <a:cxn ang="0">
                    <a:pos x="119" y="359"/>
                  </a:cxn>
                  <a:cxn ang="0">
                    <a:pos x="84" y="329"/>
                  </a:cxn>
                  <a:cxn ang="0">
                    <a:pos x="48" y="293"/>
                  </a:cxn>
                  <a:cxn ang="0">
                    <a:pos x="30" y="257"/>
                  </a:cxn>
                  <a:cxn ang="0">
                    <a:pos x="24" y="216"/>
                  </a:cxn>
                  <a:cxn ang="0">
                    <a:pos x="30" y="174"/>
                  </a:cxn>
                  <a:cxn ang="0">
                    <a:pos x="48" y="138"/>
                  </a:cxn>
                  <a:cxn ang="0">
                    <a:pos x="84" y="102"/>
                  </a:cxn>
                  <a:cxn ang="0">
                    <a:pos x="119" y="72"/>
                  </a:cxn>
                  <a:cxn ang="0">
                    <a:pos x="173" y="48"/>
                  </a:cxn>
                  <a:cxn ang="0">
                    <a:pos x="227" y="30"/>
                  </a:cxn>
                  <a:cxn ang="0">
                    <a:pos x="293" y="18"/>
                  </a:cxn>
                  <a:cxn ang="0">
                    <a:pos x="359" y="12"/>
                  </a:cxn>
                  <a:cxn ang="0">
                    <a:pos x="418" y="18"/>
                  </a:cxn>
                  <a:cxn ang="0">
                    <a:pos x="478" y="30"/>
                  </a:cxn>
                  <a:cxn ang="0">
                    <a:pos x="532" y="48"/>
                  </a:cxn>
                  <a:cxn ang="0">
                    <a:pos x="580" y="66"/>
                  </a:cxn>
                  <a:cxn ang="0">
                    <a:pos x="586" y="48"/>
                  </a:cxn>
                  <a:cxn ang="0">
                    <a:pos x="478" y="12"/>
                  </a:cxn>
                  <a:cxn ang="0">
                    <a:pos x="418" y="6"/>
                  </a:cxn>
                  <a:cxn ang="0">
                    <a:pos x="359" y="0"/>
                  </a:cxn>
                  <a:cxn ang="0">
                    <a:pos x="287" y="6"/>
                  </a:cxn>
                  <a:cxn ang="0">
                    <a:pos x="221" y="18"/>
                  </a:cxn>
                  <a:cxn ang="0">
                    <a:pos x="161" y="36"/>
                  </a:cxn>
                  <a:cxn ang="0">
                    <a:pos x="107" y="66"/>
                  </a:cxn>
                  <a:cxn ang="0">
                    <a:pos x="60" y="96"/>
                  </a:cxn>
                  <a:cxn ang="0">
                    <a:pos x="30" y="132"/>
                  </a:cxn>
                  <a:cxn ang="0">
                    <a:pos x="6" y="174"/>
                  </a:cxn>
                  <a:cxn ang="0">
                    <a:pos x="0" y="216"/>
                  </a:cxn>
                  <a:cxn ang="0">
                    <a:pos x="6" y="257"/>
                  </a:cxn>
                  <a:cxn ang="0">
                    <a:pos x="30" y="299"/>
                  </a:cxn>
                  <a:cxn ang="0">
                    <a:pos x="60" y="335"/>
                  </a:cxn>
                  <a:cxn ang="0">
                    <a:pos x="107" y="371"/>
                  </a:cxn>
                  <a:cxn ang="0">
                    <a:pos x="161" y="395"/>
                  </a:cxn>
                  <a:cxn ang="0">
                    <a:pos x="221" y="413"/>
                  </a:cxn>
                  <a:cxn ang="0">
                    <a:pos x="287" y="425"/>
                  </a:cxn>
                  <a:cxn ang="0">
                    <a:pos x="359" y="431"/>
                  </a:cxn>
                  <a:cxn ang="0">
                    <a:pos x="430" y="425"/>
                  </a:cxn>
                  <a:cxn ang="0">
                    <a:pos x="496" y="413"/>
                  </a:cxn>
                  <a:cxn ang="0">
                    <a:pos x="562" y="395"/>
                  </a:cxn>
                  <a:cxn ang="0">
                    <a:pos x="610" y="371"/>
                  </a:cxn>
                  <a:cxn ang="0">
                    <a:pos x="657" y="335"/>
                  </a:cxn>
                  <a:cxn ang="0">
                    <a:pos x="687" y="299"/>
                  </a:cxn>
                  <a:cxn ang="0">
                    <a:pos x="711" y="257"/>
                  </a:cxn>
                  <a:cxn ang="0">
                    <a:pos x="717" y="216"/>
                  </a:cxn>
                  <a:cxn ang="0">
                    <a:pos x="717" y="204"/>
                  </a:cxn>
                  <a:cxn ang="0">
                    <a:pos x="711" y="192"/>
                  </a:cxn>
                  <a:cxn ang="0">
                    <a:pos x="687" y="198"/>
                  </a:cxn>
                  <a:cxn ang="0">
                    <a:pos x="693" y="210"/>
                  </a:cxn>
                  <a:cxn ang="0">
                    <a:pos x="693" y="216"/>
                  </a:cxn>
                  <a:cxn ang="0">
                    <a:pos x="693" y="216"/>
                  </a:cxn>
                </a:cxnLst>
                <a:rect l="0" t="0" r="r" b="b"/>
                <a:pathLst>
                  <a:path w="717" h="431">
                    <a:moveTo>
                      <a:pt x="693" y="216"/>
                    </a:moveTo>
                    <a:lnTo>
                      <a:pt x="687" y="257"/>
                    </a:lnTo>
                    <a:lnTo>
                      <a:pt x="669" y="293"/>
                    </a:lnTo>
                    <a:lnTo>
                      <a:pt x="633" y="329"/>
                    </a:lnTo>
                    <a:lnTo>
                      <a:pt x="598" y="359"/>
                    </a:lnTo>
                    <a:lnTo>
                      <a:pt x="544" y="383"/>
                    </a:lnTo>
                    <a:lnTo>
                      <a:pt x="490" y="401"/>
                    </a:lnTo>
                    <a:lnTo>
                      <a:pt x="424" y="413"/>
                    </a:lnTo>
                    <a:lnTo>
                      <a:pt x="359" y="419"/>
                    </a:lnTo>
                    <a:lnTo>
                      <a:pt x="293" y="413"/>
                    </a:lnTo>
                    <a:lnTo>
                      <a:pt x="227" y="401"/>
                    </a:lnTo>
                    <a:lnTo>
                      <a:pt x="173" y="383"/>
                    </a:lnTo>
                    <a:lnTo>
                      <a:pt x="119" y="359"/>
                    </a:lnTo>
                    <a:lnTo>
                      <a:pt x="84" y="329"/>
                    </a:lnTo>
                    <a:lnTo>
                      <a:pt x="48" y="293"/>
                    </a:lnTo>
                    <a:lnTo>
                      <a:pt x="30" y="257"/>
                    </a:lnTo>
                    <a:lnTo>
                      <a:pt x="24" y="216"/>
                    </a:lnTo>
                    <a:lnTo>
                      <a:pt x="30" y="174"/>
                    </a:lnTo>
                    <a:lnTo>
                      <a:pt x="48" y="138"/>
                    </a:lnTo>
                    <a:lnTo>
                      <a:pt x="84" y="102"/>
                    </a:lnTo>
                    <a:lnTo>
                      <a:pt x="119" y="72"/>
                    </a:lnTo>
                    <a:lnTo>
                      <a:pt x="173" y="48"/>
                    </a:lnTo>
                    <a:lnTo>
                      <a:pt x="227" y="30"/>
                    </a:lnTo>
                    <a:lnTo>
                      <a:pt x="293" y="18"/>
                    </a:lnTo>
                    <a:lnTo>
                      <a:pt x="359" y="12"/>
                    </a:lnTo>
                    <a:lnTo>
                      <a:pt x="418" y="18"/>
                    </a:lnTo>
                    <a:lnTo>
                      <a:pt x="478" y="30"/>
                    </a:lnTo>
                    <a:lnTo>
                      <a:pt x="532" y="48"/>
                    </a:lnTo>
                    <a:lnTo>
                      <a:pt x="580" y="66"/>
                    </a:lnTo>
                    <a:lnTo>
                      <a:pt x="586" y="48"/>
                    </a:lnTo>
                    <a:lnTo>
                      <a:pt x="478" y="12"/>
                    </a:lnTo>
                    <a:lnTo>
                      <a:pt x="418" y="6"/>
                    </a:lnTo>
                    <a:lnTo>
                      <a:pt x="359" y="0"/>
                    </a:lnTo>
                    <a:lnTo>
                      <a:pt x="287" y="6"/>
                    </a:lnTo>
                    <a:lnTo>
                      <a:pt x="221" y="18"/>
                    </a:lnTo>
                    <a:lnTo>
                      <a:pt x="161" y="36"/>
                    </a:lnTo>
                    <a:lnTo>
                      <a:pt x="107" y="66"/>
                    </a:lnTo>
                    <a:lnTo>
                      <a:pt x="60" y="96"/>
                    </a:lnTo>
                    <a:lnTo>
                      <a:pt x="30" y="132"/>
                    </a:lnTo>
                    <a:lnTo>
                      <a:pt x="6" y="174"/>
                    </a:lnTo>
                    <a:lnTo>
                      <a:pt x="0" y="216"/>
                    </a:lnTo>
                    <a:lnTo>
                      <a:pt x="6" y="257"/>
                    </a:lnTo>
                    <a:lnTo>
                      <a:pt x="30" y="299"/>
                    </a:lnTo>
                    <a:lnTo>
                      <a:pt x="60" y="335"/>
                    </a:lnTo>
                    <a:lnTo>
                      <a:pt x="107" y="371"/>
                    </a:lnTo>
                    <a:lnTo>
                      <a:pt x="161" y="395"/>
                    </a:lnTo>
                    <a:lnTo>
                      <a:pt x="221" y="413"/>
                    </a:lnTo>
                    <a:lnTo>
                      <a:pt x="287" y="425"/>
                    </a:lnTo>
                    <a:lnTo>
                      <a:pt x="359" y="431"/>
                    </a:lnTo>
                    <a:lnTo>
                      <a:pt x="430" y="425"/>
                    </a:lnTo>
                    <a:lnTo>
                      <a:pt x="496" y="413"/>
                    </a:lnTo>
                    <a:lnTo>
                      <a:pt x="562" y="395"/>
                    </a:lnTo>
                    <a:lnTo>
                      <a:pt x="610" y="371"/>
                    </a:lnTo>
                    <a:lnTo>
                      <a:pt x="657" y="335"/>
                    </a:lnTo>
                    <a:lnTo>
                      <a:pt x="687" y="299"/>
                    </a:lnTo>
                    <a:lnTo>
                      <a:pt x="711" y="257"/>
                    </a:lnTo>
                    <a:lnTo>
                      <a:pt x="717" y="216"/>
                    </a:lnTo>
                    <a:lnTo>
                      <a:pt x="717" y="204"/>
                    </a:lnTo>
                    <a:lnTo>
                      <a:pt x="711" y="192"/>
                    </a:lnTo>
                    <a:lnTo>
                      <a:pt x="687" y="198"/>
                    </a:lnTo>
                    <a:lnTo>
                      <a:pt x="693" y="210"/>
                    </a:lnTo>
                    <a:lnTo>
                      <a:pt x="693" y="216"/>
                    </a:lnTo>
                    <a:lnTo>
                      <a:pt x="693" y="216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157" name="Freeform 45"/>
              <p:cNvSpPr>
                <a:spLocks/>
              </p:cNvSpPr>
              <p:nvPr/>
            </p:nvSpPr>
            <p:spPr bwMode="hidden">
              <a:xfrm>
                <a:off x="4349" y="3510"/>
                <a:ext cx="909" cy="533"/>
              </a:xfrm>
              <a:custGeom>
                <a:avLst/>
                <a:gdLst/>
                <a:ahLst/>
                <a:cxnLst>
                  <a:cxn ang="0">
                    <a:pos x="616" y="0"/>
                  </a:cxn>
                  <a:cxn ang="0">
                    <a:pos x="616" y="18"/>
                  </a:cxn>
                  <a:cxn ang="0">
                    <a:pos x="724" y="60"/>
                  </a:cxn>
                  <a:cxn ang="0">
                    <a:pos x="765" y="84"/>
                  </a:cxn>
                  <a:cxn ang="0">
                    <a:pos x="807" y="114"/>
                  </a:cxn>
                  <a:cxn ang="0">
                    <a:pos x="837" y="144"/>
                  </a:cxn>
                  <a:cxn ang="0">
                    <a:pos x="861" y="180"/>
                  </a:cxn>
                  <a:cxn ang="0">
                    <a:pos x="873" y="216"/>
                  </a:cxn>
                  <a:cxn ang="0">
                    <a:pos x="879" y="258"/>
                  </a:cxn>
                  <a:cxn ang="0">
                    <a:pos x="873" y="311"/>
                  </a:cxn>
                  <a:cxn ang="0">
                    <a:pos x="843" y="359"/>
                  </a:cxn>
                  <a:cxn ang="0">
                    <a:pos x="807" y="401"/>
                  </a:cxn>
                  <a:cxn ang="0">
                    <a:pos x="753" y="443"/>
                  </a:cxn>
                  <a:cxn ang="0">
                    <a:pos x="694" y="473"/>
                  </a:cxn>
                  <a:cxn ang="0">
                    <a:pos x="622" y="497"/>
                  </a:cxn>
                  <a:cxn ang="0">
                    <a:pos x="538" y="509"/>
                  </a:cxn>
                  <a:cxn ang="0">
                    <a:pos x="455" y="515"/>
                  </a:cxn>
                  <a:cxn ang="0">
                    <a:pos x="371" y="509"/>
                  </a:cxn>
                  <a:cxn ang="0">
                    <a:pos x="287" y="497"/>
                  </a:cxn>
                  <a:cxn ang="0">
                    <a:pos x="215" y="473"/>
                  </a:cxn>
                  <a:cxn ang="0">
                    <a:pos x="156" y="443"/>
                  </a:cxn>
                  <a:cxn ang="0">
                    <a:pos x="102" y="401"/>
                  </a:cxn>
                  <a:cxn ang="0">
                    <a:pos x="66" y="359"/>
                  </a:cxn>
                  <a:cxn ang="0">
                    <a:pos x="36" y="311"/>
                  </a:cxn>
                  <a:cxn ang="0">
                    <a:pos x="30" y="258"/>
                  </a:cxn>
                  <a:cxn ang="0">
                    <a:pos x="36" y="222"/>
                  </a:cxn>
                  <a:cxn ang="0">
                    <a:pos x="48" y="186"/>
                  </a:cxn>
                  <a:cxn ang="0">
                    <a:pos x="66" y="156"/>
                  </a:cxn>
                  <a:cxn ang="0">
                    <a:pos x="90" y="126"/>
                  </a:cxn>
                  <a:cxn ang="0">
                    <a:pos x="66" y="114"/>
                  </a:cxn>
                  <a:cxn ang="0">
                    <a:pos x="36" y="144"/>
                  </a:cxn>
                  <a:cxn ang="0">
                    <a:pos x="18" y="180"/>
                  </a:cxn>
                  <a:cxn ang="0">
                    <a:pos x="6" y="216"/>
                  </a:cxn>
                  <a:cxn ang="0">
                    <a:pos x="0" y="258"/>
                  </a:cxn>
                  <a:cxn ang="0">
                    <a:pos x="12" y="311"/>
                  </a:cxn>
                  <a:cxn ang="0">
                    <a:pos x="36" y="365"/>
                  </a:cxn>
                  <a:cxn ang="0">
                    <a:pos x="78" y="413"/>
                  </a:cxn>
                  <a:cxn ang="0">
                    <a:pos x="132" y="449"/>
                  </a:cxn>
                  <a:cxn ang="0">
                    <a:pos x="203" y="485"/>
                  </a:cxn>
                  <a:cxn ang="0">
                    <a:pos x="275" y="509"/>
                  </a:cxn>
                  <a:cxn ang="0">
                    <a:pos x="365" y="527"/>
                  </a:cxn>
                  <a:cxn ang="0">
                    <a:pos x="455" y="533"/>
                  </a:cxn>
                  <a:cxn ang="0">
                    <a:pos x="544" y="527"/>
                  </a:cxn>
                  <a:cxn ang="0">
                    <a:pos x="634" y="509"/>
                  </a:cxn>
                  <a:cxn ang="0">
                    <a:pos x="712" y="485"/>
                  </a:cxn>
                  <a:cxn ang="0">
                    <a:pos x="777" y="449"/>
                  </a:cxn>
                  <a:cxn ang="0">
                    <a:pos x="831" y="413"/>
                  </a:cxn>
                  <a:cxn ang="0">
                    <a:pos x="873" y="365"/>
                  </a:cxn>
                  <a:cxn ang="0">
                    <a:pos x="897" y="311"/>
                  </a:cxn>
                  <a:cxn ang="0">
                    <a:pos x="909" y="258"/>
                  </a:cxn>
                  <a:cxn ang="0">
                    <a:pos x="903" y="216"/>
                  </a:cxn>
                  <a:cxn ang="0">
                    <a:pos x="885" y="174"/>
                  </a:cxn>
                  <a:cxn ang="0">
                    <a:pos x="861" y="132"/>
                  </a:cxn>
                  <a:cxn ang="0">
                    <a:pos x="825" y="102"/>
                  </a:cxn>
                  <a:cxn ang="0">
                    <a:pos x="783" y="66"/>
                  </a:cxn>
                  <a:cxn ang="0">
                    <a:pos x="735" y="42"/>
                  </a:cxn>
                  <a:cxn ang="0">
                    <a:pos x="616" y="0"/>
                  </a:cxn>
                  <a:cxn ang="0">
                    <a:pos x="616" y="0"/>
                  </a:cxn>
                </a:cxnLst>
                <a:rect l="0" t="0" r="r" b="b"/>
                <a:pathLst>
                  <a:path w="909" h="533">
                    <a:moveTo>
                      <a:pt x="616" y="0"/>
                    </a:moveTo>
                    <a:lnTo>
                      <a:pt x="616" y="18"/>
                    </a:lnTo>
                    <a:lnTo>
                      <a:pt x="724" y="60"/>
                    </a:lnTo>
                    <a:lnTo>
                      <a:pt x="765" y="84"/>
                    </a:lnTo>
                    <a:lnTo>
                      <a:pt x="807" y="114"/>
                    </a:lnTo>
                    <a:lnTo>
                      <a:pt x="837" y="144"/>
                    </a:lnTo>
                    <a:lnTo>
                      <a:pt x="861" y="180"/>
                    </a:lnTo>
                    <a:lnTo>
                      <a:pt x="873" y="216"/>
                    </a:lnTo>
                    <a:lnTo>
                      <a:pt x="879" y="258"/>
                    </a:lnTo>
                    <a:lnTo>
                      <a:pt x="873" y="311"/>
                    </a:lnTo>
                    <a:lnTo>
                      <a:pt x="843" y="359"/>
                    </a:lnTo>
                    <a:lnTo>
                      <a:pt x="807" y="401"/>
                    </a:lnTo>
                    <a:lnTo>
                      <a:pt x="753" y="443"/>
                    </a:lnTo>
                    <a:lnTo>
                      <a:pt x="694" y="473"/>
                    </a:lnTo>
                    <a:lnTo>
                      <a:pt x="622" y="497"/>
                    </a:lnTo>
                    <a:lnTo>
                      <a:pt x="538" y="509"/>
                    </a:lnTo>
                    <a:lnTo>
                      <a:pt x="455" y="515"/>
                    </a:lnTo>
                    <a:lnTo>
                      <a:pt x="371" y="509"/>
                    </a:lnTo>
                    <a:lnTo>
                      <a:pt x="287" y="497"/>
                    </a:lnTo>
                    <a:lnTo>
                      <a:pt x="215" y="473"/>
                    </a:lnTo>
                    <a:lnTo>
                      <a:pt x="156" y="443"/>
                    </a:lnTo>
                    <a:lnTo>
                      <a:pt x="102" y="401"/>
                    </a:lnTo>
                    <a:lnTo>
                      <a:pt x="66" y="359"/>
                    </a:lnTo>
                    <a:lnTo>
                      <a:pt x="36" y="311"/>
                    </a:lnTo>
                    <a:lnTo>
                      <a:pt x="30" y="258"/>
                    </a:lnTo>
                    <a:lnTo>
                      <a:pt x="36" y="222"/>
                    </a:lnTo>
                    <a:lnTo>
                      <a:pt x="48" y="186"/>
                    </a:lnTo>
                    <a:lnTo>
                      <a:pt x="66" y="156"/>
                    </a:lnTo>
                    <a:lnTo>
                      <a:pt x="90" y="126"/>
                    </a:lnTo>
                    <a:lnTo>
                      <a:pt x="66" y="114"/>
                    </a:lnTo>
                    <a:lnTo>
                      <a:pt x="36" y="144"/>
                    </a:lnTo>
                    <a:lnTo>
                      <a:pt x="18" y="180"/>
                    </a:lnTo>
                    <a:lnTo>
                      <a:pt x="6" y="216"/>
                    </a:lnTo>
                    <a:lnTo>
                      <a:pt x="0" y="258"/>
                    </a:lnTo>
                    <a:lnTo>
                      <a:pt x="12" y="311"/>
                    </a:lnTo>
                    <a:lnTo>
                      <a:pt x="36" y="365"/>
                    </a:lnTo>
                    <a:lnTo>
                      <a:pt x="78" y="413"/>
                    </a:lnTo>
                    <a:lnTo>
                      <a:pt x="132" y="449"/>
                    </a:lnTo>
                    <a:lnTo>
                      <a:pt x="203" y="485"/>
                    </a:lnTo>
                    <a:lnTo>
                      <a:pt x="275" y="509"/>
                    </a:lnTo>
                    <a:lnTo>
                      <a:pt x="365" y="527"/>
                    </a:lnTo>
                    <a:lnTo>
                      <a:pt x="455" y="533"/>
                    </a:lnTo>
                    <a:lnTo>
                      <a:pt x="544" y="527"/>
                    </a:lnTo>
                    <a:lnTo>
                      <a:pt x="634" y="509"/>
                    </a:lnTo>
                    <a:lnTo>
                      <a:pt x="712" y="485"/>
                    </a:lnTo>
                    <a:lnTo>
                      <a:pt x="777" y="449"/>
                    </a:lnTo>
                    <a:lnTo>
                      <a:pt x="831" y="413"/>
                    </a:lnTo>
                    <a:lnTo>
                      <a:pt x="873" y="365"/>
                    </a:lnTo>
                    <a:lnTo>
                      <a:pt x="897" y="311"/>
                    </a:lnTo>
                    <a:lnTo>
                      <a:pt x="909" y="258"/>
                    </a:lnTo>
                    <a:lnTo>
                      <a:pt x="903" y="216"/>
                    </a:lnTo>
                    <a:lnTo>
                      <a:pt x="885" y="174"/>
                    </a:lnTo>
                    <a:lnTo>
                      <a:pt x="861" y="132"/>
                    </a:lnTo>
                    <a:lnTo>
                      <a:pt x="825" y="102"/>
                    </a:lnTo>
                    <a:lnTo>
                      <a:pt x="783" y="66"/>
                    </a:lnTo>
                    <a:lnTo>
                      <a:pt x="735" y="42"/>
                    </a:lnTo>
                    <a:lnTo>
                      <a:pt x="616" y="0"/>
                    </a:lnTo>
                    <a:lnTo>
                      <a:pt x="61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158" name="Freeform 46"/>
              <p:cNvSpPr>
                <a:spLocks/>
              </p:cNvSpPr>
              <p:nvPr/>
            </p:nvSpPr>
            <p:spPr bwMode="hidden">
              <a:xfrm>
                <a:off x="4564" y="3492"/>
                <a:ext cx="365" cy="66"/>
              </a:xfrm>
              <a:custGeom>
                <a:avLst/>
                <a:gdLst/>
                <a:ahLst/>
                <a:cxnLst>
                  <a:cxn ang="0">
                    <a:pos x="240" y="18"/>
                  </a:cxn>
                  <a:cxn ang="0">
                    <a:pos x="299" y="24"/>
                  </a:cxn>
                  <a:cxn ang="0">
                    <a:pos x="359" y="30"/>
                  </a:cxn>
                  <a:cxn ang="0">
                    <a:pos x="365" y="12"/>
                  </a:cxn>
                  <a:cxn ang="0">
                    <a:pos x="305" y="6"/>
                  </a:cxn>
                  <a:cxn ang="0">
                    <a:pos x="240" y="0"/>
                  </a:cxn>
                  <a:cxn ang="0">
                    <a:pos x="174" y="6"/>
                  </a:cxn>
                  <a:cxn ang="0">
                    <a:pos x="114" y="12"/>
                  </a:cxn>
                  <a:cxn ang="0">
                    <a:pos x="0" y="42"/>
                  </a:cxn>
                  <a:cxn ang="0">
                    <a:pos x="0" y="66"/>
                  </a:cxn>
                  <a:cxn ang="0">
                    <a:pos x="54" y="48"/>
                  </a:cxn>
                  <a:cxn ang="0">
                    <a:pos x="114" y="30"/>
                  </a:cxn>
                  <a:cxn ang="0">
                    <a:pos x="174" y="24"/>
                  </a:cxn>
                  <a:cxn ang="0">
                    <a:pos x="240" y="18"/>
                  </a:cxn>
                  <a:cxn ang="0">
                    <a:pos x="240" y="18"/>
                  </a:cxn>
                </a:cxnLst>
                <a:rect l="0" t="0" r="r" b="b"/>
                <a:pathLst>
                  <a:path w="365" h="66">
                    <a:moveTo>
                      <a:pt x="240" y="18"/>
                    </a:moveTo>
                    <a:lnTo>
                      <a:pt x="299" y="24"/>
                    </a:lnTo>
                    <a:lnTo>
                      <a:pt x="359" y="30"/>
                    </a:lnTo>
                    <a:lnTo>
                      <a:pt x="365" y="12"/>
                    </a:lnTo>
                    <a:lnTo>
                      <a:pt x="305" y="6"/>
                    </a:lnTo>
                    <a:lnTo>
                      <a:pt x="240" y="0"/>
                    </a:lnTo>
                    <a:lnTo>
                      <a:pt x="174" y="6"/>
                    </a:lnTo>
                    <a:lnTo>
                      <a:pt x="114" y="12"/>
                    </a:lnTo>
                    <a:lnTo>
                      <a:pt x="0" y="42"/>
                    </a:lnTo>
                    <a:lnTo>
                      <a:pt x="0" y="66"/>
                    </a:lnTo>
                    <a:lnTo>
                      <a:pt x="54" y="48"/>
                    </a:lnTo>
                    <a:lnTo>
                      <a:pt x="114" y="30"/>
                    </a:lnTo>
                    <a:lnTo>
                      <a:pt x="174" y="24"/>
                    </a:lnTo>
                    <a:lnTo>
                      <a:pt x="240" y="18"/>
                    </a:lnTo>
                    <a:lnTo>
                      <a:pt x="240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159" name="Freeform 47"/>
              <p:cNvSpPr>
                <a:spLocks/>
              </p:cNvSpPr>
              <p:nvPr/>
            </p:nvSpPr>
            <p:spPr bwMode="hidden">
              <a:xfrm>
                <a:off x="4463" y="3558"/>
                <a:ext cx="66" cy="48"/>
              </a:xfrm>
              <a:custGeom>
                <a:avLst/>
                <a:gdLst/>
                <a:ahLst/>
                <a:cxnLst>
                  <a:cxn ang="0">
                    <a:pos x="66" y="18"/>
                  </a:cxn>
                  <a:cxn ang="0">
                    <a:pos x="48" y="0"/>
                  </a:cxn>
                  <a:cxn ang="0">
                    <a:pos x="24" y="12"/>
                  </a:cxn>
                  <a:cxn ang="0">
                    <a:pos x="0" y="30"/>
                  </a:cxn>
                  <a:cxn ang="0">
                    <a:pos x="12" y="48"/>
                  </a:cxn>
                  <a:cxn ang="0">
                    <a:pos x="42" y="30"/>
                  </a:cxn>
                  <a:cxn ang="0">
                    <a:pos x="66" y="18"/>
                  </a:cxn>
                  <a:cxn ang="0">
                    <a:pos x="66" y="18"/>
                  </a:cxn>
                </a:cxnLst>
                <a:rect l="0" t="0" r="r" b="b"/>
                <a:pathLst>
                  <a:path w="66" h="48">
                    <a:moveTo>
                      <a:pt x="66" y="18"/>
                    </a:moveTo>
                    <a:lnTo>
                      <a:pt x="48" y="0"/>
                    </a:lnTo>
                    <a:lnTo>
                      <a:pt x="24" y="12"/>
                    </a:lnTo>
                    <a:lnTo>
                      <a:pt x="0" y="30"/>
                    </a:lnTo>
                    <a:lnTo>
                      <a:pt x="12" y="48"/>
                    </a:lnTo>
                    <a:lnTo>
                      <a:pt x="42" y="30"/>
                    </a:lnTo>
                    <a:lnTo>
                      <a:pt x="66" y="18"/>
                    </a:lnTo>
                    <a:lnTo>
                      <a:pt x="66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160" name="Oval 48"/>
              <p:cNvSpPr>
                <a:spLocks noChangeArrowheads="1"/>
              </p:cNvSpPr>
              <p:nvPr/>
            </p:nvSpPr>
            <p:spPr bwMode="hidden">
              <a:xfrm>
                <a:off x="4546" y="3608"/>
                <a:ext cx="518" cy="31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161" name="Oval 49"/>
              <p:cNvSpPr>
                <a:spLocks noChangeArrowheads="1"/>
              </p:cNvSpPr>
              <p:nvPr/>
            </p:nvSpPr>
            <p:spPr bwMode="hidden">
              <a:xfrm>
                <a:off x="4578" y="3630"/>
                <a:ext cx="446" cy="27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162" name="Oval 50"/>
              <p:cNvSpPr>
                <a:spLocks noChangeArrowheads="1"/>
              </p:cNvSpPr>
              <p:nvPr/>
            </p:nvSpPr>
            <p:spPr bwMode="hidden">
              <a:xfrm>
                <a:off x="4610" y="3650"/>
                <a:ext cx="386" cy="233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163" name="Oval 51"/>
              <p:cNvSpPr>
                <a:spLocks noChangeArrowheads="1"/>
              </p:cNvSpPr>
              <p:nvPr/>
            </p:nvSpPr>
            <p:spPr bwMode="hidden">
              <a:xfrm>
                <a:off x="4654" y="3678"/>
                <a:ext cx="298" cy="1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164" name="Oval 52"/>
              <p:cNvSpPr>
                <a:spLocks noChangeArrowheads="1"/>
              </p:cNvSpPr>
              <p:nvPr/>
            </p:nvSpPr>
            <p:spPr bwMode="hidden">
              <a:xfrm>
                <a:off x="4690" y="3698"/>
                <a:ext cx="222" cy="139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165" name="Oval 53"/>
              <p:cNvSpPr>
                <a:spLocks noChangeArrowheads="1"/>
              </p:cNvSpPr>
              <p:nvPr/>
            </p:nvSpPr>
            <p:spPr bwMode="hidden">
              <a:xfrm>
                <a:off x="4738" y="3728"/>
                <a:ext cx="126" cy="8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90166" name="Group 54"/>
            <p:cNvGrpSpPr>
              <a:grpSpLocks/>
            </p:cNvGrpSpPr>
            <p:nvPr userDrawn="1"/>
          </p:nvGrpSpPr>
          <p:grpSpPr bwMode="auto">
            <a:xfrm>
              <a:off x="5280" y="3024"/>
              <a:ext cx="425" cy="258"/>
              <a:chOff x="5280" y="3024"/>
              <a:chExt cx="425" cy="258"/>
            </a:xfrm>
          </p:grpSpPr>
          <p:sp>
            <p:nvSpPr>
              <p:cNvPr id="90167" name="Freeform 55"/>
              <p:cNvSpPr>
                <a:spLocks/>
              </p:cNvSpPr>
              <p:nvPr/>
            </p:nvSpPr>
            <p:spPr bwMode="hidden">
              <a:xfrm>
                <a:off x="5280" y="3186"/>
                <a:ext cx="383" cy="96"/>
              </a:xfrm>
              <a:custGeom>
                <a:avLst/>
                <a:gdLst/>
                <a:ahLst/>
                <a:cxnLst>
                  <a:cxn ang="0">
                    <a:pos x="209" y="96"/>
                  </a:cxn>
                  <a:cxn ang="0">
                    <a:pos x="143" y="90"/>
                  </a:cxn>
                  <a:cxn ang="0">
                    <a:pos x="83" y="66"/>
                  </a:cxn>
                  <a:cxn ang="0">
                    <a:pos x="35" y="36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9" y="42"/>
                  </a:cxn>
                  <a:cxn ang="0">
                    <a:pos x="77" y="72"/>
                  </a:cxn>
                  <a:cxn ang="0">
                    <a:pos x="137" y="90"/>
                  </a:cxn>
                  <a:cxn ang="0">
                    <a:pos x="209" y="96"/>
                  </a:cxn>
                  <a:cxn ang="0">
                    <a:pos x="263" y="90"/>
                  </a:cxn>
                  <a:cxn ang="0">
                    <a:pos x="311" y="84"/>
                  </a:cxn>
                  <a:cxn ang="0">
                    <a:pos x="352" y="66"/>
                  </a:cxn>
                  <a:cxn ang="0">
                    <a:pos x="382" y="42"/>
                  </a:cxn>
                  <a:cxn ang="0">
                    <a:pos x="376" y="42"/>
                  </a:cxn>
                  <a:cxn ang="0">
                    <a:pos x="346" y="66"/>
                  </a:cxn>
                  <a:cxn ang="0">
                    <a:pos x="305" y="78"/>
                  </a:cxn>
                  <a:cxn ang="0">
                    <a:pos x="263" y="90"/>
                  </a:cxn>
                  <a:cxn ang="0">
                    <a:pos x="209" y="96"/>
                  </a:cxn>
                  <a:cxn ang="0">
                    <a:pos x="209" y="96"/>
                  </a:cxn>
                </a:cxnLst>
                <a:rect l="0" t="0" r="r" b="b"/>
                <a:pathLst>
                  <a:path w="382" h="96">
                    <a:moveTo>
                      <a:pt x="209" y="96"/>
                    </a:moveTo>
                    <a:lnTo>
                      <a:pt x="143" y="90"/>
                    </a:lnTo>
                    <a:lnTo>
                      <a:pt x="83" y="66"/>
                    </a:lnTo>
                    <a:lnTo>
                      <a:pt x="35" y="3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9" y="42"/>
                    </a:lnTo>
                    <a:lnTo>
                      <a:pt x="77" y="72"/>
                    </a:lnTo>
                    <a:lnTo>
                      <a:pt x="137" y="90"/>
                    </a:lnTo>
                    <a:lnTo>
                      <a:pt x="209" y="96"/>
                    </a:lnTo>
                    <a:lnTo>
                      <a:pt x="263" y="90"/>
                    </a:lnTo>
                    <a:lnTo>
                      <a:pt x="311" y="84"/>
                    </a:lnTo>
                    <a:lnTo>
                      <a:pt x="352" y="66"/>
                    </a:lnTo>
                    <a:lnTo>
                      <a:pt x="382" y="42"/>
                    </a:lnTo>
                    <a:lnTo>
                      <a:pt x="376" y="42"/>
                    </a:lnTo>
                    <a:lnTo>
                      <a:pt x="346" y="66"/>
                    </a:lnTo>
                    <a:lnTo>
                      <a:pt x="305" y="78"/>
                    </a:lnTo>
                    <a:lnTo>
                      <a:pt x="263" y="90"/>
                    </a:lnTo>
                    <a:lnTo>
                      <a:pt x="209" y="96"/>
                    </a:lnTo>
                    <a:lnTo>
                      <a:pt x="20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168" name="Freeform 56"/>
              <p:cNvSpPr>
                <a:spLocks/>
              </p:cNvSpPr>
              <p:nvPr/>
            </p:nvSpPr>
            <p:spPr bwMode="hidden">
              <a:xfrm>
                <a:off x="5315" y="3024"/>
                <a:ext cx="258" cy="54"/>
              </a:xfrm>
              <a:custGeom>
                <a:avLst/>
                <a:gdLst/>
                <a:ahLst/>
                <a:cxnLst>
                  <a:cxn ang="0">
                    <a:pos x="174" y="0"/>
                  </a:cxn>
                  <a:cxn ang="0">
                    <a:pos x="216" y="6"/>
                  </a:cxn>
                  <a:cxn ang="0">
                    <a:pos x="258" y="12"/>
                  </a:cxn>
                  <a:cxn ang="0">
                    <a:pos x="252" y="6"/>
                  </a:cxn>
                  <a:cxn ang="0">
                    <a:pos x="216" y="0"/>
                  </a:cxn>
                  <a:cxn ang="0">
                    <a:pos x="174" y="0"/>
                  </a:cxn>
                  <a:cxn ang="0">
                    <a:pos x="120" y="6"/>
                  </a:cxn>
                  <a:cxn ang="0">
                    <a:pos x="78" y="12"/>
                  </a:cxn>
                  <a:cxn ang="0">
                    <a:pos x="36" y="30"/>
                  </a:cxn>
                  <a:cxn ang="0">
                    <a:pos x="0" y="48"/>
                  </a:cxn>
                  <a:cxn ang="0">
                    <a:pos x="6" y="54"/>
                  </a:cxn>
                  <a:cxn ang="0">
                    <a:pos x="36" y="36"/>
                  </a:cxn>
                  <a:cxn ang="0">
                    <a:pos x="78" y="18"/>
                  </a:cxn>
                  <a:cxn ang="0">
                    <a:pos x="120" y="6"/>
                  </a:cxn>
                  <a:cxn ang="0">
                    <a:pos x="174" y="0"/>
                  </a:cxn>
                  <a:cxn ang="0">
                    <a:pos x="174" y="0"/>
                  </a:cxn>
                </a:cxnLst>
                <a:rect l="0" t="0" r="r" b="b"/>
                <a:pathLst>
                  <a:path w="258" h="54">
                    <a:moveTo>
                      <a:pt x="174" y="0"/>
                    </a:moveTo>
                    <a:lnTo>
                      <a:pt x="216" y="6"/>
                    </a:lnTo>
                    <a:lnTo>
                      <a:pt x="258" y="12"/>
                    </a:lnTo>
                    <a:lnTo>
                      <a:pt x="252" y="6"/>
                    </a:lnTo>
                    <a:lnTo>
                      <a:pt x="216" y="0"/>
                    </a:lnTo>
                    <a:lnTo>
                      <a:pt x="174" y="0"/>
                    </a:lnTo>
                    <a:lnTo>
                      <a:pt x="120" y="6"/>
                    </a:lnTo>
                    <a:lnTo>
                      <a:pt x="78" y="12"/>
                    </a:lnTo>
                    <a:lnTo>
                      <a:pt x="36" y="30"/>
                    </a:lnTo>
                    <a:lnTo>
                      <a:pt x="0" y="48"/>
                    </a:lnTo>
                    <a:lnTo>
                      <a:pt x="6" y="54"/>
                    </a:lnTo>
                    <a:lnTo>
                      <a:pt x="36" y="36"/>
                    </a:lnTo>
                    <a:lnTo>
                      <a:pt x="78" y="18"/>
                    </a:lnTo>
                    <a:lnTo>
                      <a:pt x="120" y="6"/>
                    </a:lnTo>
                    <a:lnTo>
                      <a:pt x="174" y="0"/>
                    </a:lnTo>
                    <a:lnTo>
                      <a:pt x="17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169" name="Freeform 57"/>
              <p:cNvSpPr>
                <a:spLocks/>
              </p:cNvSpPr>
              <p:nvPr/>
            </p:nvSpPr>
            <p:spPr bwMode="hidden">
              <a:xfrm>
                <a:off x="5645" y="3066"/>
                <a:ext cx="60" cy="156"/>
              </a:xfrm>
              <a:custGeom>
                <a:avLst/>
                <a:gdLst/>
                <a:ahLst/>
                <a:cxnLst>
                  <a:cxn ang="0">
                    <a:pos x="54" y="90"/>
                  </a:cxn>
                  <a:cxn ang="0">
                    <a:pos x="48" y="126"/>
                  </a:cxn>
                  <a:cxn ang="0">
                    <a:pos x="24" y="156"/>
                  </a:cxn>
                  <a:cxn ang="0">
                    <a:pos x="30" y="156"/>
                  </a:cxn>
                  <a:cxn ang="0">
                    <a:pos x="54" y="126"/>
                  </a:cxn>
                  <a:cxn ang="0">
                    <a:pos x="60" y="90"/>
                  </a:cxn>
                  <a:cxn ang="0">
                    <a:pos x="54" y="66"/>
                  </a:cxn>
                  <a:cxn ang="0">
                    <a:pos x="48" y="42"/>
                  </a:cxn>
                  <a:cxn ang="0">
                    <a:pos x="30" y="18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4" y="24"/>
                  </a:cxn>
                  <a:cxn ang="0">
                    <a:pos x="42" y="42"/>
                  </a:cxn>
                  <a:cxn ang="0">
                    <a:pos x="48" y="66"/>
                  </a:cxn>
                  <a:cxn ang="0">
                    <a:pos x="54" y="90"/>
                  </a:cxn>
                  <a:cxn ang="0">
                    <a:pos x="54" y="90"/>
                  </a:cxn>
                </a:cxnLst>
                <a:rect l="0" t="0" r="r" b="b"/>
                <a:pathLst>
                  <a:path w="60" h="156">
                    <a:moveTo>
                      <a:pt x="54" y="90"/>
                    </a:moveTo>
                    <a:lnTo>
                      <a:pt x="48" y="126"/>
                    </a:lnTo>
                    <a:lnTo>
                      <a:pt x="24" y="156"/>
                    </a:lnTo>
                    <a:lnTo>
                      <a:pt x="30" y="156"/>
                    </a:lnTo>
                    <a:lnTo>
                      <a:pt x="54" y="126"/>
                    </a:lnTo>
                    <a:lnTo>
                      <a:pt x="60" y="90"/>
                    </a:lnTo>
                    <a:lnTo>
                      <a:pt x="54" y="66"/>
                    </a:lnTo>
                    <a:lnTo>
                      <a:pt x="48" y="42"/>
                    </a:lnTo>
                    <a:lnTo>
                      <a:pt x="30" y="18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4" y="24"/>
                    </a:lnTo>
                    <a:lnTo>
                      <a:pt x="42" y="42"/>
                    </a:lnTo>
                    <a:lnTo>
                      <a:pt x="48" y="66"/>
                    </a:lnTo>
                    <a:lnTo>
                      <a:pt x="54" y="90"/>
                    </a:lnTo>
                    <a:lnTo>
                      <a:pt x="54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170" name="Freeform 58"/>
              <p:cNvSpPr>
                <a:spLocks/>
              </p:cNvSpPr>
              <p:nvPr/>
            </p:nvSpPr>
            <p:spPr bwMode="hidden">
              <a:xfrm>
                <a:off x="5375" y="3246"/>
                <a:ext cx="192" cy="18"/>
              </a:xfrm>
              <a:custGeom>
                <a:avLst/>
                <a:gdLst/>
                <a:ahLst/>
                <a:cxnLst>
                  <a:cxn ang="0">
                    <a:pos x="114" y="12"/>
                  </a:cxn>
                  <a:cxn ang="0">
                    <a:pos x="72" y="6"/>
                  </a:cxn>
                  <a:cxn ang="0">
                    <a:pos x="30" y="0"/>
                  </a:cxn>
                  <a:cxn ang="0">
                    <a:pos x="0" y="0"/>
                  </a:cxn>
                  <a:cxn ang="0">
                    <a:pos x="54" y="12"/>
                  </a:cxn>
                  <a:cxn ang="0">
                    <a:pos x="114" y="18"/>
                  </a:cxn>
                  <a:cxn ang="0">
                    <a:pos x="156" y="18"/>
                  </a:cxn>
                  <a:cxn ang="0">
                    <a:pos x="192" y="12"/>
                  </a:cxn>
                  <a:cxn ang="0">
                    <a:pos x="186" y="0"/>
                  </a:cxn>
                  <a:cxn ang="0">
                    <a:pos x="150" y="6"/>
                  </a:cxn>
                  <a:cxn ang="0">
                    <a:pos x="114" y="12"/>
                  </a:cxn>
                  <a:cxn ang="0">
                    <a:pos x="114" y="12"/>
                  </a:cxn>
                </a:cxnLst>
                <a:rect l="0" t="0" r="r" b="b"/>
                <a:pathLst>
                  <a:path w="192" h="18">
                    <a:moveTo>
                      <a:pt x="114" y="12"/>
                    </a:moveTo>
                    <a:lnTo>
                      <a:pt x="72" y="6"/>
                    </a:lnTo>
                    <a:lnTo>
                      <a:pt x="30" y="0"/>
                    </a:lnTo>
                    <a:lnTo>
                      <a:pt x="0" y="0"/>
                    </a:lnTo>
                    <a:lnTo>
                      <a:pt x="54" y="12"/>
                    </a:lnTo>
                    <a:lnTo>
                      <a:pt x="114" y="18"/>
                    </a:lnTo>
                    <a:lnTo>
                      <a:pt x="156" y="18"/>
                    </a:lnTo>
                    <a:lnTo>
                      <a:pt x="192" y="12"/>
                    </a:lnTo>
                    <a:lnTo>
                      <a:pt x="186" y="0"/>
                    </a:lnTo>
                    <a:lnTo>
                      <a:pt x="150" y="6"/>
                    </a:lnTo>
                    <a:lnTo>
                      <a:pt x="114" y="12"/>
                    </a:lnTo>
                    <a:lnTo>
                      <a:pt x="114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171" name="Freeform 59"/>
              <p:cNvSpPr>
                <a:spLocks/>
              </p:cNvSpPr>
              <p:nvPr/>
            </p:nvSpPr>
            <p:spPr bwMode="hidden">
              <a:xfrm>
                <a:off x="5304" y="3042"/>
                <a:ext cx="161" cy="186"/>
              </a:xfrm>
              <a:custGeom>
                <a:avLst/>
                <a:gdLst/>
                <a:ahLst/>
                <a:cxnLst>
                  <a:cxn ang="0">
                    <a:pos x="11" y="114"/>
                  </a:cxn>
                  <a:cxn ang="0">
                    <a:pos x="17" y="96"/>
                  </a:cxn>
                  <a:cxn ang="0">
                    <a:pos x="23" y="78"/>
                  </a:cxn>
                  <a:cxn ang="0">
                    <a:pos x="53" y="42"/>
                  </a:cxn>
                  <a:cxn ang="0">
                    <a:pos x="101" y="18"/>
                  </a:cxn>
                  <a:cxn ang="0">
                    <a:pos x="155" y="6"/>
                  </a:cxn>
                  <a:cxn ang="0">
                    <a:pos x="161" y="0"/>
                  </a:cxn>
                  <a:cxn ang="0">
                    <a:pos x="95" y="12"/>
                  </a:cxn>
                  <a:cxn ang="0">
                    <a:pos x="47" y="36"/>
                  </a:cxn>
                  <a:cxn ang="0">
                    <a:pos x="11" y="72"/>
                  </a:cxn>
                  <a:cxn ang="0">
                    <a:pos x="5" y="90"/>
                  </a:cxn>
                  <a:cxn ang="0">
                    <a:pos x="0" y="114"/>
                  </a:cxn>
                  <a:cxn ang="0">
                    <a:pos x="11" y="150"/>
                  </a:cxn>
                  <a:cxn ang="0">
                    <a:pos x="23" y="168"/>
                  </a:cxn>
                  <a:cxn ang="0">
                    <a:pos x="41" y="186"/>
                  </a:cxn>
                  <a:cxn ang="0">
                    <a:pos x="65" y="186"/>
                  </a:cxn>
                  <a:cxn ang="0">
                    <a:pos x="41" y="168"/>
                  </a:cxn>
                  <a:cxn ang="0">
                    <a:pos x="23" y="150"/>
                  </a:cxn>
                  <a:cxn ang="0">
                    <a:pos x="17" y="132"/>
                  </a:cxn>
                  <a:cxn ang="0">
                    <a:pos x="11" y="114"/>
                  </a:cxn>
                  <a:cxn ang="0">
                    <a:pos x="11" y="114"/>
                  </a:cxn>
                </a:cxnLst>
                <a:rect l="0" t="0" r="r" b="b"/>
                <a:pathLst>
                  <a:path w="161" h="186">
                    <a:moveTo>
                      <a:pt x="11" y="114"/>
                    </a:moveTo>
                    <a:lnTo>
                      <a:pt x="17" y="96"/>
                    </a:lnTo>
                    <a:lnTo>
                      <a:pt x="23" y="78"/>
                    </a:lnTo>
                    <a:lnTo>
                      <a:pt x="53" y="42"/>
                    </a:lnTo>
                    <a:lnTo>
                      <a:pt x="101" y="18"/>
                    </a:lnTo>
                    <a:lnTo>
                      <a:pt x="155" y="6"/>
                    </a:lnTo>
                    <a:lnTo>
                      <a:pt x="161" y="0"/>
                    </a:lnTo>
                    <a:lnTo>
                      <a:pt x="95" y="12"/>
                    </a:lnTo>
                    <a:lnTo>
                      <a:pt x="47" y="36"/>
                    </a:lnTo>
                    <a:lnTo>
                      <a:pt x="11" y="72"/>
                    </a:lnTo>
                    <a:lnTo>
                      <a:pt x="5" y="90"/>
                    </a:lnTo>
                    <a:lnTo>
                      <a:pt x="0" y="114"/>
                    </a:lnTo>
                    <a:lnTo>
                      <a:pt x="11" y="150"/>
                    </a:lnTo>
                    <a:lnTo>
                      <a:pt x="23" y="168"/>
                    </a:lnTo>
                    <a:lnTo>
                      <a:pt x="41" y="186"/>
                    </a:lnTo>
                    <a:lnTo>
                      <a:pt x="65" y="186"/>
                    </a:lnTo>
                    <a:lnTo>
                      <a:pt x="41" y="168"/>
                    </a:lnTo>
                    <a:lnTo>
                      <a:pt x="23" y="150"/>
                    </a:lnTo>
                    <a:lnTo>
                      <a:pt x="17" y="132"/>
                    </a:lnTo>
                    <a:lnTo>
                      <a:pt x="11" y="114"/>
                    </a:lnTo>
                    <a:lnTo>
                      <a:pt x="11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172" name="Freeform 60"/>
              <p:cNvSpPr>
                <a:spLocks/>
              </p:cNvSpPr>
              <p:nvPr/>
            </p:nvSpPr>
            <p:spPr bwMode="hidden">
              <a:xfrm>
                <a:off x="5489" y="3042"/>
                <a:ext cx="186" cy="210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66" y="12"/>
                  </a:cxn>
                  <a:cxn ang="0">
                    <a:pos x="119" y="36"/>
                  </a:cxn>
                  <a:cxn ang="0">
                    <a:pos x="155" y="72"/>
                  </a:cxn>
                  <a:cxn ang="0">
                    <a:pos x="161" y="90"/>
                  </a:cxn>
                  <a:cxn ang="0">
                    <a:pos x="167" y="114"/>
                  </a:cxn>
                  <a:cxn ang="0">
                    <a:pos x="161" y="138"/>
                  </a:cxn>
                  <a:cxn ang="0">
                    <a:pos x="149" y="162"/>
                  </a:cxn>
                  <a:cxn ang="0">
                    <a:pos x="119" y="180"/>
                  </a:cxn>
                  <a:cxn ang="0">
                    <a:pos x="90" y="198"/>
                  </a:cxn>
                  <a:cxn ang="0">
                    <a:pos x="96" y="210"/>
                  </a:cxn>
                  <a:cxn ang="0">
                    <a:pos x="131" y="192"/>
                  </a:cxn>
                  <a:cxn ang="0">
                    <a:pos x="161" y="168"/>
                  </a:cxn>
                  <a:cxn ang="0">
                    <a:pos x="179" y="144"/>
                  </a:cxn>
                  <a:cxn ang="0">
                    <a:pos x="185" y="114"/>
                  </a:cxn>
                  <a:cxn ang="0">
                    <a:pos x="179" y="90"/>
                  </a:cxn>
                  <a:cxn ang="0">
                    <a:pos x="173" y="66"/>
                  </a:cxn>
                  <a:cxn ang="0">
                    <a:pos x="155" y="48"/>
                  </a:cxn>
                  <a:cxn ang="0">
                    <a:pos x="131" y="30"/>
                  </a:cxn>
                  <a:cxn ang="0">
                    <a:pos x="72" y="6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0" y="6"/>
                  </a:cxn>
                </a:cxnLst>
                <a:rect l="0" t="0" r="r" b="b"/>
                <a:pathLst>
                  <a:path w="185" h="210">
                    <a:moveTo>
                      <a:pt x="0" y="6"/>
                    </a:moveTo>
                    <a:lnTo>
                      <a:pt x="66" y="12"/>
                    </a:lnTo>
                    <a:lnTo>
                      <a:pt x="119" y="36"/>
                    </a:lnTo>
                    <a:lnTo>
                      <a:pt x="155" y="72"/>
                    </a:lnTo>
                    <a:lnTo>
                      <a:pt x="161" y="90"/>
                    </a:lnTo>
                    <a:lnTo>
                      <a:pt x="167" y="114"/>
                    </a:lnTo>
                    <a:lnTo>
                      <a:pt x="161" y="138"/>
                    </a:lnTo>
                    <a:lnTo>
                      <a:pt x="149" y="162"/>
                    </a:lnTo>
                    <a:lnTo>
                      <a:pt x="119" y="180"/>
                    </a:lnTo>
                    <a:lnTo>
                      <a:pt x="90" y="198"/>
                    </a:lnTo>
                    <a:lnTo>
                      <a:pt x="96" y="210"/>
                    </a:lnTo>
                    <a:lnTo>
                      <a:pt x="131" y="192"/>
                    </a:lnTo>
                    <a:lnTo>
                      <a:pt x="161" y="168"/>
                    </a:lnTo>
                    <a:lnTo>
                      <a:pt x="179" y="144"/>
                    </a:lnTo>
                    <a:lnTo>
                      <a:pt x="185" y="114"/>
                    </a:lnTo>
                    <a:lnTo>
                      <a:pt x="179" y="90"/>
                    </a:lnTo>
                    <a:lnTo>
                      <a:pt x="173" y="66"/>
                    </a:lnTo>
                    <a:lnTo>
                      <a:pt x="155" y="48"/>
                    </a:lnTo>
                    <a:lnTo>
                      <a:pt x="131" y="30"/>
                    </a:lnTo>
                    <a:lnTo>
                      <a:pt x="72" y="6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173" name="Freeform 61"/>
              <p:cNvSpPr>
                <a:spLocks noEditPoints="1"/>
              </p:cNvSpPr>
              <p:nvPr/>
            </p:nvSpPr>
            <p:spPr bwMode="hidden">
              <a:xfrm>
                <a:off x="5345" y="3058"/>
                <a:ext cx="299" cy="186"/>
              </a:xfrm>
              <a:custGeom>
                <a:avLst/>
                <a:gdLst/>
                <a:ahLst/>
                <a:cxnLst>
                  <a:cxn ang="0">
                    <a:pos x="150" y="0"/>
                  </a:cxn>
                  <a:cxn ang="0">
                    <a:pos x="90" y="6"/>
                  </a:cxn>
                  <a:cxn ang="0">
                    <a:pos x="42" y="30"/>
                  </a:cxn>
                  <a:cxn ang="0">
                    <a:pos x="12" y="54"/>
                  </a:cxn>
                  <a:cxn ang="0">
                    <a:pos x="6" y="72"/>
                  </a:cxn>
                  <a:cxn ang="0">
                    <a:pos x="0" y="90"/>
                  </a:cxn>
                  <a:cxn ang="0">
                    <a:pos x="6" y="108"/>
                  </a:cxn>
                  <a:cxn ang="0">
                    <a:pos x="12" y="126"/>
                  </a:cxn>
                  <a:cxn ang="0">
                    <a:pos x="42" y="156"/>
                  </a:cxn>
                  <a:cxn ang="0">
                    <a:pos x="90" y="180"/>
                  </a:cxn>
                  <a:cxn ang="0">
                    <a:pos x="150" y="186"/>
                  </a:cxn>
                  <a:cxn ang="0">
                    <a:pos x="209" y="180"/>
                  </a:cxn>
                  <a:cxn ang="0">
                    <a:pos x="257" y="156"/>
                  </a:cxn>
                  <a:cxn ang="0">
                    <a:pos x="287" y="126"/>
                  </a:cxn>
                  <a:cxn ang="0">
                    <a:pos x="299" y="108"/>
                  </a:cxn>
                  <a:cxn ang="0">
                    <a:pos x="299" y="90"/>
                  </a:cxn>
                  <a:cxn ang="0">
                    <a:pos x="299" y="72"/>
                  </a:cxn>
                  <a:cxn ang="0">
                    <a:pos x="287" y="54"/>
                  </a:cxn>
                  <a:cxn ang="0">
                    <a:pos x="257" y="30"/>
                  </a:cxn>
                  <a:cxn ang="0">
                    <a:pos x="209" y="6"/>
                  </a:cxn>
                  <a:cxn ang="0">
                    <a:pos x="150" y="0"/>
                  </a:cxn>
                  <a:cxn ang="0">
                    <a:pos x="150" y="0"/>
                  </a:cxn>
                  <a:cxn ang="0">
                    <a:pos x="150" y="180"/>
                  </a:cxn>
                  <a:cxn ang="0">
                    <a:pos x="96" y="174"/>
                  </a:cxn>
                  <a:cxn ang="0">
                    <a:pos x="48" y="156"/>
                  </a:cxn>
                  <a:cxn ang="0">
                    <a:pos x="18" y="126"/>
                  </a:cxn>
                  <a:cxn ang="0">
                    <a:pos x="12" y="108"/>
                  </a:cxn>
                  <a:cxn ang="0">
                    <a:pos x="6" y="90"/>
                  </a:cxn>
                  <a:cxn ang="0">
                    <a:pos x="12" y="72"/>
                  </a:cxn>
                  <a:cxn ang="0">
                    <a:pos x="18" y="54"/>
                  </a:cxn>
                  <a:cxn ang="0">
                    <a:pos x="48" y="30"/>
                  </a:cxn>
                  <a:cxn ang="0">
                    <a:pos x="96" y="12"/>
                  </a:cxn>
                  <a:cxn ang="0">
                    <a:pos x="150" y="6"/>
                  </a:cxn>
                  <a:cxn ang="0">
                    <a:pos x="203" y="12"/>
                  </a:cxn>
                  <a:cxn ang="0">
                    <a:pos x="251" y="30"/>
                  </a:cxn>
                  <a:cxn ang="0">
                    <a:pos x="281" y="54"/>
                  </a:cxn>
                  <a:cxn ang="0">
                    <a:pos x="293" y="72"/>
                  </a:cxn>
                  <a:cxn ang="0">
                    <a:pos x="293" y="90"/>
                  </a:cxn>
                  <a:cxn ang="0">
                    <a:pos x="293" y="108"/>
                  </a:cxn>
                  <a:cxn ang="0">
                    <a:pos x="281" y="126"/>
                  </a:cxn>
                  <a:cxn ang="0">
                    <a:pos x="251" y="156"/>
                  </a:cxn>
                  <a:cxn ang="0">
                    <a:pos x="203" y="174"/>
                  </a:cxn>
                  <a:cxn ang="0">
                    <a:pos x="150" y="180"/>
                  </a:cxn>
                  <a:cxn ang="0">
                    <a:pos x="150" y="180"/>
                  </a:cxn>
                </a:cxnLst>
                <a:rect l="0" t="0" r="r" b="b"/>
                <a:pathLst>
                  <a:path w="299" h="186">
                    <a:moveTo>
                      <a:pt x="150" y="0"/>
                    </a:moveTo>
                    <a:lnTo>
                      <a:pt x="90" y="6"/>
                    </a:lnTo>
                    <a:lnTo>
                      <a:pt x="42" y="30"/>
                    </a:lnTo>
                    <a:lnTo>
                      <a:pt x="12" y="54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6" y="108"/>
                    </a:lnTo>
                    <a:lnTo>
                      <a:pt x="12" y="126"/>
                    </a:lnTo>
                    <a:lnTo>
                      <a:pt x="42" y="156"/>
                    </a:lnTo>
                    <a:lnTo>
                      <a:pt x="90" y="180"/>
                    </a:lnTo>
                    <a:lnTo>
                      <a:pt x="150" y="186"/>
                    </a:lnTo>
                    <a:lnTo>
                      <a:pt x="209" y="180"/>
                    </a:lnTo>
                    <a:lnTo>
                      <a:pt x="257" y="156"/>
                    </a:lnTo>
                    <a:lnTo>
                      <a:pt x="287" y="126"/>
                    </a:lnTo>
                    <a:lnTo>
                      <a:pt x="299" y="108"/>
                    </a:lnTo>
                    <a:lnTo>
                      <a:pt x="299" y="90"/>
                    </a:lnTo>
                    <a:lnTo>
                      <a:pt x="299" y="72"/>
                    </a:lnTo>
                    <a:lnTo>
                      <a:pt x="287" y="54"/>
                    </a:lnTo>
                    <a:lnTo>
                      <a:pt x="257" y="30"/>
                    </a:lnTo>
                    <a:lnTo>
                      <a:pt x="209" y="6"/>
                    </a:lnTo>
                    <a:lnTo>
                      <a:pt x="150" y="0"/>
                    </a:lnTo>
                    <a:lnTo>
                      <a:pt x="150" y="0"/>
                    </a:lnTo>
                    <a:close/>
                    <a:moveTo>
                      <a:pt x="150" y="180"/>
                    </a:moveTo>
                    <a:lnTo>
                      <a:pt x="96" y="174"/>
                    </a:lnTo>
                    <a:lnTo>
                      <a:pt x="48" y="156"/>
                    </a:lnTo>
                    <a:lnTo>
                      <a:pt x="18" y="126"/>
                    </a:lnTo>
                    <a:lnTo>
                      <a:pt x="12" y="108"/>
                    </a:lnTo>
                    <a:lnTo>
                      <a:pt x="6" y="90"/>
                    </a:lnTo>
                    <a:lnTo>
                      <a:pt x="12" y="72"/>
                    </a:lnTo>
                    <a:lnTo>
                      <a:pt x="18" y="54"/>
                    </a:lnTo>
                    <a:lnTo>
                      <a:pt x="48" y="30"/>
                    </a:lnTo>
                    <a:lnTo>
                      <a:pt x="96" y="12"/>
                    </a:lnTo>
                    <a:lnTo>
                      <a:pt x="150" y="6"/>
                    </a:lnTo>
                    <a:lnTo>
                      <a:pt x="203" y="12"/>
                    </a:lnTo>
                    <a:lnTo>
                      <a:pt x="251" y="30"/>
                    </a:lnTo>
                    <a:lnTo>
                      <a:pt x="281" y="54"/>
                    </a:lnTo>
                    <a:lnTo>
                      <a:pt x="293" y="72"/>
                    </a:lnTo>
                    <a:lnTo>
                      <a:pt x="293" y="90"/>
                    </a:lnTo>
                    <a:lnTo>
                      <a:pt x="293" y="108"/>
                    </a:lnTo>
                    <a:lnTo>
                      <a:pt x="281" y="126"/>
                    </a:lnTo>
                    <a:lnTo>
                      <a:pt x="251" y="156"/>
                    </a:lnTo>
                    <a:lnTo>
                      <a:pt x="203" y="174"/>
                    </a:lnTo>
                    <a:lnTo>
                      <a:pt x="150" y="180"/>
                    </a:lnTo>
                    <a:lnTo>
                      <a:pt x="150" y="18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90174" name="Group 62"/>
              <p:cNvGrpSpPr>
                <a:grpSpLocks/>
              </p:cNvGrpSpPr>
              <p:nvPr/>
            </p:nvGrpSpPr>
            <p:grpSpPr bwMode="auto">
              <a:xfrm>
                <a:off x="5381" y="3085"/>
                <a:ext cx="227" cy="132"/>
                <a:chOff x="5381" y="3085"/>
                <a:chExt cx="227" cy="132"/>
              </a:xfrm>
            </p:grpSpPr>
            <p:sp>
              <p:nvSpPr>
                <p:cNvPr id="90175" name="Oval 63"/>
                <p:cNvSpPr>
                  <a:spLocks noChangeArrowheads="1"/>
                </p:cNvSpPr>
                <p:nvPr userDrawn="1"/>
              </p:nvSpPr>
              <p:spPr bwMode="hidden">
                <a:xfrm>
                  <a:off x="5381" y="3085"/>
                  <a:ext cx="227" cy="1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0176" name="Oval 64"/>
                <p:cNvSpPr>
                  <a:spLocks noChangeArrowheads="1"/>
                </p:cNvSpPr>
                <p:nvPr userDrawn="1"/>
              </p:nvSpPr>
              <p:spPr bwMode="hidden">
                <a:xfrm>
                  <a:off x="5403" y="3099"/>
                  <a:ext cx="182" cy="1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0177" name="Oval 65"/>
                <p:cNvSpPr>
                  <a:spLocks noChangeArrowheads="1"/>
                </p:cNvSpPr>
                <p:nvPr userDrawn="1"/>
              </p:nvSpPr>
              <p:spPr bwMode="hidden">
                <a:xfrm>
                  <a:off x="5431" y="3109"/>
                  <a:ext cx="125" cy="8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0178" name="Oval 66"/>
                <p:cNvSpPr>
                  <a:spLocks noChangeArrowheads="1"/>
                </p:cNvSpPr>
                <p:nvPr userDrawn="1"/>
              </p:nvSpPr>
              <p:spPr bwMode="hidden">
                <a:xfrm>
                  <a:off x="5458" y="3125"/>
                  <a:ext cx="73" cy="47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</p:grpSp>
      <p:sp>
        <p:nvSpPr>
          <p:cNvPr id="90179" name="Rectangle 67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90180" name="Rectangle 6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90181" name="Rectangle 6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FC7D4BEC-EBD2-45BB-86B5-24DF4626EF7D}" type="datetimeFigureOut">
              <a:rPr lang="ru-RU"/>
              <a:pPr/>
              <a:t>03.01.2020</a:t>
            </a:fld>
            <a:endParaRPr lang="ru-RU"/>
          </a:p>
        </p:txBody>
      </p:sp>
      <p:sp>
        <p:nvSpPr>
          <p:cNvPr id="90182" name="Rectangle 7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90183" name="Rectangle 7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F35B6B82-25D1-44DC-96C2-63C14C4694DB}" type="slidenum">
              <a:rPr lang="ru-RU"/>
              <a:pPr/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912" r:id="rId1"/>
    <p:sldLayoutId id="2147483937" r:id="rId2"/>
    <p:sldLayoutId id="2147483938" r:id="rId3"/>
    <p:sldLayoutId id="2147483939" r:id="rId4"/>
    <p:sldLayoutId id="2147483940" r:id="rId5"/>
    <p:sldLayoutId id="2147483941" r:id="rId6"/>
    <p:sldLayoutId id="2147483942" r:id="rId7"/>
    <p:sldLayoutId id="2147483943" r:id="rId8"/>
    <p:sldLayoutId id="2147483944" r:id="rId9"/>
    <p:sldLayoutId id="2147483945" r:id="rId10"/>
    <p:sldLayoutId id="2147483946" r:id="rId11"/>
  </p:sldLayoutIdLs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Ø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2"/>
        </a:buClr>
        <a:buSzPct val="50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15.xml"/><Relationship Id="rId1" Type="http://schemas.openxmlformats.org/officeDocument/2006/relationships/vmlDrawing" Target="../drawings/vmlDrawing3.v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Подзаголовок 3"/>
          <p:cNvSpPr>
            <a:spLocks noGrp="1"/>
          </p:cNvSpPr>
          <p:nvPr>
            <p:ph type="subTitle" idx="4294967295"/>
          </p:nvPr>
        </p:nvSpPr>
        <p:spPr>
          <a:xfrm>
            <a:off x="1116013" y="115888"/>
            <a:ext cx="6858000" cy="979487"/>
          </a:xfrm>
        </p:spPr>
        <p:txBody>
          <a:bodyPr lIns="0" rIns="18288"/>
          <a:lstStyle/>
          <a:p>
            <a:pPr marL="0" indent="0" algn="r">
              <a:buFont typeface="Wingdings" pitchFamily="2" charset="2"/>
              <a:buNone/>
            </a:pPr>
            <a:r>
              <a:rPr lang="ru-RU" altLang="ru-RU" sz="5500">
                <a:solidFill>
                  <a:srgbClr val="6BDBFA"/>
                </a:solidFill>
                <a:latin typeface="Times New Roman" pitchFamily="18" charset="0"/>
              </a:rPr>
              <a:t>Бюджет для граждан</a:t>
            </a:r>
            <a:endParaRPr lang="ru-RU" altLang="ru-RU">
              <a:solidFill>
                <a:srgbClr val="6BDBFA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90575" y="5732463"/>
            <a:ext cx="7712075" cy="6413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/>
            <a:r>
              <a:rPr lang="ru-RU" b="1" dirty="0" smtClean="0">
                <a:solidFill>
                  <a:srgbClr val="FFFFFF"/>
                </a:solidFill>
              </a:rPr>
              <a:t>К БЮДЖЕТУ </a:t>
            </a:r>
            <a:endParaRPr lang="ru-RU" b="1" dirty="0">
              <a:solidFill>
                <a:srgbClr val="FFFFFF"/>
              </a:solidFill>
            </a:endParaRPr>
          </a:p>
          <a:p>
            <a:pPr algn="ctr"/>
            <a:r>
              <a:rPr lang="ru-RU" b="1" dirty="0" smtClean="0">
                <a:solidFill>
                  <a:srgbClr val="FFFFFF"/>
                </a:solidFill>
              </a:rPr>
              <a:t>ГОНЧАРОВСКОГО СЕЛЬСОВЕТА </a:t>
            </a:r>
            <a:r>
              <a:rPr lang="ru-RU" b="1" dirty="0">
                <a:solidFill>
                  <a:srgbClr val="FFFFFF"/>
                </a:solidFill>
              </a:rPr>
              <a:t>НА </a:t>
            </a:r>
            <a:r>
              <a:rPr lang="ru-RU" b="1" dirty="0" smtClean="0">
                <a:solidFill>
                  <a:srgbClr val="FFFFFF"/>
                </a:solidFill>
              </a:rPr>
              <a:t>2020 </a:t>
            </a:r>
            <a:r>
              <a:rPr lang="ru-RU" b="1" dirty="0">
                <a:solidFill>
                  <a:srgbClr val="FFFFFF"/>
                </a:solidFill>
              </a:rPr>
              <a:t>- </a:t>
            </a:r>
            <a:r>
              <a:rPr lang="ru-RU" b="1" dirty="0" smtClean="0">
                <a:solidFill>
                  <a:srgbClr val="FFFFFF"/>
                </a:solidFill>
              </a:rPr>
              <a:t>2022 </a:t>
            </a:r>
            <a:r>
              <a:rPr lang="ru-RU" b="1" dirty="0">
                <a:solidFill>
                  <a:srgbClr val="FFFFFF"/>
                </a:solidFill>
              </a:rPr>
              <a:t>ГОДЫ</a:t>
            </a:r>
          </a:p>
        </p:txBody>
      </p:sp>
      <p:pic>
        <p:nvPicPr>
          <p:cNvPr id="51201" name="Picture 1" descr="C:\Users\Пользователь\Desktop\360_0095947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966789"/>
            <a:ext cx="7620000" cy="46767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Заголовок 3"/>
          <p:cNvSpPr>
            <a:spLocks noGrp="1"/>
          </p:cNvSpPr>
          <p:nvPr>
            <p:ph type="title" idx="4294967295"/>
          </p:nvPr>
        </p:nvSpPr>
        <p:spPr>
          <a:xfrm>
            <a:off x="250825" y="260350"/>
            <a:ext cx="8353425" cy="1008063"/>
          </a:xfrm>
        </p:spPr>
        <p:txBody>
          <a:bodyPr/>
          <a:lstStyle/>
          <a:p>
            <a:pPr algn="ctr"/>
            <a:r>
              <a:rPr lang="ru-RU" altLang="ru-RU" sz="2800" b="1" i="1" dirty="0" err="1" smtClean="0">
                <a:latin typeface="Arial" charset="0"/>
              </a:rPr>
              <a:t>Бюджетообразующие</a:t>
            </a:r>
            <a:r>
              <a:rPr lang="ru-RU" altLang="ru-RU" sz="2800" b="1" i="1" dirty="0" smtClean="0">
                <a:latin typeface="Arial" charset="0"/>
              </a:rPr>
              <a:t> (основные) налоги бюджета поселения на 2020 - 2022 годы</a:t>
            </a:r>
          </a:p>
        </p:txBody>
      </p:sp>
      <p:sp>
        <p:nvSpPr>
          <p:cNvPr id="3" name="Стрелка вниз 2"/>
          <p:cNvSpPr/>
          <p:nvPr/>
        </p:nvSpPr>
        <p:spPr>
          <a:xfrm>
            <a:off x="2268538" y="1196975"/>
            <a:ext cx="1079500" cy="36036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" name="Стрелка вниз 5"/>
          <p:cNvSpPr/>
          <p:nvPr/>
        </p:nvSpPr>
        <p:spPr>
          <a:xfrm>
            <a:off x="6300788" y="1196975"/>
            <a:ext cx="1008062" cy="4318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5846" name="Прямоугольник 1"/>
          <p:cNvSpPr>
            <a:spLocks noChangeArrowheads="1"/>
          </p:cNvSpPr>
          <p:nvPr/>
        </p:nvSpPr>
        <p:spPr bwMode="auto">
          <a:xfrm>
            <a:off x="1619250" y="1557338"/>
            <a:ext cx="252095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400" b="1"/>
              <a:t>Налог на доходы</a:t>
            </a:r>
          </a:p>
          <a:p>
            <a:pPr algn="ctr"/>
            <a:r>
              <a:rPr lang="ru-RU" sz="1400" b="1"/>
              <a:t>физических лиц</a:t>
            </a:r>
          </a:p>
        </p:txBody>
      </p:sp>
      <p:sp>
        <p:nvSpPr>
          <p:cNvPr id="35847" name="Прямоугольник 3"/>
          <p:cNvSpPr>
            <a:spLocks noChangeArrowheads="1"/>
          </p:cNvSpPr>
          <p:nvPr/>
        </p:nvSpPr>
        <p:spPr bwMode="auto">
          <a:xfrm>
            <a:off x="5292725" y="1628775"/>
            <a:ext cx="273526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400" b="1"/>
              <a:t>Земельный налог</a:t>
            </a:r>
            <a:endParaRPr lang="ru-RU"/>
          </a:p>
        </p:txBody>
      </p:sp>
      <p:sp>
        <p:nvSpPr>
          <p:cNvPr id="35849" name="Прямоугольник 16"/>
          <p:cNvSpPr>
            <a:spLocks noChangeArrowheads="1"/>
          </p:cNvSpPr>
          <p:nvPr/>
        </p:nvSpPr>
        <p:spPr bwMode="auto">
          <a:xfrm>
            <a:off x="900113" y="2205038"/>
            <a:ext cx="3743325" cy="381635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400" b="1" dirty="0"/>
              <a:t>Налогоплательщики – физические лица, получающие доходы</a:t>
            </a:r>
          </a:p>
          <a:p>
            <a:pPr algn="ctr"/>
            <a:endParaRPr lang="ru-RU" sz="1400" b="1" dirty="0"/>
          </a:p>
          <a:p>
            <a:pPr algn="ctr"/>
            <a:r>
              <a:rPr lang="ru-RU" sz="1400" dirty="0"/>
              <a:t>     </a:t>
            </a:r>
            <a:r>
              <a:rPr lang="ru-RU" sz="1400" b="1" dirty="0"/>
              <a:t>Ставка налога – 13%</a:t>
            </a:r>
          </a:p>
          <a:p>
            <a:pPr algn="ctr"/>
            <a:r>
              <a:rPr lang="ru-RU" sz="1000" dirty="0"/>
              <a:t>(в отношении отдельных видов доходов установлены пониженные или повышенные ставки:</a:t>
            </a:r>
          </a:p>
          <a:p>
            <a:pPr algn="ctr"/>
            <a:r>
              <a:rPr lang="ru-RU" sz="1000" dirty="0"/>
              <a:t>35% - в отношении стоимости выигрышей и призов, процентных доходов по вкладам в банках, суммы экономии на процентах, платы за использование денежных средств членов кредитного потребительского кооператива.</a:t>
            </a:r>
          </a:p>
          <a:p>
            <a:pPr algn="ctr"/>
            <a:r>
              <a:rPr lang="ru-RU" sz="1000" dirty="0"/>
              <a:t>30% - в отношении доходов, получаемых физическими лицами, не являющимися налоговыми резидентами РФ.</a:t>
            </a:r>
          </a:p>
          <a:p>
            <a:pPr algn="ctr"/>
            <a:r>
              <a:rPr lang="ru-RU" sz="1000" dirty="0"/>
              <a:t>15% - в отношении дивидендов, получаемых физическими лицами, не являющимися налоговыми резидентами РФ.</a:t>
            </a:r>
          </a:p>
          <a:p>
            <a:pPr algn="ctr"/>
            <a:r>
              <a:rPr lang="ru-RU" sz="1000" dirty="0"/>
              <a:t>9% - в отношении доходов от долевого участия в деятельности организаций, полученных в виде дивидендов физическими лицами, являющимися налоговыми резидентами РФ, процентов по облигациям с ипотечным покрытием) </a:t>
            </a:r>
          </a:p>
          <a:p>
            <a:pPr algn="ctr"/>
            <a:endParaRPr lang="ru-RU" sz="1000" dirty="0"/>
          </a:p>
          <a:p>
            <a:pPr algn="ctr"/>
            <a:r>
              <a:rPr lang="ru-RU" sz="1400" b="1" dirty="0"/>
              <a:t>Зачисляется в размере </a:t>
            </a:r>
            <a:r>
              <a:rPr lang="ru-RU" sz="1400" b="1" dirty="0" smtClean="0"/>
              <a:t>2% </a:t>
            </a:r>
            <a:r>
              <a:rPr lang="ru-RU" sz="1400" b="1" dirty="0"/>
              <a:t>в бюджет поселения</a:t>
            </a:r>
          </a:p>
        </p:txBody>
      </p:sp>
      <p:sp>
        <p:nvSpPr>
          <p:cNvPr id="35850" name="Прямоугольник 17"/>
          <p:cNvSpPr>
            <a:spLocks noChangeArrowheads="1"/>
          </p:cNvSpPr>
          <p:nvPr/>
        </p:nvSpPr>
        <p:spPr bwMode="auto">
          <a:xfrm>
            <a:off x="5364163" y="2205038"/>
            <a:ext cx="3095625" cy="3082925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200" b="1" dirty="0"/>
              <a:t>Налогоплательщики – организации и физические лица, обладающие земельными участками, на праве собственности, праве постоянного (бессрочного) пользования или праве пожизненного наследуемого владения в пределах границ поселения</a:t>
            </a:r>
          </a:p>
          <a:p>
            <a:pPr algn="ctr"/>
            <a:endParaRPr lang="ru-RU" sz="1200" b="1" dirty="0"/>
          </a:p>
          <a:p>
            <a:pPr algn="ctr"/>
            <a:r>
              <a:rPr lang="ru-RU" sz="1200" b="1" dirty="0"/>
              <a:t>Ставка налога – от </a:t>
            </a:r>
            <a:r>
              <a:rPr lang="ru-RU" sz="1200" b="1" dirty="0" smtClean="0"/>
              <a:t>0,3% </a:t>
            </a:r>
            <a:r>
              <a:rPr lang="ru-RU" sz="1200" b="1" dirty="0"/>
              <a:t>до 1,5% </a:t>
            </a:r>
            <a:r>
              <a:rPr lang="ru-RU" sz="1200" dirty="0"/>
              <a:t>от кадастровой стоимости земельных участков в зависимости от категории земель</a:t>
            </a:r>
          </a:p>
          <a:p>
            <a:pPr algn="ctr"/>
            <a:endParaRPr lang="ru-RU" sz="1200" dirty="0"/>
          </a:p>
          <a:p>
            <a:pPr algn="ctr"/>
            <a:r>
              <a:rPr lang="ru-RU" sz="1400" b="1" dirty="0"/>
              <a:t>В размере 100% зачисляется в бюджет поселения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2"/>
          <p:cNvGraphicFramePr>
            <a:graphicFrameLocks noGrp="1" noChangeAspect="1"/>
          </p:cNvGraphicFramePr>
          <p:nvPr>
            <p:ph sz="half" idx="1"/>
          </p:nvPr>
        </p:nvGraphicFramePr>
        <p:xfrm>
          <a:off x="323850" y="2060575"/>
          <a:ext cx="4319588" cy="3816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6867" name="Rectangle 3"/>
          <p:cNvSpPr>
            <a:spLocks noGrp="1" noChangeArrowheads="1"/>
          </p:cNvSpPr>
          <p:nvPr>
            <p:ph type="title"/>
          </p:nvPr>
        </p:nvSpPr>
        <p:spPr>
          <a:xfrm>
            <a:off x="539750" y="214290"/>
            <a:ext cx="7818464" cy="1189060"/>
          </a:xfrm>
        </p:spPr>
        <p:txBody>
          <a:bodyPr/>
          <a:lstStyle/>
          <a:p>
            <a:pPr algn="ctr"/>
            <a:r>
              <a:rPr lang="ru-RU" sz="1800" b="1" dirty="0" smtClean="0">
                <a:solidFill>
                  <a:schemeClr val="hlink"/>
                </a:solidFill>
                <a:latin typeface="Arial" charset="0"/>
              </a:rPr>
              <a:t>Структура налоговых и неналоговых доходов бюджета муниципального образования «Гончаровский сельсовет» Суджанского района Курской области </a:t>
            </a:r>
            <a:r>
              <a:rPr lang="ru-RU" sz="1800" dirty="0" smtClean="0">
                <a:solidFill>
                  <a:schemeClr val="hlink"/>
                </a:solidFill>
                <a:latin typeface="Arial" charset="0"/>
              </a:rPr>
              <a:t/>
            </a:r>
            <a:br>
              <a:rPr lang="ru-RU" sz="1800" dirty="0" smtClean="0">
                <a:solidFill>
                  <a:schemeClr val="hlink"/>
                </a:solidFill>
                <a:latin typeface="Arial" charset="0"/>
              </a:rPr>
            </a:br>
            <a:r>
              <a:rPr lang="ru-RU" sz="1600" dirty="0" smtClean="0">
                <a:solidFill>
                  <a:schemeClr val="hlink"/>
                </a:solidFill>
                <a:latin typeface="Arial" charset="0"/>
              </a:rPr>
              <a:t>тыс.рублей</a:t>
            </a:r>
            <a:br>
              <a:rPr lang="ru-RU" sz="1600" dirty="0" smtClean="0">
                <a:solidFill>
                  <a:schemeClr val="hlink"/>
                </a:solidFill>
                <a:latin typeface="Arial" charset="0"/>
              </a:rPr>
            </a:br>
            <a:r>
              <a:rPr lang="ru-RU" sz="1600" dirty="0" smtClean="0">
                <a:solidFill>
                  <a:srgbClr val="0000CC"/>
                </a:solidFill>
                <a:latin typeface="Arial" charset="0"/>
              </a:rPr>
              <a:t>2020 год</a:t>
            </a:r>
          </a:p>
        </p:txBody>
      </p:sp>
      <p:sp>
        <p:nvSpPr>
          <p:cNvPr id="36868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876800" y="2060575"/>
            <a:ext cx="3810000" cy="4032250"/>
          </a:xfrm>
        </p:spPr>
        <p:txBody>
          <a:bodyPr/>
          <a:lstStyle/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b="1" dirty="0" smtClean="0">
                <a:solidFill>
                  <a:srgbClr val="0000CC"/>
                </a:solidFill>
              </a:rPr>
              <a:t>Налоговые и неналоговые доходы (всего):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b="1" dirty="0" smtClean="0">
                <a:solidFill>
                  <a:srgbClr val="0000CC"/>
                </a:solidFill>
              </a:rPr>
              <a:t>2020 год – 2442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dirty="0" smtClean="0"/>
              <a:t>2021 год – 2477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dirty="0" smtClean="0"/>
              <a:t>2022 год – 2509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b="1" dirty="0" smtClean="0">
                <a:solidFill>
                  <a:srgbClr val="0000CC"/>
                </a:solidFill>
              </a:rPr>
              <a:t>НДФЛ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b="1" dirty="0" smtClean="0">
                <a:solidFill>
                  <a:srgbClr val="0000CC"/>
                </a:solidFill>
              </a:rPr>
              <a:t>2020год – 656 (48,7%)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dirty="0" smtClean="0"/>
              <a:t>2021 год –692 (22,5%)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dirty="0" smtClean="0"/>
              <a:t>2022 год – 724 (22,4%)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b="1" dirty="0" smtClean="0">
                <a:solidFill>
                  <a:srgbClr val="0000CC"/>
                </a:solidFill>
              </a:rPr>
              <a:t>Земельный налог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b="1" dirty="0" smtClean="0">
                <a:solidFill>
                  <a:srgbClr val="0000CC"/>
                </a:solidFill>
              </a:rPr>
              <a:t>2020 год – 1246 (24,9%)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dirty="0" smtClean="0"/>
              <a:t>2021 год – 1246 (37,5%)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dirty="0" smtClean="0"/>
              <a:t>2022 год – 1246 (37,4%)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b="1" dirty="0" smtClean="0">
                <a:solidFill>
                  <a:srgbClr val="0000CC"/>
                </a:solidFill>
              </a:rPr>
              <a:t>Прочие налоги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b="1" dirty="0" smtClean="0">
                <a:solidFill>
                  <a:srgbClr val="0000CC"/>
                </a:solidFill>
              </a:rPr>
              <a:t>2020 год – 4 (5,8%)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dirty="0" smtClean="0"/>
              <a:t>2021 год – 4 (9,0%)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dirty="0" smtClean="0"/>
              <a:t>2022 год – 4 (9,4%)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b="1" dirty="0" smtClean="0">
                <a:solidFill>
                  <a:srgbClr val="0000CC"/>
                </a:solidFill>
              </a:rPr>
              <a:t>Налог на имущество физических лиц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endParaRPr lang="ru-RU" sz="1200" b="1" dirty="0" smtClean="0">
              <a:solidFill>
                <a:srgbClr val="0000CC"/>
              </a:solidFill>
            </a:endParaRP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b="1" dirty="0" smtClean="0">
                <a:solidFill>
                  <a:srgbClr val="0000CC"/>
                </a:solidFill>
              </a:rPr>
              <a:t>2020год   – 535 (20,5%)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dirty="0" smtClean="0"/>
              <a:t>2021 год – 535 (30,9%)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dirty="0" smtClean="0"/>
              <a:t>2022 год – 535 (30,8%)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200" dirty="0" smtClean="0"/>
              <a:t>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ru-RU" sz="1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Заголовок 1"/>
          <p:cNvSpPr>
            <a:spLocks noGrp="1"/>
          </p:cNvSpPr>
          <p:nvPr>
            <p:ph type="title" idx="4294967295"/>
          </p:nvPr>
        </p:nvSpPr>
        <p:spPr>
          <a:xfrm>
            <a:off x="900113" y="260350"/>
            <a:ext cx="7056437" cy="1143000"/>
          </a:xfrm>
        </p:spPr>
        <p:txBody>
          <a:bodyPr/>
          <a:lstStyle/>
          <a:p>
            <a:r>
              <a:rPr lang="ru-RU" altLang="ru-RU" sz="3600" b="1" dirty="0" smtClean="0">
                <a:latin typeface="Arial" charset="0"/>
              </a:rPr>
              <a:t>Межбюджетные трансферты </a:t>
            </a:r>
          </a:p>
        </p:txBody>
      </p:sp>
      <p:graphicFrame>
        <p:nvGraphicFramePr>
          <p:cNvPr id="37891" name="Group 3"/>
          <p:cNvGraphicFramePr>
            <a:graphicFrameLocks noGrp="1"/>
          </p:cNvGraphicFramePr>
          <p:nvPr/>
        </p:nvGraphicFramePr>
        <p:xfrm>
          <a:off x="250825" y="1844675"/>
          <a:ext cx="8785225" cy="2455724"/>
        </p:xfrm>
        <a:graphic>
          <a:graphicData uri="http://schemas.openxmlformats.org/drawingml/2006/table">
            <a:tbl>
              <a:tblPr/>
              <a:tblGrid>
                <a:gridCol w="8785225"/>
              </a:tblGrid>
              <a:tr h="1838325">
                <a:tc>
                  <a:txBody>
                    <a:bodyPr/>
                    <a:lstStyle/>
                    <a:p>
                      <a:pPr marL="0" marR="0" lvl="0" indent="0" algn="just" defTabSz="10033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Межбюджетные трансферты  - средства, предоставляемые одним бюджетом бюджетной системы Российской Федерации другому бюджету бюджетной системы Российской Федерации</a:t>
                      </a:r>
                    </a:p>
                    <a:p>
                      <a:pPr marL="0" marR="0" lvl="0" indent="0" algn="l" defTabSz="10033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marL="81466" marR="81466" marT="43555" marB="43555" horzOverflow="overflow">
                    <a:lnL w="12700" cap="flat" cmpd="sng" algn="ctr">
                      <a:solidFill>
                        <a:srgbClr val="FFFF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E0E0C2"/>
                        </a:gs>
                        <a:gs pos="50000">
                          <a:schemeClr val="bg1"/>
                        </a:gs>
                        <a:gs pos="100000">
                          <a:srgbClr val="E0E0C2"/>
                        </a:gs>
                      </a:gsLst>
                      <a:lin ang="5400000"/>
                    </a:gradFill>
                  </a:tcPr>
                </a:tc>
              </a:tr>
              <a:tr h="503238">
                <a:tc>
                  <a:txBody>
                    <a:bodyPr/>
                    <a:lstStyle/>
                    <a:p>
                      <a:pPr marL="0" marR="0" lvl="0" indent="0" algn="l" defTabSz="10033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marL="81466" marR="81466" marT="43555" marB="43555" horzOverflow="overflow">
                    <a:lnL w="12700" cap="flat" cmpd="sng" algn="ctr">
                      <a:solidFill>
                        <a:srgbClr val="FFFF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E0E0C2"/>
                        </a:gs>
                        <a:gs pos="50000">
                          <a:schemeClr val="bg1"/>
                        </a:gs>
                        <a:gs pos="100000">
                          <a:srgbClr val="E0E0C2"/>
                        </a:gs>
                      </a:gsLst>
                      <a:lin ang="5400000"/>
                    </a:gra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4213" y="260350"/>
            <a:ext cx="7339012" cy="1143000"/>
          </a:xfrm>
        </p:spPr>
        <p:txBody>
          <a:bodyPr/>
          <a:lstStyle/>
          <a:p>
            <a:pPr algn="ctr"/>
            <a:r>
              <a:rPr lang="ru-RU" altLang="ru-RU" sz="2400" b="1" dirty="0" smtClean="0">
                <a:solidFill>
                  <a:schemeClr val="hlink"/>
                </a:solidFill>
                <a:latin typeface="Arial" charset="0"/>
              </a:rPr>
              <a:t>Структура   безвозмездных поступлений в   бюджет Гончаровского сельсовета Суджанского района Курской области</a:t>
            </a:r>
            <a:br>
              <a:rPr lang="ru-RU" altLang="ru-RU" sz="2400" b="1" dirty="0" smtClean="0">
                <a:solidFill>
                  <a:schemeClr val="hlink"/>
                </a:solidFill>
                <a:latin typeface="Arial" charset="0"/>
              </a:rPr>
            </a:br>
            <a:r>
              <a:rPr lang="ru-RU" altLang="ru-RU" sz="2400" b="1" dirty="0" smtClean="0">
                <a:solidFill>
                  <a:schemeClr val="hlink"/>
                </a:solidFill>
                <a:latin typeface="Arial" charset="0"/>
              </a:rPr>
              <a:t> в 2020 году</a:t>
            </a:r>
          </a:p>
        </p:txBody>
      </p:sp>
      <p:graphicFrame>
        <p:nvGraphicFramePr>
          <p:cNvPr id="38915" name="Object 3"/>
          <p:cNvGraphicFramePr>
            <a:graphicFrameLocks noChangeAspect="1"/>
          </p:cNvGraphicFramePr>
          <p:nvPr>
            <p:ph idx="4294967295"/>
          </p:nvPr>
        </p:nvGraphicFramePr>
        <p:xfrm>
          <a:off x="654050" y="1724025"/>
          <a:ext cx="7980363" cy="4562475"/>
        </p:xfrm>
        <a:graphic>
          <a:graphicData uri="http://schemas.openxmlformats.org/presentationml/2006/ole">
            <p:oleObj spid="_x0000_s38915" name="Диаграмма" r:id="rId3" imgW="8296311" imgH="4743535" progId="MSGraph.Chart.8">
              <p:embed followColorScheme="full"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4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9" name="Rectangle 3"/>
          <p:cNvSpPr>
            <a:spLocks noGrp="1" noChangeArrowheads="1"/>
          </p:cNvSpPr>
          <p:nvPr>
            <p:ph type="title"/>
          </p:nvPr>
        </p:nvSpPr>
        <p:spPr>
          <a:xfrm>
            <a:off x="323850" y="115888"/>
            <a:ext cx="8064500" cy="1287462"/>
          </a:xfrm>
        </p:spPr>
        <p:txBody>
          <a:bodyPr/>
          <a:lstStyle/>
          <a:p>
            <a:pPr algn="ctr"/>
            <a:r>
              <a:rPr lang="ru-RU" sz="2400" dirty="0" smtClean="0">
                <a:solidFill>
                  <a:schemeClr val="hlink"/>
                </a:solidFill>
                <a:latin typeface="Arial" charset="0"/>
              </a:rPr>
              <a:t>Безвозмездные поступления в бюджет Гончаровского сельсовета Суджанского района Курской области на 2020 – 2022 годы</a:t>
            </a:r>
            <a:br>
              <a:rPr lang="ru-RU" sz="2400" dirty="0" smtClean="0">
                <a:solidFill>
                  <a:schemeClr val="hlink"/>
                </a:solidFill>
                <a:latin typeface="Arial" charset="0"/>
              </a:rPr>
            </a:br>
            <a:r>
              <a:rPr lang="ru-RU" sz="1800" dirty="0" smtClean="0">
                <a:latin typeface="Arial" charset="0"/>
              </a:rPr>
              <a:t>тыс.рублей </a:t>
            </a:r>
            <a:r>
              <a:rPr lang="ru-RU" sz="2400" dirty="0" smtClean="0">
                <a:latin typeface="Arial" charset="0"/>
              </a:rPr>
              <a:t> </a:t>
            </a:r>
          </a:p>
        </p:txBody>
      </p:sp>
      <p:graphicFrame>
        <p:nvGraphicFramePr>
          <p:cNvPr id="2" name="Object 3"/>
          <p:cNvGraphicFramePr>
            <a:graphicFrameLocks noChangeAspect="1"/>
          </p:cNvGraphicFramePr>
          <p:nvPr/>
        </p:nvGraphicFramePr>
        <p:xfrm>
          <a:off x="827088" y="1412875"/>
          <a:ext cx="7704137" cy="5256213"/>
        </p:xfrm>
        <a:graphic>
          <a:graphicData uri="http://schemas.openxmlformats.org/presentationml/2006/ole">
            <p:oleObj spid="_x0000_s39939" name="Диаграмма" r:id="rId3" imgW="6096000" imgH="4067203" progId="MSGraph.Chart.8">
              <p:embed followColorScheme="full"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Заголовок 1"/>
          <p:cNvSpPr>
            <a:spLocks noGrp="1"/>
          </p:cNvSpPr>
          <p:nvPr>
            <p:ph type="title" idx="4294967295"/>
          </p:nvPr>
        </p:nvSpPr>
        <p:spPr>
          <a:xfrm>
            <a:off x="914400" y="277813"/>
            <a:ext cx="7772400" cy="847725"/>
          </a:xfrm>
        </p:spPr>
        <p:txBody>
          <a:bodyPr/>
          <a:lstStyle/>
          <a:p>
            <a:pPr algn="ctr"/>
            <a:r>
              <a:rPr lang="ru-RU" altLang="ru-RU" sz="4800" dirty="0" smtClean="0"/>
              <a:t>Расходы местного  бюджета</a:t>
            </a:r>
            <a:r>
              <a:rPr lang="ru-RU" altLang="ru-RU" sz="4800" dirty="0" smtClean="0">
                <a:latin typeface="Arial" charset="0"/>
              </a:rPr>
              <a:t> </a:t>
            </a:r>
            <a:endParaRPr lang="ru-RU" altLang="ru-RU" sz="4800" dirty="0" smtClean="0"/>
          </a:p>
        </p:txBody>
      </p:sp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611188" y="1600200"/>
            <a:ext cx="8208962" cy="4530725"/>
          </a:xfrm>
        </p:spPr>
        <p:txBody>
          <a:bodyPr/>
          <a:lstStyle/>
          <a:p>
            <a:r>
              <a:rPr lang="ru-RU" sz="1800" b="1" dirty="0" smtClean="0"/>
              <a:t>Расходы бюджета </a:t>
            </a:r>
            <a:r>
              <a:rPr lang="ru-RU" sz="1800" dirty="0" smtClean="0"/>
              <a:t>– выплачиваемые из бюджета денежные средства.</a:t>
            </a:r>
          </a:p>
          <a:p>
            <a:endParaRPr lang="ru-RU" sz="1000" dirty="0" smtClean="0"/>
          </a:p>
          <a:p>
            <a:pPr algn="just">
              <a:buFont typeface="Wingdings" pitchFamily="2" charset="2"/>
              <a:buNone/>
            </a:pPr>
            <a:r>
              <a:rPr lang="ru-RU" sz="1800" u="sng" dirty="0" smtClean="0"/>
              <a:t>Объём расходов </a:t>
            </a:r>
            <a:r>
              <a:rPr lang="ru-RU" sz="1800" dirty="0" smtClean="0"/>
              <a:t>определяется исходя из объёма средств, необходимых для исполнения установленных законодательством полномочий органов местного самоуправления.</a:t>
            </a:r>
          </a:p>
          <a:p>
            <a:pPr>
              <a:buFont typeface="Wingdings" pitchFamily="2" charset="2"/>
              <a:buNone/>
            </a:pPr>
            <a:r>
              <a:rPr lang="ru-RU" sz="1000" dirty="0" smtClean="0"/>
              <a:t> </a:t>
            </a:r>
          </a:p>
          <a:p>
            <a:pPr>
              <a:buFont typeface="Wingdings" pitchFamily="2" charset="2"/>
              <a:buNone/>
            </a:pPr>
            <a:r>
              <a:rPr lang="ru-RU" sz="1800" dirty="0" smtClean="0"/>
              <a:t>Расходы местного бюджета  </a:t>
            </a:r>
            <a:r>
              <a:rPr lang="ru-RU" sz="1800" u="sng" dirty="0" smtClean="0"/>
              <a:t>классифицируются</a:t>
            </a:r>
            <a:r>
              <a:rPr lang="ru-RU" sz="1800" dirty="0" smtClean="0"/>
              <a:t>:</a:t>
            </a:r>
          </a:p>
          <a:p>
            <a:pPr>
              <a:buFont typeface="Wingdings" pitchFamily="2" charset="2"/>
              <a:buNone/>
            </a:pPr>
            <a:r>
              <a:rPr lang="ru-RU" sz="1800" dirty="0" smtClean="0"/>
              <a:t>	•по разделам и подразделам;</a:t>
            </a:r>
          </a:p>
          <a:p>
            <a:pPr>
              <a:buFont typeface="Wingdings" pitchFamily="2" charset="2"/>
              <a:buNone/>
            </a:pPr>
            <a:r>
              <a:rPr lang="ru-RU" sz="1800" dirty="0" smtClean="0"/>
              <a:t>	•по разделам и подразделам, целевым статьям и группам видов расходов;</a:t>
            </a:r>
          </a:p>
          <a:p>
            <a:pPr>
              <a:buFont typeface="Wingdings" pitchFamily="2" charset="2"/>
              <a:buNone/>
            </a:pPr>
            <a:r>
              <a:rPr lang="ru-RU" sz="1800" dirty="0" smtClean="0"/>
              <a:t>	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>
          <a:xfrm>
            <a:off x="928662" y="214290"/>
            <a:ext cx="7772400" cy="1000132"/>
          </a:xfrm>
        </p:spPr>
        <p:txBody>
          <a:bodyPr/>
          <a:lstStyle/>
          <a:p>
            <a:pPr algn="ctr"/>
            <a:r>
              <a:rPr lang="ru-RU" altLang="ru-RU" sz="2000" b="1" dirty="0" smtClean="0"/>
              <a:t>Структура расходов бюджета Гончаровского сельсовета Суджанского района Курской области в 2020 году</a:t>
            </a:r>
            <a:endParaRPr lang="ru-RU" sz="2000" b="1" dirty="0" smtClean="0"/>
          </a:p>
        </p:txBody>
      </p:sp>
      <p:graphicFrame>
        <p:nvGraphicFramePr>
          <p:cNvPr id="44035" name="Object 3"/>
          <p:cNvGraphicFramePr>
            <a:graphicFrameLocks noChangeAspect="1"/>
          </p:cNvGraphicFramePr>
          <p:nvPr>
            <p:ph idx="1"/>
          </p:nvPr>
        </p:nvGraphicFramePr>
        <p:xfrm>
          <a:off x="928662" y="1500174"/>
          <a:ext cx="7781952" cy="4891087"/>
        </p:xfrm>
        <a:graphic>
          <a:graphicData uri="http://schemas.openxmlformats.org/presentationml/2006/ole">
            <p:oleObj spid="_x0000_s44035" name="Диаграмма" r:id="rId3" imgW="7486751" imgH="4705234" progId="MSGraph.Chart.8">
              <p:embed followColorScheme="full"/>
            </p:oleObj>
          </a:graphicData>
        </a:graphic>
      </p:graphicFrame>
      <p:sp>
        <p:nvSpPr>
          <p:cNvPr id="44037" name="Rectangle 5"/>
          <p:cNvSpPr>
            <a:spLocks noChangeArrowheads="1"/>
          </p:cNvSpPr>
          <p:nvPr/>
        </p:nvSpPr>
        <p:spPr bwMode="auto">
          <a:xfrm>
            <a:off x="1366838" y="30543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eaLnBrk="0" hangingPunct="0"/>
            <a:endParaRPr lang="ru-RU"/>
          </a:p>
        </p:txBody>
      </p:sp>
      <p:sp>
        <p:nvSpPr>
          <p:cNvPr id="44038" name="Rectangle 6"/>
          <p:cNvSpPr>
            <a:spLocks noChangeArrowheads="1"/>
          </p:cNvSpPr>
          <p:nvPr/>
        </p:nvSpPr>
        <p:spPr bwMode="auto">
          <a:xfrm>
            <a:off x="1582738" y="32702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eaLnBrk="0" hangingPunct="0"/>
            <a:endParaRPr lang="ru-RU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ext Box 3"/>
          <p:cNvSpPr>
            <a:spLocks noGrp="1" noChangeArrowheads="1"/>
          </p:cNvSpPr>
          <p:nvPr>
            <p:ph type="title" idx="4294967295"/>
          </p:nvPr>
        </p:nvSpPr>
        <p:spPr>
          <a:xfrm>
            <a:off x="669925" y="188913"/>
            <a:ext cx="7772400" cy="1143000"/>
          </a:xfrm>
          <a:noFill/>
        </p:spPr>
        <p:txBody>
          <a:bodyPr/>
          <a:lstStyle/>
          <a:p>
            <a:pPr algn="ctr" eaLnBrk="1" hangingPunct="1">
              <a:spcBef>
                <a:spcPct val="50000"/>
              </a:spcBef>
            </a:pPr>
            <a:r>
              <a:rPr lang="ru-RU" altLang="ru-RU" sz="2000" b="1" dirty="0" smtClean="0"/>
              <a:t>Основные мероприятия развития жилищно-коммунального хозяйства Гончаровского сельсовета Суджанского района Курской области  на 2020-2022 годы»</a:t>
            </a:r>
          </a:p>
        </p:txBody>
      </p:sp>
      <p:graphicFrame>
        <p:nvGraphicFramePr>
          <p:cNvPr id="45059" name="Group 3"/>
          <p:cNvGraphicFramePr>
            <a:graphicFrameLocks noGrp="1"/>
          </p:cNvGraphicFramePr>
          <p:nvPr>
            <p:ph idx="4294967295"/>
          </p:nvPr>
        </p:nvGraphicFramePr>
        <p:xfrm>
          <a:off x="846138" y="1773238"/>
          <a:ext cx="7974012" cy="2978151"/>
        </p:xfrm>
        <a:graphic>
          <a:graphicData uri="http://schemas.openxmlformats.org/drawingml/2006/table">
            <a:tbl>
              <a:tblPr/>
              <a:tblGrid>
                <a:gridCol w="6122987"/>
                <a:gridCol w="568325"/>
                <a:gridCol w="679450"/>
                <a:gridCol w="603250"/>
              </a:tblGrid>
              <a:tr h="3905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Мероприятия</a:t>
                      </a:r>
                    </a:p>
                  </a:txBody>
                  <a:tcPr marL="91434" marR="91434" marT="45727" marB="45727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2020</a:t>
                      </a:r>
                    </a:p>
                  </a:txBody>
                  <a:tcPr marL="91434" marR="91434" marT="45727" marB="4572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2021</a:t>
                      </a:r>
                    </a:p>
                  </a:txBody>
                  <a:tcPr marL="91434" marR="91434" marT="45727" marB="4572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2022</a:t>
                      </a:r>
                    </a:p>
                  </a:txBody>
                  <a:tcPr marL="91434" marR="91434" marT="45727" marB="4572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45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Благоустройство всего, в том числе</a:t>
                      </a:r>
                    </a:p>
                  </a:txBody>
                  <a:tcPr marL="91434" marR="91434" marT="45727" marB="45727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447</a:t>
                      </a:r>
                    </a:p>
                  </a:txBody>
                  <a:tcPr marL="91434" marR="91434" marT="45727" marB="4572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202</a:t>
                      </a:r>
                    </a:p>
                  </a:txBody>
                  <a:tcPr marL="91434" marR="91434" marT="45727" marB="4572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202</a:t>
                      </a:r>
                    </a:p>
                  </a:txBody>
                  <a:tcPr marL="91434" marR="91434" marT="45727" marB="4572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75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Уличное освещение</a:t>
                      </a:r>
                    </a:p>
                  </a:txBody>
                  <a:tcPr marL="91434" marR="91434" marT="45727" marB="45727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202</a:t>
                      </a:r>
                    </a:p>
                  </a:txBody>
                  <a:tcPr marL="91434" marR="91434" marT="45727" marB="4572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202</a:t>
                      </a:r>
                    </a:p>
                  </a:txBody>
                  <a:tcPr marL="91434" marR="91434" marT="45727" marB="4572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202</a:t>
                      </a:r>
                    </a:p>
                  </a:txBody>
                  <a:tcPr marL="91434" marR="91434" marT="45727" marB="4572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05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Озеленение</a:t>
                      </a:r>
                    </a:p>
                  </a:txBody>
                  <a:tcPr marL="91434" marR="91434" marT="45727" marB="45727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10</a:t>
                      </a:r>
                    </a:p>
                  </a:txBody>
                  <a:tcPr marL="91434" marR="91434" marT="45727" marB="4572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10</a:t>
                      </a:r>
                    </a:p>
                  </a:txBody>
                  <a:tcPr marL="91434" marR="91434" marT="45727" marB="4572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5</a:t>
                      </a:r>
                    </a:p>
                  </a:txBody>
                  <a:tcPr marL="91434" marR="91434" marT="45727" marB="4572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75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Организация и содержание мест захоронения</a:t>
                      </a:r>
                    </a:p>
                  </a:txBody>
                  <a:tcPr marL="91434" marR="91434" marT="45727" marB="4572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marL="91434" marR="91434" marT="45727" marB="4572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marL="91434" marR="91434" marT="45727" marB="4572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marL="91434" marR="91434" marT="45727" marB="4572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75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Прочие мероприятия по благоустройству</a:t>
                      </a:r>
                    </a:p>
                  </a:txBody>
                  <a:tcPr marL="91434" marR="91434" marT="45727" marB="4572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235</a:t>
                      </a:r>
                    </a:p>
                  </a:txBody>
                  <a:tcPr marL="91434" marR="91434" marT="45727" marB="4572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marL="91434" marR="91434" marT="45727" marB="4572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marL="91434" marR="91434" marT="45727" marB="4572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5096" name="Text Box 46"/>
          <p:cNvSpPr txBox="1">
            <a:spLocks noChangeArrowheads="1"/>
          </p:cNvSpPr>
          <p:nvPr/>
        </p:nvSpPr>
        <p:spPr bwMode="auto">
          <a:xfrm>
            <a:off x="7667625" y="1498600"/>
            <a:ext cx="13684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1200"/>
              <a:t>    тыс. рублей</a:t>
            </a:r>
          </a:p>
        </p:txBody>
      </p:sp>
      <p:sp>
        <p:nvSpPr>
          <p:cNvPr id="45097" name="Rectangle 48"/>
          <p:cNvSpPr>
            <a:spLocks noChangeArrowheads="1"/>
          </p:cNvSpPr>
          <p:nvPr/>
        </p:nvSpPr>
        <p:spPr bwMode="auto">
          <a:xfrm>
            <a:off x="5508625" y="5589588"/>
            <a:ext cx="29527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altLang="ru-RU">
                <a:latin typeface="Times New Roman" pitchFamily="18" charset="0"/>
              </a:rPr>
              <a:t> </a:t>
            </a:r>
            <a:endParaRPr lang="ru-RU" altLang="ru-RU" sz="1700" b="1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Номер слайда 4"/>
          <p:cNvSpPr txBox="1">
            <a:spLocks noGrp="1"/>
          </p:cNvSpPr>
          <p:nvPr/>
        </p:nvSpPr>
        <p:spPr bwMode="auto">
          <a:xfrm>
            <a:off x="6796088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 eaLnBrk="0" hangingPunct="0"/>
            <a:endParaRPr lang="ru-RU" altLang="ru-RU" sz="1400" b="1"/>
          </a:p>
        </p:txBody>
      </p:sp>
      <p:sp>
        <p:nvSpPr>
          <p:cNvPr id="4608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74625" y="295275"/>
            <a:ext cx="8794750" cy="935038"/>
          </a:xfrm>
        </p:spPr>
        <p:txBody>
          <a:bodyPr lIns="92075" tIns="46038" rIns="92075" bIns="46038"/>
          <a:lstStyle/>
          <a:p>
            <a:pPr algn="ctr" eaLnBrk="1" hangingPunct="1"/>
            <a:r>
              <a:rPr lang="ru-RU" altLang="ru-RU" sz="1800" dirty="0" smtClean="0">
                <a:solidFill>
                  <a:schemeClr val="tx1"/>
                </a:solidFill>
              </a:rPr>
              <a:t>Ожидаемые результаты использования  направленных средств на благоустройство</a:t>
            </a:r>
            <a:br>
              <a:rPr lang="ru-RU" altLang="ru-RU" sz="1800" dirty="0" smtClean="0">
                <a:solidFill>
                  <a:schemeClr val="tx1"/>
                </a:solidFill>
              </a:rPr>
            </a:br>
            <a:r>
              <a:rPr lang="ru-RU" altLang="ru-RU" sz="1800" dirty="0" smtClean="0">
                <a:solidFill>
                  <a:schemeClr val="tx1"/>
                </a:solidFill>
              </a:rPr>
              <a:t>Гончаровского сельсовета  Суджанского района Курской области в 2020 году</a:t>
            </a:r>
          </a:p>
        </p:txBody>
      </p:sp>
      <p:grpSp>
        <p:nvGrpSpPr>
          <p:cNvPr id="46084" name="Group 40"/>
          <p:cNvGrpSpPr>
            <a:grpSpLocks/>
          </p:cNvGrpSpPr>
          <p:nvPr/>
        </p:nvGrpSpPr>
        <p:grpSpPr bwMode="auto">
          <a:xfrm>
            <a:off x="2268538" y="1557338"/>
            <a:ext cx="4824412" cy="863600"/>
            <a:chOff x="1776" y="2417"/>
            <a:chExt cx="1248" cy="1279"/>
          </a:xfrm>
        </p:grpSpPr>
        <p:pic>
          <p:nvPicPr>
            <p:cNvPr id="46085" name="Picture 33" descr="Picture1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776" y="3353"/>
              <a:ext cx="1248" cy="3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6086" name="Oval 6"/>
            <p:cNvSpPr>
              <a:spLocks noChangeArrowheads="1"/>
            </p:cNvSpPr>
            <p:nvPr/>
          </p:nvSpPr>
          <p:spPr bwMode="gray">
            <a:xfrm>
              <a:off x="1877" y="2417"/>
              <a:ext cx="1074" cy="1075"/>
            </a:xfrm>
            <a:prstGeom prst="ellipse">
              <a:avLst/>
            </a:prstGeom>
            <a:gradFill rotWithShape="1">
              <a:gsLst>
                <a:gs pos="0">
                  <a:srgbClr val="636869"/>
                </a:gs>
                <a:gs pos="100000">
                  <a:srgbClr val="D6E1E2"/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</p:spPr>
          <p:txBody>
            <a:bodyPr vert="eaVert" wrap="none" lIns="95788" tIns="47894" rIns="95788" bIns="47894" anchor="ctr"/>
            <a:lstStyle/>
            <a:p>
              <a:pPr defTabSz="958850"/>
              <a:endParaRPr lang="ru-RU" altLang="ru-RU" sz="1400" b="1"/>
            </a:p>
          </p:txBody>
        </p:sp>
        <p:sp>
          <p:nvSpPr>
            <p:cNvPr id="46087" name="Oval 7"/>
            <p:cNvSpPr>
              <a:spLocks noChangeArrowheads="1"/>
            </p:cNvSpPr>
            <p:nvPr/>
          </p:nvSpPr>
          <p:spPr bwMode="gray">
            <a:xfrm>
              <a:off x="1890" y="2423"/>
              <a:ext cx="1049" cy="1048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alpha val="0"/>
                  </a:srgbClr>
                </a:gs>
                <a:gs pos="100000">
                  <a:srgbClr val="F1F5F5"/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</p:spPr>
          <p:txBody>
            <a:bodyPr vert="eaVert" wrap="none" lIns="95788" tIns="47894" rIns="95788" bIns="47894" anchor="ctr"/>
            <a:lstStyle/>
            <a:p>
              <a:pPr defTabSz="958850"/>
              <a:endParaRPr lang="ru-RU" altLang="ru-RU" sz="1400" b="1"/>
            </a:p>
          </p:txBody>
        </p:sp>
        <p:sp>
          <p:nvSpPr>
            <p:cNvPr id="46088" name="Oval 8"/>
            <p:cNvSpPr>
              <a:spLocks noChangeArrowheads="1"/>
            </p:cNvSpPr>
            <p:nvPr/>
          </p:nvSpPr>
          <p:spPr bwMode="gray">
            <a:xfrm>
              <a:off x="1901" y="2433"/>
              <a:ext cx="998" cy="980"/>
            </a:xfrm>
            <a:prstGeom prst="ellipse">
              <a:avLst/>
            </a:prstGeom>
            <a:gradFill rotWithShape="1">
              <a:gsLst>
                <a:gs pos="0">
                  <a:srgbClr val="AAB2B3"/>
                </a:gs>
                <a:gs pos="100000">
                  <a:srgbClr val="D6E1E2">
                    <a:alpha val="48000"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</p:spPr>
          <p:txBody>
            <a:bodyPr vert="eaVert" wrap="none" lIns="95788" tIns="47894" rIns="95788" bIns="47894" anchor="ctr"/>
            <a:lstStyle/>
            <a:p>
              <a:pPr defTabSz="958850"/>
              <a:endParaRPr lang="ru-RU" altLang="ru-RU" sz="1400" b="1"/>
            </a:p>
          </p:txBody>
        </p:sp>
        <p:sp>
          <p:nvSpPr>
            <p:cNvPr id="2" name="Oval 9"/>
            <p:cNvSpPr>
              <a:spLocks noChangeArrowheads="1"/>
            </p:cNvSpPr>
            <p:nvPr/>
          </p:nvSpPr>
          <p:spPr bwMode="gray">
            <a:xfrm>
              <a:off x="1959" y="2462"/>
              <a:ext cx="888" cy="795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D6E1E2">
                    <a:alpha val="37999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=""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95788" tIns="47894" rIns="95788" bIns="47894" anchor="ctr"/>
            <a:lstStyle/>
            <a:p>
              <a:pPr algn="ctr" defTabSz="958850"/>
              <a:endParaRPr lang="ru-RU" altLang="ru-RU" sz="1200" b="1" dirty="0">
                <a:solidFill>
                  <a:srgbClr val="190019"/>
                </a:solidFill>
              </a:endParaRPr>
            </a:p>
            <a:p>
              <a:pPr algn="ctr" defTabSz="958850"/>
              <a:endParaRPr lang="ru-RU" altLang="ru-RU" sz="1200" b="1" dirty="0">
                <a:solidFill>
                  <a:srgbClr val="190019"/>
                </a:solidFill>
              </a:endParaRPr>
            </a:p>
            <a:p>
              <a:pPr algn="ctr" defTabSz="958850"/>
              <a:r>
                <a:rPr lang="ru-RU" altLang="ru-RU" sz="1500" b="1" dirty="0" smtClean="0">
                  <a:solidFill>
                    <a:srgbClr val="190019"/>
                  </a:solidFill>
                  <a:latin typeface="Comic Sans MS" pitchFamily="66" charset="0"/>
                </a:rPr>
                <a:t>2020 </a:t>
              </a:r>
              <a:r>
                <a:rPr lang="ru-RU" altLang="ru-RU" sz="1500" b="1" dirty="0">
                  <a:solidFill>
                    <a:srgbClr val="190019"/>
                  </a:solidFill>
                  <a:latin typeface="Comic Sans MS" pitchFamily="66" charset="0"/>
                </a:rPr>
                <a:t>год – </a:t>
              </a:r>
              <a:r>
                <a:rPr lang="ru-RU" altLang="ru-RU" sz="1500" b="1" dirty="0" smtClean="0">
                  <a:solidFill>
                    <a:srgbClr val="190019"/>
                  </a:solidFill>
                  <a:latin typeface="Comic Sans MS" pitchFamily="66" charset="0"/>
                </a:rPr>
                <a:t>447 </a:t>
              </a:r>
              <a:r>
                <a:rPr lang="ru-RU" altLang="ru-RU" sz="1500" b="1" dirty="0">
                  <a:solidFill>
                    <a:srgbClr val="190019"/>
                  </a:solidFill>
                </a:rPr>
                <a:t>тыс.</a:t>
              </a:r>
              <a:r>
                <a:rPr lang="ru-RU" altLang="ru-RU" sz="1500" b="1" dirty="0">
                  <a:solidFill>
                    <a:srgbClr val="190019"/>
                  </a:solidFill>
                  <a:latin typeface="Comic Sans MS" pitchFamily="66" charset="0"/>
                </a:rPr>
                <a:t> руб.  </a:t>
              </a:r>
            </a:p>
            <a:p>
              <a:pPr algn="ctr" defTabSz="958850"/>
              <a:r>
                <a:rPr lang="ru-RU" altLang="ru-RU" sz="1500" b="1" dirty="0">
                  <a:solidFill>
                    <a:srgbClr val="190019"/>
                  </a:solidFill>
                  <a:latin typeface="Comic Sans MS" pitchFamily="66" charset="0"/>
                </a:rPr>
                <a:t>   </a:t>
              </a:r>
              <a:endParaRPr lang="ru-RU" altLang="ru-RU" sz="1200" b="1" dirty="0">
                <a:solidFill>
                  <a:srgbClr val="190019"/>
                </a:solidFill>
                <a:latin typeface="Comic Sans MS" pitchFamily="66" charset="0"/>
              </a:endParaRPr>
            </a:p>
          </p:txBody>
        </p:sp>
      </p:grpSp>
      <p:sp>
        <p:nvSpPr>
          <p:cNvPr id="3078" name="AutoShape 10"/>
          <p:cNvSpPr>
            <a:spLocks noChangeArrowheads="1"/>
          </p:cNvSpPr>
          <p:nvPr/>
        </p:nvSpPr>
        <p:spPr bwMode="auto">
          <a:xfrm>
            <a:off x="0" y="2420938"/>
            <a:ext cx="3276600" cy="2505075"/>
          </a:xfrm>
          <a:prstGeom prst="flowChartDocument">
            <a:avLst/>
          </a:prstGeom>
          <a:solidFill>
            <a:srgbClr val="CCFFCC"/>
          </a:solidFill>
          <a:ln w="12700" algn="ctr">
            <a:solidFill>
              <a:srgbClr val="3366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5788" tIns="47894" rIns="95788" bIns="47894" anchor="ctr"/>
          <a:lstStyle/>
          <a:p>
            <a:pPr algn="ctr" defTabSz="958850"/>
            <a:endParaRPr lang="ru-RU" altLang="ru-RU" sz="1400" b="1">
              <a:solidFill>
                <a:srgbClr val="190019"/>
              </a:solidFill>
              <a:latin typeface="Comic Sans MS" pitchFamily="66" charset="0"/>
            </a:endParaRPr>
          </a:p>
          <a:p>
            <a:pPr algn="ctr" defTabSz="958850"/>
            <a:endParaRPr lang="ru-RU" altLang="ru-RU" sz="1400" b="1">
              <a:solidFill>
                <a:srgbClr val="190019"/>
              </a:solidFill>
              <a:latin typeface="Comic Sans MS" pitchFamily="66" charset="0"/>
            </a:endParaRPr>
          </a:p>
          <a:p>
            <a:pPr algn="ctr" defTabSz="958850"/>
            <a:r>
              <a:rPr lang="ru-RU" altLang="ru-RU" sz="1400" b="1">
                <a:solidFill>
                  <a:srgbClr val="190019"/>
                </a:solidFill>
              </a:rPr>
              <a:t>Озеленение:</a:t>
            </a:r>
          </a:p>
          <a:p>
            <a:pPr algn="ctr" defTabSz="958850"/>
            <a:r>
              <a:rPr lang="ru-RU" altLang="ru-RU" sz="1400" b="1">
                <a:solidFill>
                  <a:srgbClr val="190019"/>
                </a:solidFill>
              </a:rPr>
              <a:t>разбивка клумб</a:t>
            </a:r>
          </a:p>
          <a:p>
            <a:pPr algn="ctr" defTabSz="958850"/>
            <a:r>
              <a:rPr lang="ru-RU" altLang="ru-RU" sz="1400" b="1">
                <a:solidFill>
                  <a:srgbClr val="190019"/>
                </a:solidFill>
              </a:rPr>
              <a:t>кошение травы</a:t>
            </a:r>
          </a:p>
          <a:p>
            <a:pPr algn="ctr" defTabSz="958850"/>
            <a:r>
              <a:rPr lang="ru-RU" altLang="ru-RU" sz="1400" b="1">
                <a:solidFill>
                  <a:srgbClr val="190019"/>
                </a:solidFill>
              </a:rPr>
              <a:t>посадка насаждений</a:t>
            </a:r>
          </a:p>
          <a:p>
            <a:pPr algn="ctr" defTabSz="958850"/>
            <a:r>
              <a:rPr lang="ru-RU" altLang="ru-RU" sz="1400" b="1">
                <a:solidFill>
                  <a:srgbClr val="190019"/>
                </a:solidFill>
              </a:rPr>
              <a:t>обрезка кустов</a:t>
            </a:r>
          </a:p>
          <a:p>
            <a:pPr algn="ctr" defTabSz="958850"/>
            <a:endParaRPr lang="ru-RU" altLang="ru-RU" sz="1400" b="1">
              <a:solidFill>
                <a:srgbClr val="190019"/>
              </a:solidFill>
            </a:endParaRPr>
          </a:p>
          <a:p>
            <a:pPr algn="ctr" defTabSz="958850"/>
            <a:r>
              <a:rPr lang="ru-RU" altLang="ru-RU" sz="1200">
                <a:solidFill>
                  <a:srgbClr val="190019"/>
                </a:solidFill>
              </a:rPr>
              <a:t>Повышение уровня комфортности</a:t>
            </a:r>
            <a:endParaRPr lang="ru-RU" altLang="ru-RU" sz="1600" b="1">
              <a:solidFill>
                <a:srgbClr val="190019"/>
              </a:solidFill>
              <a:latin typeface="Comic Sans MS" pitchFamily="66" charset="0"/>
            </a:endParaRPr>
          </a:p>
        </p:txBody>
      </p:sp>
      <p:sp>
        <p:nvSpPr>
          <p:cNvPr id="46092" name="AutoShape 11"/>
          <p:cNvSpPr>
            <a:spLocks noChangeArrowheads="1"/>
          </p:cNvSpPr>
          <p:nvPr/>
        </p:nvSpPr>
        <p:spPr bwMode="auto">
          <a:xfrm>
            <a:off x="3276600" y="2420938"/>
            <a:ext cx="3095625" cy="2447925"/>
          </a:xfrm>
          <a:prstGeom prst="flowChartDocument">
            <a:avLst/>
          </a:prstGeom>
          <a:solidFill>
            <a:srgbClr val="CCFFCC"/>
          </a:solidFill>
          <a:ln w="12700" algn="ctr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lIns="95788" tIns="47894" rIns="95788" bIns="47894" anchor="ctr"/>
          <a:lstStyle/>
          <a:p>
            <a:pPr algn="ctr" defTabSz="958850"/>
            <a:endParaRPr lang="ru-RU" altLang="ru-RU" sz="1400" b="1" dirty="0">
              <a:solidFill>
                <a:srgbClr val="434343"/>
              </a:solidFill>
            </a:endParaRPr>
          </a:p>
          <a:p>
            <a:pPr algn="ctr" defTabSz="958850"/>
            <a:r>
              <a:rPr lang="ru-RU" altLang="ru-RU" sz="1400" b="1" dirty="0">
                <a:solidFill>
                  <a:srgbClr val="434343"/>
                </a:solidFill>
              </a:rPr>
              <a:t>Уличное освещение:</a:t>
            </a:r>
          </a:p>
          <a:p>
            <a:pPr algn="ctr" defTabSz="958850"/>
            <a:r>
              <a:rPr lang="ru-RU" altLang="ru-RU" sz="1400" b="1" dirty="0" smtClean="0">
                <a:solidFill>
                  <a:srgbClr val="434343"/>
                </a:solidFill>
              </a:rPr>
              <a:t>168 </a:t>
            </a:r>
            <a:r>
              <a:rPr lang="ru-RU" altLang="ru-RU" sz="1400" b="1" dirty="0">
                <a:solidFill>
                  <a:srgbClr val="434343"/>
                </a:solidFill>
              </a:rPr>
              <a:t>ед. фонарей уличного освещения</a:t>
            </a:r>
          </a:p>
          <a:p>
            <a:pPr algn="ctr" defTabSz="958850"/>
            <a:endParaRPr lang="ru-RU" altLang="ru-RU" sz="1200" b="1" dirty="0">
              <a:solidFill>
                <a:srgbClr val="434343"/>
              </a:solidFill>
            </a:endParaRPr>
          </a:p>
          <a:p>
            <a:pPr algn="ctr" defTabSz="958850"/>
            <a:r>
              <a:rPr lang="ru-RU" altLang="ru-RU" sz="1200" dirty="0">
                <a:solidFill>
                  <a:srgbClr val="434343"/>
                </a:solidFill>
              </a:rPr>
              <a:t>Повышение уровня безопасности и комфортности проживания</a:t>
            </a:r>
          </a:p>
        </p:txBody>
      </p:sp>
      <p:sp>
        <p:nvSpPr>
          <p:cNvPr id="3083" name="AutoShape 15"/>
          <p:cNvSpPr>
            <a:spLocks noChangeArrowheads="1"/>
          </p:cNvSpPr>
          <p:nvPr/>
        </p:nvSpPr>
        <p:spPr bwMode="auto">
          <a:xfrm>
            <a:off x="6337300" y="2420938"/>
            <a:ext cx="2771775" cy="2392362"/>
          </a:xfrm>
          <a:prstGeom prst="flowChartDocument">
            <a:avLst/>
          </a:prstGeom>
          <a:solidFill>
            <a:srgbClr val="CCFFCC"/>
          </a:solidFill>
          <a:ln w="12700" algn="ctr">
            <a:solidFill>
              <a:srgbClr val="3366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5788" tIns="47894" rIns="95788" bIns="47894" anchor="ctr"/>
          <a:lstStyle/>
          <a:p>
            <a:pPr algn="ctr" defTabSz="958850"/>
            <a:endParaRPr lang="ru-RU" altLang="ru-RU" sz="1400" b="1" dirty="0">
              <a:solidFill>
                <a:srgbClr val="190019"/>
              </a:solidFill>
              <a:latin typeface="Comic Sans MS" pitchFamily="66" charset="0"/>
            </a:endParaRPr>
          </a:p>
          <a:p>
            <a:pPr algn="ctr" defTabSz="958850"/>
            <a:endParaRPr lang="ru-RU" altLang="ru-RU" sz="1400" b="1" dirty="0">
              <a:solidFill>
                <a:srgbClr val="190019"/>
              </a:solidFill>
              <a:latin typeface="Comic Sans MS" pitchFamily="66" charset="0"/>
            </a:endParaRPr>
          </a:p>
          <a:p>
            <a:pPr algn="ctr" defTabSz="958850"/>
            <a:endParaRPr lang="ru-RU" altLang="ru-RU" sz="1400" b="1" dirty="0">
              <a:solidFill>
                <a:srgbClr val="190019"/>
              </a:solidFill>
              <a:latin typeface="Comic Sans MS" pitchFamily="66" charset="0"/>
            </a:endParaRPr>
          </a:p>
          <a:p>
            <a:pPr algn="ctr" defTabSz="958850"/>
            <a:endParaRPr lang="ru-RU" altLang="ru-RU" sz="1400" b="1" dirty="0">
              <a:solidFill>
                <a:srgbClr val="190019"/>
              </a:solidFill>
              <a:latin typeface="Comic Sans MS" pitchFamily="66" charset="0"/>
            </a:endParaRPr>
          </a:p>
          <a:p>
            <a:pPr algn="ctr" defTabSz="958850"/>
            <a:endParaRPr lang="ru-RU" altLang="ru-RU" sz="1400" b="1" dirty="0">
              <a:solidFill>
                <a:srgbClr val="190019"/>
              </a:solidFill>
              <a:latin typeface="Comic Sans MS" pitchFamily="66" charset="0"/>
            </a:endParaRPr>
          </a:p>
          <a:p>
            <a:pPr algn="ctr" defTabSz="958850"/>
            <a:r>
              <a:rPr lang="ru-RU" altLang="ru-RU" sz="1400" b="1" dirty="0">
                <a:solidFill>
                  <a:srgbClr val="190019"/>
                </a:solidFill>
              </a:rPr>
              <a:t>Организация и содержание мест захоронения:</a:t>
            </a:r>
          </a:p>
          <a:p>
            <a:pPr algn="ctr" defTabSz="958850"/>
            <a:r>
              <a:rPr lang="ru-RU" altLang="ru-RU" sz="1200" b="1" dirty="0">
                <a:solidFill>
                  <a:srgbClr val="190019"/>
                </a:solidFill>
              </a:rPr>
              <a:t> </a:t>
            </a:r>
            <a:r>
              <a:rPr lang="ru-RU" altLang="ru-RU" sz="1200" b="1" dirty="0" smtClean="0">
                <a:solidFill>
                  <a:srgbClr val="190019"/>
                </a:solidFill>
              </a:rPr>
              <a:t>2</a:t>
            </a:r>
            <a:r>
              <a:rPr lang="ru-RU" altLang="ru-RU" sz="1400" b="1" dirty="0" smtClean="0">
                <a:solidFill>
                  <a:srgbClr val="190019"/>
                </a:solidFill>
              </a:rPr>
              <a:t> </a:t>
            </a:r>
            <a:r>
              <a:rPr lang="ru-RU" altLang="ru-RU" sz="1400" b="1" dirty="0">
                <a:solidFill>
                  <a:srgbClr val="190019"/>
                </a:solidFill>
              </a:rPr>
              <a:t>кладбищ </a:t>
            </a:r>
          </a:p>
          <a:p>
            <a:pPr algn="ctr" defTabSz="958850"/>
            <a:r>
              <a:rPr lang="ru-RU" altLang="ru-RU" sz="1200" dirty="0">
                <a:solidFill>
                  <a:srgbClr val="190019"/>
                </a:solidFill>
              </a:rPr>
              <a:t>Повышение уровня эстетичности </a:t>
            </a:r>
          </a:p>
          <a:p>
            <a:pPr algn="ctr" defTabSz="958850">
              <a:buFontTx/>
              <a:buChar char="-"/>
            </a:pPr>
            <a:endParaRPr lang="ru-RU" altLang="ru-RU" sz="1200" b="1" dirty="0">
              <a:solidFill>
                <a:srgbClr val="190019"/>
              </a:solidFill>
              <a:latin typeface="Comic Sans MS" pitchFamily="66" charset="0"/>
            </a:endParaRPr>
          </a:p>
          <a:p>
            <a:pPr algn="ctr" defTabSz="958850">
              <a:buFontTx/>
              <a:buChar char="-"/>
            </a:pPr>
            <a:endParaRPr lang="ru-RU" altLang="ru-RU" sz="1400" b="1" dirty="0">
              <a:solidFill>
                <a:srgbClr val="190019"/>
              </a:solidFill>
              <a:latin typeface="Comic Sans MS" pitchFamily="66" charset="0"/>
            </a:endParaRPr>
          </a:p>
          <a:p>
            <a:pPr algn="ctr" defTabSz="958850">
              <a:buFontTx/>
              <a:buChar char="-"/>
            </a:pPr>
            <a:endParaRPr lang="ru-RU" altLang="ru-RU" sz="1400" b="1" dirty="0">
              <a:solidFill>
                <a:srgbClr val="190019"/>
              </a:solidFill>
              <a:latin typeface="Comic Sans MS" pitchFamily="66" charset="0"/>
            </a:endParaRPr>
          </a:p>
          <a:p>
            <a:pPr algn="ctr" defTabSz="958850"/>
            <a:endParaRPr lang="ru-RU" altLang="ru-RU" sz="1400" b="1" dirty="0">
              <a:solidFill>
                <a:srgbClr val="190019"/>
              </a:solidFill>
              <a:latin typeface="Comic Sans MS" pitchFamily="66" charset="0"/>
            </a:endParaRPr>
          </a:p>
          <a:p>
            <a:pPr algn="ctr" defTabSz="958850"/>
            <a:endParaRPr lang="ru-RU" altLang="ru-RU" sz="1400" b="1" dirty="0">
              <a:solidFill>
                <a:srgbClr val="190019"/>
              </a:solidFill>
              <a:latin typeface="Comic Sans MS" pitchFamily="66" charset="0"/>
            </a:endParaRPr>
          </a:p>
        </p:txBody>
      </p:sp>
      <p:sp>
        <p:nvSpPr>
          <p:cNvPr id="46094" name="AutoShape 14"/>
          <p:cNvSpPr>
            <a:spLocks noChangeArrowheads="1"/>
          </p:cNvSpPr>
          <p:nvPr/>
        </p:nvSpPr>
        <p:spPr bwMode="auto">
          <a:xfrm>
            <a:off x="4716463" y="4891088"/>
            <a:ext cx="2916237" cy="1966912"/>
          </a:xfrm>
          <a:prstGeom prst="flowChartDocument">
            <a:avLst/>
          </a:prstGeom>
          <a:solidFill>
            <a:srgbClr val="CCFFCC"/>
          </a:solidFill>
          <a:ln w="12700" algn="ctr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lIns="95788" tIns="47894" rIns="95788" bIns="47894" anchor="ctr"/>
          <a:lstStyle/>
          <a:p>
            <a:pPr algn="ctr" defTabSz="958850"/>
            <a:endParaRPr lang="ru-RU" altLang="ru-RU" sz="1400" b="1" dirty="0">
              <a:solidFill>
                <a:srgbClr val="434343"/>
              </a:solidFill>
              <a:latin typeface="Tahoma" pitchFamily="34" charset="0"/>
            </a:endParaRPr>
          </a:p>
          <a:p>
            <a:pPr algn="ctr" defTabSz="958850"/>
            <a:r>
              <a:rPr lang="ru-RU" altLang="ru-RU" sz="1400" b="1" dirty="0">
                <a:solidFill>
                  <a:srgbClr val="434343"/>
                </a:solidFill>
              </a:rPr>
              <a:t>Обустройство мест массового отдыха:</a:t>
            </a:r>
          </a:p>
          <a:p>
            <a:pPr algn="ctr" defTabSz="958850"/>
            <a:r>
              <a:rPr lang="ru-RU" altLang="ru-RU" sz="1200" b="1" dirty="0">
                <a:solidFill>
                  <a:srgbClr val="434343"/>
                </a:solidFill>
              </a:rPr>
              <a:t>1- </a:t>
            </a:r>
            <a:r>
              <a:rPr lang="ru-RU" altLang="ru-RU" sz="1200" b="1" dirty="0" smtClean="0">
                <a:solidFill>
                  <a:srgbClr val="434343"/>
                </a:solidFill>
              </a:rPr>
              <a:t>памятник  </a:t>
            </a:r>
            <a:r>
              <a:rPr lang="ru-RU" altLang="ru-RU" sz="1200" b="1" dirty="0">
                <a:solidFill>
                  <a:srgbClr val="434343"/>
                </a:solidFill>
              </a:rPr>
              <a:t>погибшим войнам в ВОВ, 1 спортивная площадка, </a:t>
            </a:r>
            <a:r>
              <a:rPr lang="ru-RU" altLang="ru-RU" sz="1200" dirty="0">
                <a:solidFill>
                  <a:srgbClr val="190019"/>
                </a:solidFill>
              </a:rPr>
              <a:t>Повышение уровня комфортности посредством реконструкции зон отдыха</a:t>
            </a:r>
          </a:p>
        </p:txBody>
      </p:sp>
      <p:sp>
        <p:nvSpPr>
          <p:cNvPr id="20" name="AutoShape 9"/>
          <p:cNvSpPr>
            <a:spLocks noChangeArrowheads="1"/>
          </p:cNvSpPr>
          <p:nvPr/>
        </p:nvSpPr>
        <p:spPr bwMode="auto">
          <a:xfrm>
            <a:off x="971550" y="4941888"/>
            <a:ext cx="3457575" cy="1916112"/>
          </a:xfrm>
          <a:prstGeom prst="flowChartDocument">
            <a:avLst/>
          </a:prstGeom>
          <a:solidFill>
            <a:srgbClr val="CCFFCC"/>
          </a:solidFill>
          <a:ln w="12700" algn="ctr">
            <a:solidFill>
              <a:srgbClr val="3366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5788" tIns="47894" rIns="95788" bIns="47894" anchor="ctr"/>
          <a:lstStyle/>
          <a:p>
            <a:pPr algn="ctr" defTabSz="958850"/>
            <a:endParaRPr lang="ru-RU" altLang="ru-RU" sz="1400" b="1">
              <a:solidFill>
                <a:srgbClr val="190019"/>
              </a:solidFill>
            </a:endParaRPr>
          </a:p>
          <a:p>
            <a:pPr algn="ctr" defTabSz="958850"/>
            <a:r>
              <a:rPr lang="ru-RU" altLang="ru-RU" sz="1400" b="1">
                <a:solidFill>
                  <a:srgbClr val="190019"/>
                </a:solidFill>
              </a:rPr>
              <a:t>Санитарная уборка территории:</a:t>
            </a:r>
          </a:p>
          <a:p>
            <a:pPr algn="ctr" defTabSz="958850"/>
            <a:endParaRPr lang="ru-RU" altLang="ru-RU" sz="1400" b="1">
              <a:solidFill>
                <a:srgbClr val="190019"/>
              </a:solidFill>
            </a:endParaRPr>
          </a:p>
          <a:p>
            <a:pPr algn="ctr" defTabSz="958850"/>
            <a:r>
              <a:rPr lang="ru-RU" altLang="ru-RU" sz="1400" b="1">
                <a:solidFill>
                  <a:srgbClr val="190019"/>
                </a:solidFill>
              </a:rPr>
              <a:t>1 место размещения твердобытовых отходов</a:t>
            </a:r>
          </a:p>
          <a:p>
            <a:pPr algn="ctr" defTabSz="958850"/>
            <a:endParaRPr lang="ru-RU" altLang="ru-RU" sz="1200" b="1">
              <a:solidFill>
                <a:srgbClr val="190019"/>
              </a:solidFill>
            </a:endParaRPr>
          </a:p>
          <a:p>
            <a:pPr algn="ctr" defTabSz="958850"/>
            <a:r>
              <a:rPr lang="ru-RU" altLang="ru-RU" sz="1200">
                <a:solidFill>
                  <a:srgbClr val="190019"/>
                </a:solidFill>
              </a:rPr>
              <a:t>Повышение уровня комфортности и чистоты на территории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5"/>
          <p:cNvSpPr>
            <a:spLocks noGrp="1" noChangeArrowheads="1"/>
          </p:cNvSpPr>
          <p:nvPr>
            <p:ph type="title" idx="4294967295"/>
          </p:nvPr>
        </p:nvSpPr>
        <p:spPr>
          <a:xfrm>
            <a:off x="473075" y="100013"/>
            <a:ext cx="8037513" cy="1027112"/>
          </a:xfrm>
        </p:spPr>
        <p:txBody>
          <a:bodyPr/>
          <a:lstStyle/>
          <a:p>
            <a:pPr algn="ctr"/>
            <a:r>
              <a:rPr lang="ru-RU" altLang="ru-RU" sz="1800" dirty="0" smtClean="0">
                <a:latin typeface="Arial" charset="0"/>
              </a:rPr>
              <a:t>Расходы на реализацию первичных мер пожарной безопасности на территории Гончаровского сельсовета Суджанского района Курской области </a:t>
            </a:r>
            <a:br>
              <a:rPr lang="ru-RU" altLang="ru-RU" sz="1800" dirty="0" smtClean="0">
                <a:latin typeface="Arial" charset="0"/>
              </a:rPr>
            </a:br>
            <a:r>
              <a:rPr lang="ru-RU" altLang="ru-RU" sz="1800" dirty="0" smtClean="0">
                <a:latin typeface="Arial" charset="0"/>
              </a:rPr>
              <a:t> 2020-2022 годы</a:t>
            </a:r>
          </a:p>
        </p:txBody>
      </p:sp>
      <p:sp>
        <p:nvSpPr>
          <p:cNvPr id="3076" name="AutoShape 16"/>
          <p:cNvSpPr>
            <a:spLocks noChangeAspect="1" noChangeArrowheads="1"/>
          </p:cNvSpPr>
          <p:nvPr/>
        </p:nvSpPr>
        <p:spPr bwMode="auto">
          <a:xfrm>
            <a:off x="4679156" y="1230203"/>
            <a:ext cx="4412612" cy="3025923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/>
            <a:r>
              <a:rPr lang="ru-RU" altLang="ru-RU" sz="1200" b="1">
                <a:solidFill>
                  <a:srgbClr val="000066"/>
                </a:solidFill>
                <a:latin typeface="Times New Roman" pitchFamily="18" charset="0"/>
              </a:rPr>
              <a:t>Финансирование  направлено на обеспечение противопожарной безопасности, обучение населения способам защиты и действиям в чрезвычайных ситуациях, в области  пожарной безопасности, создание систем оповещения населения при угрозе возникновения чрезвычайных  ситуаций, обеспечение деятельности  добровольной пожарной охраны, инженерную защиту территории сельского поселения (противопожарные полосы), содержание подъездных путей к наружным источникам пожарного водоснабжения, содержание источников водозабора в зимний период .</a:t>
            </a:r>
            <a:endParaRPr lang="ru-RU" altLang="ru-RU" sz="1200">
              <a:solidFill>
                <a:srgbClr val="000099"/>
              </a:solidFill>
              <a:latin typeface="Times New Roman" pitchFamily="18" charset="0"/>
            </a:endParaRPr>
          </a:p>
        </p:txBody>
      </p:sp>
      <p:sp>
        <p:nvSpPr>
          <p:cNvPr id="3077" name="AutoShape 29"/>
          <p:cNvSpPr>
            <a:spLocks noChangeArrowheads="1"/>
          </p:cNvSpPr>
          <p:nvPr/>
        </p:nvSpPr>
        <p:spPr bwMode="auto">
          <a:xfrm>
            <a:off x="4340225" y="4437063"/>
            <a:ext cx="4716463" cy="2305050"/>
          </a:xfrm>
          <a:prstGeom prst="roundRect">
            <a:avLst>
              <a:gd name="adj" fmla="val 15824"/>
            </a:avLst>
          </a:prstGeom>
          <a:ln>
            <a:headEnd/>
            <a:tailEnd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/>
          <a:lstStyle/>
          <a:p>
            <a:pPr marL="273050" indent="-273050">
              <a:lnSpc>
                <a:spcPct val="7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ru-RU" altLang="ru-RU" sz="1100" b="1" dirty="0">
                <a:solidFill>
                  <a:srgbClr val="000C0C"/>
                </a:solidFill>
                <a:latin typeface="Verdana" pitchFamily="34" charset="0"/>
              </a:rPr>
              <a:t>      </a:t>
            </a:r>
            <a:r>
              <a:rPr lang="ru-RU" altLang="ru-RU" sz="1300" b="1" dirty="0">
                <a:solidFill>
                  <a:srgbClr val="000066"/>
                </a:solidFill>
                <a:latin typeface="Times New Roman" pitchFamily="18" charset="0"/>
              </a:rPr>
              <a:t>Реализация мероприятий государственной</a:t>
            </a:r>
          </a:p>
          <a:p>
            <a:pPr marL="273050" indent="-273050">
              <a:lnSpc>
                <a:spcPct val="7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ru-RU" altLang="ru-RU" sz="1300" b="1" dirty="0">
                <a:solidFill>
                  <a:srgbClr val="000066"/>
                </a:solidFill>
                <a:latin typeface="Times New Roman" pitchFamily="18" charset="0"/>
              </a:rPr>
              <a:t>программы позволит достичь следующих</a:t>
            </a:r>
          </a:p>
          <a:p>
            <a:pPr marL="273050" indent="-273050">
              <a:lnSpc>
                <a:spcPct val="7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ru-RU" altLang="ru-RU" sz="1300" b="1" dirty="0">
                <a:solidFill>
                  <a:srgbClr val="000066"/>
                </a:solidFill>
                <a:latin typeface="Times New Roman" pitchFamily="18" charset="0"/>
              </a:rPr>
              <a:t>результатов к </a:t>
            </a:r>
            <a:r>
              <a:rPr lang="ru-RU" altLang="ru-RU" sz="1300" b="1" dirty="0" smtClean="0">
                <a:solidFill>
                  <a:srgbClr val="000066"/>
                </a:solidFill>
                <a:latin typeface="Times New Roman" pitchFamily="18" charset="0"/>
              </a:rPr>
              <a:t>2021 </a:t>
            </a:r>
            <a:r>
              <a:rPr lang="ru-RU" altLang="ru-RU" sz="1300" b="1" dirty="0">
                <a:solidFill>
                  <a:srgbClr val="000066"/>
                </a:solidFill>
                <a:latin typeface="Times New Roman" pitchFamily="18" charset="0"/>
              </a:rPr>
              <a:t>году:</a:t>
            </a:r>
          </a:p>
          <a:p>
            <a:pPr marL="273050" indent="-273050">
              <a:lnSpc>
                <a:spcPct val="7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endParaRPr lang="ru-RU" altLang="ru-RU" sz="1300" b="1" dirty="0">
              <a:solidFill>
                <a:srgbClr val="000066"/>
              </a:solidFill>
              <a:latin typeface="Times New Roman" pitchFamily="18" charset="0"/>
            </a:endParaRPr>
          </a:p>
          <a:p>
            <a:pPr marL="273050" indent="-273050">
              <a:lnSpc>
                <a:spcPct val="70000"/>
              </a:lnSpc>
              <a:spcBef>
                <a:spcPct val="20000"/>
              </a:spcBef>
              <a:buClr>
                <a:schemeClr val="hlink"/>
              </a:buClr>
              <a:buSzPct val="70000"/>
            </a:pPr>
            <a:r>
              <a:rPr lang="ru-RU" altLang="ru-RU" sz="1300" b="1" dirty="0">
                <a:solidFill>
                  <a:srgbClr val="000066"/>
                </a:solidFill>
                <a:latin typeface="Times New Roman" pitchFamily="18" charset="0"/>
              </a:rPr>
              <a:t>     -  снизить гибель людей в чрезвычайных ситуациях и на пожарах ;</a:t>
            </a:r>
          </a:p>
          <a:p>
            <a:pPr marL="273050" indent="-273050">
              <a:lnSpc>
                <a:spcPct val="70000"/>
              </a:lnSpc>
              <a:spcBef>
                <a:spcPct val="20000"/>
              </a:spcBef>
              <a:buClr>
                <a:schemeClr val="hlink"/>
              </a:buClr>
              <a:buSzPct val="70000"/>
            </a:pPr>
            <a:endParaRPr lang="ru-RU" altLang="ru-RU" sz="1300" b="1" dirty="0">
              <a:solidFill>
                <a:srgbClr val="000066"/>
              </a:solidFill>
              <a:latin typeface="Times New Roman" pitchFamily="18" charset="0"/>
            </a:endParaRPr>
          </a:p>
          <a:p>
            <a:pPr marL="273050" indent="-273050">
              <a:lnSpc>
                <a:spcPct val="70000"/>
              </a:lnSpc>
              <a:spcBef>
                <a:spcPct val="20000"/>
              </a:spcBef>
              <a:buClr>
                <a:schemeClr val="hlink"/>
              </a:buClr>
              <a:buSzPct val="70000"/>
            </a:pPr>
            <a:r>
              <a:rPr lang="ru-RU" altLang="ru-RU" sz="1300" b="1" dirty="0">
                <a:solidFill>
                  <a:srgbClr val="000066"/>
                </a:solidFill>
                <a:latin typeface="Times New Roman" pitchFamily="18" charset="0"/>
              </a:rPr>
              <a:t>     - снизить экономический ущерб от чрезвычайных ситуаций ;</a:t>
            </a:r>
          </a:p>
          <a:p>
            <a:pPr marL="273050" indent="-273050">
              <a:lnSpc>
                <a:spcPct val="70000"/>
              </a:lnSpc>
              <a:spcBef>
                <a:spcPct val="20000"/>
              </a:spcBef>
              <a:buClr>
                <a:schemeClr val="hlink"/>
              </a:buClr>
              <a:buSzPct val="70000"/>
            </a:pPr>
            <a:endParaRPr lang="ru-RU" altLang="ru-RU" sz="1300" b="1" dirty="0">
              <a:solidFill>
                <a:srgbClr val="000066"/>
              </a:solidFill>
              <a:latin typeface="Times New Roman" pitchFamily="18" charset="0"/>
            </a:endParaRPr>
          </a:p>
          <a:p>
            <a:pPr marL="273050" indent="-273050">
              <a:lnSpc>
                <a:spcPct val="70000"/>
              </a:lnSpc>
              <a:spcBef>
                <a:spcPct val="20000"/>
              </a:spcBef>
              <a:buClr>
                <a:schemeClr val="hlink"/>
              </a:buClr>
              <a:buSzPct val="70000"/>
            </a:pPr>
            <a:r>
              <a:rPr lang="ru-RU" altLang="ru-RU" sz="1300" b="1" dirty="0">
                <a:solidFill>
                  <a:srgbClr val="000066"/>
                </a:solidFill>
                <a:latin typeface="Times New Roman" pitchFamily="18" charset="0"/>
              </a:rPr>
              <a:t>     - увеличить количество спасенных ценностей.</a:t>
            </a:r>
          </a:p>
        </p:txBody>
      </p:sp>
      <p:sp>
        <p:nvSpPr>
          <p:cNvPr id="7329" name="Rectangle 161"/>
          <p:cNvSpPr>
            <a:spLocks noChangeArrowheads="1"/>
          </p:cNvSpPr>
          <p:nvPr/>
        </p:nvSpPr>
        <p:spPr bwMode="auto">
          <a:xfrm>
            <a:off x="357188" y="4643438"/>
            <a:ext cx="785812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 anchorCtr="1"/>
          <a:lstStyle>
            <a:lvl1pPr eaLnBrk="0" hangingPunct="0">
              <a:defRPr sz="1400">
                <a:solidFill>
                  <a:srgbClr val="89FFFF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400">
                <a:solidFill>
                  <a:srgbClr val="89FFFF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400">
                <a:solidFill>
                  <a:srgbClr val="89FFFF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400">
                <a:solidFill>
                  <a:srgbClr val="89FFFF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400">
                <a:solidFill>
                  <a:srgbClr val="89FFFF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89FFFF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89FFFF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89FFFF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89FFFF"/>
                </a:solidFill>
                <a:latin typeface="Times New Roman" pitchFamily="18" charset="0"/>
              </a:defRPr>
            </a:lvl9pPr>
          </a:lstStyle>
          <a:p>
            <a:pPr eaLnBrk="1" hangingPunct="1">
              <a:defRPr/>
            </a:pPr>
            <a:endParaRPr lang="ru-RU" altLang="ru-RU" sz="1100" b="1" smtClean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</p:txBody>
      </p:sp>
      <p:sp>
        <p:nvSpPr>
          <p:cNvPr id="12" name="Rectangle 161"/>
          <p:cNvSpPr>
            <a:spLocks noChangeArrowheads="1"/>
          </p:cNvSpPr>
          <p:nvPr/>
        </p:nvSpPr>
        <p:spPr bwMode="auto">
          <a:xfrm>
            <a:off x="611188" y="2205038"/>
            <a:ext cx="3960812" cy="1655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 anchorCtr="1"/>
          <a:lstStyle/>
          <a:p>
            <a:endParaRPr lang="ru-RU" altLang="ru-RU" sz="1100" b="1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13" name="Rectangle 161"/>
          <p:cNvSpPr>
            <a:spLocks noChangeArrowheads="1"/>
          </p:cNvSpPr>
          <p:nvPr/>
        </p:nvSpPr>
        <p:spPr bwMode="auto">
          <a:xfrm>
            <a:off x="2555875" y="2205038"/>
            <a:ext cx="785813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 anchorCtr="1"/>
          <a:lstStyle/>
          <a:p>
            <a:endParaRPr lang="ru-RU" altLang="ru-RU" sz="1100" b="1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14" name="Rectangle 161"/>
          <p:cNvSpPr>
            <a:spLocks noChangeArrowheads="1"/>
          </p:cNvSpPr>
          <p:nvPr/>
        </p:nvSpPr>
        <p:spPr bwMode="auto">
          <a:xfrm>
            <a:off x="3419475" y="2205038"/>
            <a:ext cx="785813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 anchorCtr="1"/>
          <a:lstStyle/>
          <a:p>
            <a:endParaRPr lang="ru-RU" altLang="ru-RU" sz="1100" b="1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cxnSp>
        <p:nvCxnSpPr>
          <p:cNvPr id="49163" name="Прямая соединительная линия 27"/>
          <p:cNvCxnSpPr>
            <a:cxnSpLocks noChangeShapeType="1"/>
          </p:cNvCxnSpPr>
          <p:nvPr/>
        </p:nvCxnSpPr>
        <p:spPr bwMode="auto">
          <a:xfrm rot="5400000" flipH="1" flipV="1">
            <a:off x="-1385887" y="2908300"/>
            <a:ext cx="3357562" cy="1588"/>
          </a:xfrm>
          <a:prstGeom prst="line">
            <a:avLst/>
          </a:prstGeom>
          <a:noFill/>
          <a:ln w="12700" algn="ctr">
            <a:solidFill>
              <a:schemeClr val="tx1"/>
            </a:solidFill>
            <a:round/>
            <a:headEnd/>
            <a:tailEnd/>
          </a:ln>
        </p:spPr>
      </p:cxnSp>
      <p:graphicFrame>
        <p:nvGraphicFramePr>
          <p:cNvPr id="49164" name="Group 12"/>
          <p:cNvGraphicFramePr>
            <a:graphicFrameLocks noGrp="1"/>
          </p:cNvGraphicFramePr>
          <p:nvPr/>
        </p:nvGraphicFramePr>
        <p:xfrm>
          <a:off x="179388" y="5084763"/>
          <a:ext cx="4105275" cy="1141413"/>
        </p:xfrm>
        <a:graphic>
          <a:graphicData uri="http://schemas.openxmlformats.org/drawingml/2006/table">
            <a:tbl>
              <a:tblPr/>
              <a:tblGrid>
                <a:gridCol w="1152525"/>
                <a:gridCol w="2952750"/>
              </a:tblGrid>
              <a:tr h="407988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Verdana" pitchFamily="34" charset="0"/>
                        </a:rPr>
                        <a:t>Объем финансирования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Verdana" pitchFamily="34" charset="0"/>
                        </a:rPr>
                        <a:t>2020 год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Verdana" pitchFamily="34" charset="0"/>
                        </a:rPr>
                        <a:t>13 тыс. рублей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Verdana" pitchFamily="34" charset="0"/>
                        </a:rPr>
                        <a:t>2021 год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Verdana" pitchFamily="34" charset="0"/>
                        </a:rPr>
                        <a:t>12 тыс. рублей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Verdana" pitchFamily="34" charset="0"/>
                        </a:rPr>
                        <a:t>2022 год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Verdana" pitchFamily="34" charset="0"/>
                        </a:rPr>
                        <a:t>12 </a:t>
                      </a:r>
                      <a:r>
                        <a:rPr kumimoji="0" lang="ru-RU" alt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Verdana" pitchFamily="34" charset="0"/>
                        </a:rPr>
                        <a:t>тыс. рублей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4000" b="1" dirty="0" smtClean="0"/>
              <a:t>Основные цели бюджетной политики на 2020 – 2022 годы</a:t>
            </a:r>
          </a:p>
        </p:txBody>
      </p:sp>
      <p:graphicFrame>
        <p:nvGraphicFramePr>
          <p:cNvPr id="5147" name="Group 27"/>
          <p:cNvGraphicFramePr>
            <a:graphicFrameLocks noGrp="1"/>
          </p:cNvGraphicFramePr>
          <p:nvPr/>
        </p:nvGraphicFramePr>
        <p:xfrm>
          <a:off x="684213" y="1916113"/>
          <a:ext cx="7920037" cy="2343583"/>
        </p:xfrm>
        <a:graphic>
          <a:graphicData uri="http://schemas.openxmlformats.org/drawingml/2006/table">
            <a:tbl>
              <a:tblPr/>
              <a:tblGrid>
                <a:gridCol w="7920037"/>
              </a:tblGrid>
              <a:tr h="757238">
                <a:tc>
                  <a:txBody>
                    <a:bodyPr/>
                    <a:lstStyle/>
                    <a:p>
                      <a:pPr marL="0" marR="0" lvl="0" indent="0" algn="l" defTabSz="10033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Обеспечение сбалансированности и устойчивости бюджетной системы</a:t>
                      </a: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marL="81466" marR="81466" marT="43555" marB="43555" horzOverflow="overflow">
                    <a:lnL w="12700" cap="flat" cmpd="sng" algn="ctr">
                      <a:solidFill>
                        <a:srgbClr val="FFFF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E0E0C2"/>
                        </a:gs>
                        <a:gs pos="50000">
                          <a:schemeClr val="bg1"/>
                        </a:gs>
                        <a:gs pos="100000">
                          <a:srgbClr val="E0E0C2"/>
                        </a:gs>
                      </a:gsLst>
                      <a:lin ang="5400000"/>
                    </a:gradFill>
                  </a:tcPr>
                </a:tc>
              </a:tr>
              <a:tr h="827088">
                <a:tc>
                  <a:txBody>
                    <a:bodyPr/>
                    <a:lstStyle/>
                    <a:p>
                      <a:pPr marL="0" marR="0" lvl="0" indent="0" algn="l" defTabSz="10033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Повышение результативности бюджетных расходов, достижение установленных показателей</a:t>
                      </a: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marL="81466" marR="81466" marT="43555" marB="43555" horzOverflow="overflow">
                    <a:lnL w="12700" cap="flat" cmpd="sng" algn="ctr">
                      <a:solidFill>
                        <a:srgbClr val="FFFF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E0E0C2"/>
                        </a:gs>
                        <a:gs pos="50000">
                          <a:schemeClr val="bg1"/>
                        </a:gs>
                        <a:gs pos="100000">
                          <a:srgbClr val="E0E0C2"/>
                        </a:gs>
                      </a:gsLst>
                      <a:lin ang="5400000"/>
                    </a:gradFill>
                  </a:tcPr>
                </a:tc>
              </a:tr>
              <a:tr h="758825">
                <a:tc>
                  <a:txBody>
                    <a:bodyPr/>
                    <a:lstStyle/>
                    <a:p>
                      <a:pPr marL="0" marR="0" lvl="0" indent="0" algn="l" defTabSz="10033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Обеспечение прозрачности и открытости бюджетного процесса для граждан</a:t>
                      </a: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marL="81466" marR="81466" marT="43555" marB="43555" horzOverflow="overflow">
                    <a:lnL w="12700" cap="flat" cmpd="sng" algn="ctr">
                      <a:solidFill>
                        <a:srgbClr val="FFFF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E0E0C2"/>
                        </a:gs>
                        <a:gs pos="50000">
                          <a:schemeClr val="bg1"/>
                        </a:gs>
                        <a:gs pos="100000">
                          <a:srgbClr val="E0E0C2"/>
                        </a:gs>
                      </a:gsLst>
                      <a:lin ang="5400000"/>
                    </a:gra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 idx="4294967295"/>
          </p:nvPr>
        </p:nvSpPr>
        <p:spPr>
          <a:xfrm>
            <a:off x="755650" y="260350"/>
            <a:ext cx="8059738" cy="1008063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altLang="ru-RU" sz="3800" dirty="0" smtClean="0">
                <a:solidFill>
                  <a:srgbClr val="001500"/>
                </a:solidFill>
                <a:cs typeface="Times New Roman" pitchFamily="18" charset="0"/>
              </a:rPr>
              <a:t>Этапы составления и утверждения бюджета Гончаровского сельсовета</a:t>
            </a:r>
            <a:r>
              <a:rPr lang="ru-RU" altLang="ru-RU" sz="3800" dirty="0" smtClean="0"/>
              <a:t/>
            </a:r>
            <a:br>
              <a:rPr lang="ru-RU" altLang="ru-RU" sz="3800" dirty="0" smtClean="0"/>
            </a:br>
            <a:endParaRPr lang="ru-RU" altLang="ru-RU" sz="2000" dirty="0" smtClean="0"/>
          </a:p>
        </p:txBody>
      </p:sp>
      <p:graphicFrame>
        <p:nvGraphicFramePr>
          <p:cNvPr id="4" name="Схема 3"/>
          <p:cNvGraphicFramePr/>
          <p:nvPr/>
        </p:nvGraphicFramePr>
        <p:xfrm>
          <a:off x="214282" y="1142984"/>
          <a:ext cx="8785702" cy="55421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857500" y="1571625"/>
            <a:ext cx="6167438" cy="116955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chemeClr val="accent1">
                <a:lumMod val="75000"/>
              </a:schemeClr>
            </a:solidFill>
          </a:ln>
        </p:spPr>
        <p:txBody>
          <a:bodyPr>
            <a:spAutoFit/>
          </a:bodyPr>
          <a:lstStyle/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Работа по составлению проекта бюджета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Гончаровского сельсовета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начинается за 9 месяцев до начала очередного финансового года. Администрация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Гончаровского сельсовета утверждает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перечень мероприятий по разработке проекта бюджета, определяет ответственных исполнителей и сроки исполнения. </a:t>
            </a:r>
          </a:p>
        </p:txBody>
      </p:sp>
      <p:sp>
        <p:nvSpPr>
          <p:cNvPr id="51205" name="TextBox 7"/>
          <p:cNvSpPr txBox="1">
            <a:spLocks noChangeArrowheads="1"/>
          </p:cNvSpPr>
          <p:nvPr/>
        </p:nvSpPr>
        <p:spPr bwMode="auto">
          <a:xfrm>
            <a:off x="2984532" y="3141663"/>
            <a:ext cx="6088062" cy="1785104"/>
          </a:xfrm>
          <a:prstGeom prst="rect">
            <a:avLst/>
          </a:prstGeom>
          <a:solidFill>
            <a:srgbClr val="FFE8D1"/>
          </a:solidFill>
          <a:ln w="38100">
            <a:solidFill>
              <a:srgbClr val="FFC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sz="1100" dirty="0" smtClean="0">
                <a:latin typeface="Times New Roman" pitchFamily="18" charset="0"/>
              </a:rPr>
              <a:t>Сформированный проект бюджета Администрация сельсовета вносит проект решения о бюджете на очередной финансовый год на рассмотрение Собрания депутатов не позднее 30 дней до окончания финансового года. Одновременно с проектом о бюджете Собранию депутатов представляются документы и материалы, определенные ст.182 БК РФ. Собрание депутатов рассматривает проект бюджета в двух чтениях. Собрание депутатов не позднее, чем за десять дней обязано рассмотреть указанный проект бюджета в первом чтении. При рассмотрении в первом чтении проекта о бюджете на очередной финансовый год Собрание депутатов заслушивает доклад главы сельсовета и принимает решение о принятии или об отклонении указанного проекта. Во втором  чтении принимается окончательная редакция бюджета муниципального образования.</a:t>
            </a:r>
            <a:endParaRPr lang="ru-RU" altLang="ru-RU" sz="1100" dirty="0">
              <a:latin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857500" y="5286375"/>
            <a:ext cx="6096000" cy="109260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38100">
            <a:solidFill>
              <a:schemeClr val="accent6"/>
            </a:solidFill>
          </a:ln>
        </p:spPr>
        <p:txBody>
          <a:bodyPr>
            <a:spAutoFit/>
          </a:bodyPr>
          <a:lstStyle/>
          <a:p>
            <a:endParaRPr lang="ru-RU" sz="500" dirty="0"/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Проект местного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бюджета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Гончаровского сельсовета утверждается 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в форме Решения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Собрания депутатов. 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Принятое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Собранием депутатов 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Решение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о местном 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бюджете  поселения направляется Главе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сельсовета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и подлежит обнародованию в местах, определенных главой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сельсовета.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  <a:p>
            <a:endParaRPr lang="ru-RU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755650" y="214290"/>
            <a:ext cx="8031192" cy="1198585"/>
          </a:xfrm>
        </p:spPr>
        <p:txBody>
          <a:bodyPr/>
          <a:lstStyle/>
          <a:p>
            <a:pPr eaLnBrk="1" hangingPunct="1"/>
            <a:r>
              <a:rPr lang="ru-RU" altLang="ru-RU" sz="1800" dirty="0" smtClean="0">
                <a:solidFill>
                  <a:schemeClr val="tx1"/>
                </a:solidFill>
                <a:cs typeface="Times New Roman" pitchFamily="18" charset="0"/>
              </a:rPr>
              <a:t/>
            </a:r>
            <a:br>
              <a:rPr lang="ru-RU" altLang="ru-RU" sz="1800" dirty="0" smtClean="0">
                <a:solidFill>
                  <a:schemeClr val="tx1"/>
                </a:solidFill>
                <a:cs typeface="Times New Roman" pitchFamily="18" charset="0"/>
              </a:rPr>
            </a:br>
            <a:endParaRPr lang="ru-RU" altLang="ru-RU" sz="1800" dirty="0" smtClean="0">
              <a:solidFill>
                <a:schemeClr val="tx1"/>
              </a:solidFill>
              <a:cs typeface="Times New Roman" pitchFamily="18" charset="0"/>
            </a:endParaRPr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971550" y="3429001"/>
            <a:ext cx="7777163" cy="2214578"/>
          </a:xfrm>
        </p:spPr>
        <p:txBody>
          <a:bodyPr/>
          <a:lstStyle/>
          <a:p>
            <a:pPr marL="0" indent="0" algn="ctr" eaLnBrk="1" hangingPunct="1">
              <a:buFont typeface="Wingdings" pitchFamily="2" charset="2"/>
              <a:buNone/>
            </a:pPr>
            <a:r>
              <a:rPr lang="ru-RU" altLang="ru-RU" sz="1900" b="1" dirty="0" smtClean="0">
                <a:latin typeface="Times New Roman" pitchFamily="18" charset="0"/>
                <a:cs typeface="Times New Roman" pitchFamily="18" charset="0"/>
              </a:rPr>
              <a:t>Бюджет для граждан разрабатывается в целях ознакомления граждан с основными положениями проекта решения о бюджете муниципального образования «Гончаровский сельсовет» Суджанского района Курской области  на 2020 – 2022 годы в доступной форме для широкого круга заинтересованных пользователей</a:t>
            </a: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1509713" y="6215063"/>
            <a:ext cx="6858000" cy="50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20000"/>
              </a:spcBef>
              <a:buClr>
                <a:schemeClr val="folHlink"/>
              </a:buClr>
              <a:buSzPct val="90000"/>
              <a:buFont typeface="Wingdings" pitchFamily="2" charset="2"/>
              <a:buNone/>
              <a:defRPr/>
            </a:pPr>
            <a:endParaRPr lang="ru-RU" sz="1600" b="1" kern="0" dirty="0">
              <a:latin typeface="+mn-lt"/>
            </a:endParaRPr>
          </a:p>
        </p:txBody>
      </p:sp>
      <p:pic>
        <p:nvPicPr>
          <p:cNvPr id="10" name="Picture 8" descr="j030125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35825" y="2116138"/>
            <a:ext cx="1619250" cy="1312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ru-RU" smtClean="0"/>
              <a:t>Состав территории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700213"/>
            <a:ext cx="8229600" cy="1943101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dirty="0" smtClean="0"/>
              <a:t>Сл.Гончаровка  – 2940 человек</a:t>
            </a:r>
          </a:p>
          <a:p>
            <a:pPr>
              <a:lnSpc>
                <a:spcPct val="90000"/>
              </a:lnSpc>
            </a:pPr>
            <a:r>
              <a:rPr lang="ru-RU" dirty="0" smtClean="0"/>
              <a:t>Деревня </a:t>
            </a:r>
            <a:r>
              <a:rPr lang="ru-RU" dirty="0" err="1" smtClean="0"/>
              <a:t>Куриловка</a:t>
            </a:r>
            <a:r>
              <a:rPr lang="ru-RU" dirty="0" smtClean="0"/>
              <a:t> –90 человек</a:t>
            </a:r>
          </a:p>
          <a:p>
            <a:pPr>
              <a:lnSpc>
                <a:spcPct val="90000"/>
              </a:lnSpc>
            </a:pPr>
            <a:r>
              <a:rPr lang="ru-RU" dirty="0" smtClean="0"/>
              <a:t>Сл. Подол – 252 человека</a:t>
            </a:r>
          </a:p>
          <a:p>
            <a:pPr>
              <a:lnSpc>
                <a:spcPct val="90000"/>
              </a:lnSpc>
            </a:pPr>
            <a:r>
              <a:rPr lang="ru-RU" dirty="0" smtClean="0"/>
              <a:t>П. Меловой – 0 </a:t>
            </a:r>
          </a:p>
          <a:p>
            <a:pPr>
              <a:lnSpc>
                <a:spcPct val="90000"/>
              </a:lnSpc>
            </a:pPr>
            <a:endParaRPr lang="ru-RU" dirty="0" smtClean="0"/>
          </a:p>
          <a:p>
            <a:pPr>
              <a:lnSpc>
                <a:spcPct val="90000"/>
              </a:lnSpc>
              <a:buNone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ru-RU" dirty="0" smtClean="0"/>
              <a:t>Демографическая ситуация</a:t>
            </a:r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ru-RU" dirty="0" smtClean="0"/>
              <a:t>Общая численность населения – 3282 чел.</a:t>
            </a:r>
          </a:p>
          <a:p>
            <a:pPr>
              <a:buFont typeface="Wingdings" pitchFamily="2" charset="2"/>
              <a:buNone/>
            </a:pPr>
            <a:r>
              <a:rPr lang="ru-RU" dirty="0" smtClean="0"/>
              <a:t>   Из них:</a:t>
            </a:r>
          </a:p>
          <a:p>
            <a:pPr>
              <a:buFontTx/>
              <a:buChar char="-"/>
            </a:pPr>
            <a:r>
              <a:rPr lang="ru-RU" dirty="0" smtClean="0"/>
              <a:t>Трудоспособные –  1939 человек</a:t>
            </a:r>
          </a:p>
          <a:p>
            <a:pPr>
              <a:buFontTx/>
              <a:buChar char="-"/>
            </a:pPr>
            <a:r>
              <a:rPr lang="ru-RU" dirty="0" smtClean="0"/>
              <a:t>Пенсионеров –  829 человека</a:t>
            </a:r>
          </a:p>
          <a:p>
            <a:pPr>
              <a:buFontTx/>
              <a:buChar char="-"/>
            </a:pPr>
            <a:r>
              <a:rPr lang="ru-RU" dirty="0" smtClean="0"/>
              <a:t>Школьников –    263 человека</a:t>
            </a:r>
          </a:p>
          <a:p>
            <a:pPr>
              <a:buFontTx/>
              <a:buChar char="-"/>
            </a:pPr>
            <a:r>
              <a:rPr lang="ru-RU" dirty="0" smtClean="0"/>
              <a:t>Дошкольников – 251 человек</a:t>
            </a:r>
          </a:p>
          <a:p>
            <a:pPr>
              <a:buFontTx/>
              <a:buChar char="-"/>
            </a:pPr>
            <a:r>
              <a:rPr lang="ru-RU" dirty="0" smtClean="0"/>
              <a:t>Родилось – 36 человек  </a:t>
            </a:r>
          </a:p>
          <a:p>
            <a:pPr>
              <a:buFontTx/>
              <a:buChar char="-"/>
            </a:pPr>
            <a:r>
              <a:rPr lang="ru-RU" dirty="0" smtClean="0"/>
              <a:t>Умерло – 51 человек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ru-RU" smtClean="0"/>
              <a:t>Сельское хозяйство</a:t>
            </a:r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ru-RU" dirty="0" smtClean="0"/>
              <a:t> ООО « </a:t>
            </a:r>
            <a:r>
              <a:rPr lang="ru-RU" dirty="0" err="1" smtClean="0"/>
              <a:t>Агросил</a:t>
            </a:r>
            <a:r>
              <a:rPr lang="ru-RU" dirty="0" smtClean="0"/>
              <a:t> » </a:t>
            </a:r>
          </a:p>
          <a:p>
            <a:r>
              <a:rPr lang="ru-RU" dirty="0" smtClean="0"/>
              <a:t> ООО «Надежда»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>
          <a:xfrm>
            <a:off x="7938" y="0"/>
            <a:ext cx="8964612" cy="981075"/>
          </a:xfrm>
        </p:spPr>
        <p:txBody>
          <a:bodyPr/>
          <a:lstStyle/>
          <a:p>
            <a:pPr algn="ctr"/>
            <a:r>
              <a:rPr lang="ru-RU" altLang="ru-RU" sz="4800" smtClean="0"/>
              <a:t>Сбалансированность бюджета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684213" y="981075"/>
            <a:ext cx="8064500" cy="360363"/>
          </a:xfrm>
          <a:prstGeom prst="roundRect">
            <a:avLst/>
          </a:prstGeom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50000">
                <a:schemeClr val="bg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chemeClr val="accent5">
                    <a:lumMod val="10000"/>
                  </a:schemeClr>
                </a:solidFill>
              </a:rPr>
              <a:t>Расходы бюджета сопоставляются с доходами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684213" y="2079625"/>
            <a:ext cx="1584325" cy="431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rgbClr val="002060"/>
                </a:solidFill>
              </a:rPr>
              <a:t>Доходы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435475" y="1857375"/>
            <a:ext cx="1727200" cy="9017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rgbClr val="002060"/>
                </a:solidFill>
              </a:rPr>
              <a:t>Дефицит</a:t>
            </a:r>
          </a:p>
          <a:p>
            <a:pPr algn="ctr">
              <a:defRPr/>
            </a:pPr>
            <a:r>
              <a:rPr lang="ru-RU" dirty="0">
                <a:solidFill>
                  <a:srgbClr val="002060"/>
                </a:solidFill>
              </a:rPr>
              <a:t>или </a:t>
            </a:r>
          </a:p>
          <a:p>
            <a:pPr algn="ctr">
              <a:defRPr/>
            </a:pPr>
            <a:r>
              <a:rPr lang="ru-RU" dirty="0">
                <a:solidFill>
                  <a:srgbClr val="002060"/>
                </a:solidFill>
              </a:rPr>
              <a:t> Профицит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482850" y="2089150"/>
            <a:ext cx="1584325" cy="431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rgbClr val="002060"/>
                </a:solidFill>
              </a:rPr>
              <a:t>Расходы</a:t>
            </a:r>
          </a:p>
        </p:txBody>
      </p:sp>
      <p:sp>
        <p:nvSpPr>
          <p:cNvPr id="6151" name="TextBox 8"/>
          <p:cNvSpPr txBox="1">
            <a:spLocks noChangeArrowheads="1"/>
          </p:cNvSpPr>
          <p:nvPr/>
        </p:nvSpPr>
        <p:spPr bwMode="auto">
          <a:xfrm>
            <a:off x="5003800" y="2033588"/>
            <a:ext cx="360363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altLang="ru-RU"/>
          </a:p>
        </p:txBody>
      </p:sp>
      <p:sp>
        <p:nvSpPr>
          <p:cNvPr id="6152" name="TextBox 9"/>
          <p:cNvSpPr txBox="1">
            <a:spLocks noChangeArrowheads="1"/>
          </p:cNvSpPr>
          <p:nvPr/>
        </p:nvSpPr>
        <p:spPr bwMode="auto">
          <a:xfrm>
            <a:off x="4094163" y="2124075"/>
            <a:ext cx="36036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/>
              <a:t>=</a:t>
            </a:r>
          </a:p>
        </p:txBody>
      </p:sp>
      <p:sp>
        <p:nvSpPr>
          <p:cNvPr id="6153" name="TextBox 10"/>
          <p:cNvSpPr txBox="1">
            <a:spLocks noChangeArrowheads="1"/>
          </p:cNvSpPr>
          <p:nvPr/>
        </p:nvSpPr>
        <p:spPr bwMode="auto">
          <a:xfrm>
            <a:off x="2268538" y="2111375"/>
            <a:ext cx="35877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/>
              <a:t>-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6667500" y="1682750"/>
            <a:ext cx="2081213" cy="6127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rgbClr val="002060"/>
                </a:solidFill>
              </a:rPr>
              <a:t>Расходы </a:t>
            </a:r>
            <a:r>
              <a:rPr lang="ru-RU" dirty="0">
                <a:solidFill>
                  <a:srgbClr val="006600"/>
                </a:solidFill>
              </a:rPr>
              <a:t>больше</a:t>
            </a:r>
            <a:r>
              <a:rPr lang="ru-RU" dirty="0">
                <a:solidFill>
                  <a:srgbClr val="002060"/>
                </a:solidFill>
              </a:rPr>
              <a:t> доходов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6667500" y="2425700"/>
            <a:ext cx="2081213" cy="69691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rgbClr val="002060"/>
                </a:solidFill>
              </a:rPr>
              <a:t>Расходы </a:t>
            </a:r>
            <a:r>
              <a:rPr lang="ru-RU" dirty="0">
                <a:solidFill>
                  <a:srgbClr val="006600"/>
                </a:solidFill>
              </a:rPr>
              <a:t>меньше</a:t>
            </a:r>
            <a:r>
              <a:rPr lang="ru-RU" dirty="0">
                <a:solidFill>
                  <a:srgbClr val="002060"/>
                </a:solidFill>
              </a:rPr>
              <a:t> доходов</a:t>
            </a:r>
          </a:p>
        </p:txBody>
      </p:sp>
      <p:grpSp>
        <p:nvGrpSpPr>
          <p:cNvPr id="6156" name="Группа 19"/>
          <p:cNvGrpSpPr>
            <a:grpSpLocks/>
          </p:cNvGrpSpPr>
          <p:nvPr/>
        </p:nvGrpSpPr>
        <p:grpSpPr bwMode="auto">
          <a:xfrm>
            <a:off x="539750" y="3933825"/>
            <a:ext cx="2592388" cy="2014538"/>
            <a:chOff x="717604" y="2961053"/>
            <a:chExt cx="2592288" cy="2013868"/>
          </a:xfrm>
        </p:grpSpPr>
        <p:sp>
          <p:nvSpPr>
            <p:cNvPr id="18" name="TextBox 17"/>
            <p:cNvSpPr txBox="1"/>
            <p:nvPr/>
          </p:nvSpPr>
          <p:spPr>
            <a:xfrm>
              <a:off x="717604" y="2961053"/>
              <a:ext cx="2592288" cy="2013868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/>
              <a:r>
                <a:rPr lang="ru-RU" b="1" dirty="0" smtClean="0"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2020 </a:t>
              </a:r>
              <a:r>
                <a:rPr lang="ru-RU" b="1" dirty="0"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год</a:t>
              </a:r>
            </a:p>
            <a:p>
              <a:r>
                <a:rPr lang="ru-RU" dirty="0"/>
                <a:t>Доходы         Расходы</a:t>
              </a:r>
            </a:p>
            <a:p>
              <a:r>
                <a:rPr lang="ru-RU" b="1" dirty="0" smtClean="0"/>
                <a:t>5235                5235</a:t>
              </a:r>
              <a:endParaRPr lang="ru-RU" b="1" dirty="0"/>
            </a:p>
            <a:p>
              <a:endParaRPr lang="ru-RU" dirty="0"/>
            </a:p>
            <a:p>
              <a:pPr algn="ctr"/>
              <a:endParaRPr lang="ru-RU" dirty="0"/>
            </a:p>
            <a:p>
              <a:pPr algn="ctr"/>
              <a:r>
                <a:rPr lang="ru-RU" dirty="0"/>
                <a:t>Дефицит </a:t>
              </a:r>
              <a:r>
                <a:rPr lang="ru-RU" b="1" dirty="0"/>
                <a:t>0</a:t>
              </a:r>
            </a:p>
            <a:p>
              <a:pPr algn="ctr"/>
              <a:endParaRPr lang="ru-RU" b="1" dirty="0"/>
            </a:p>
          </p:txBody>
        </p:sp>
        <p:sp>
          <p:nvSpPr>
            <p:cNvPr id="19" name="Левая фигурная скобка 18"/>
            <p:cNvSpPr>
              <a:spLocks/>
            </p:cNvSpPr>
            <p:nvPr/>
          </p:nvSpPr>
          <p:spPr bwMode="auto">
            <a:xfrm rot="-5400000">
              <a:off x="1808231" y="3194063"/>
              <a:ext cx="382460" cy="1871591"/>
            </a:xfrm>
            <a:prstGeom prst="leftBrace">
              <a:avLst>
                <a:gd name="adj1" fmla="val 8337"/>
                <a:gd name="adj2" fmla="val 50000"/>
              </a:avLst>
            </a:prstGeom>
            <a:noFill/>
            <a:ln w="25400" algn="ctr">
              <a:solidFill>
                <a:srgbClr val="1C1C0F"/>
              </a:solidFill>
              <a:round/>
              <a:headEnd/>
              <a:tailEnd/>
            </a:ln>
          </p:spPr>
          <p:txBody>
            <a:bodyPr vert="eaVert" anchor="ctr"/>
            <a:lstStyle/>
            <a:p>
              <a:pPr algn="ctr">
                <a:defRPr/>
              </a:pPr>
              <a:endParaRPr lang="ru-RU">
                <a:solidFill>
                  <a:schemeClr val="accent5">
                    <a:lumMod val="10000"/>
                  </a:schemeClr>
                </a:solidFill>
                <a:latin typeface="+mn-lt"/>
              </a:endParaRPr>
            </a:p>
          </p:txBody>
        </p:sp>
      </p:grpSp>
      <p:grpSp>
        <p:nvGrpSpPr>
          <p:cNvPr id="6157" name="Группа 20"/>
          <p:cNvGrpSpPr>
            <a:grpSpLocks/>
          </p:cNvGrpSpPr>
          <p:nvPr/>
        </p:nvGrpSpPr>
        <p:grpSpPr bwMode="auto">
          <a:xfrm>
            <a:off x="3419475" y="3933825"/>
            <a:ext cx="2592388" cy="2014538"/>
            <a:chOff x="717604" y="2961053"/>
            <a:chExt cx="2592288" cy="2044969"/>
          </a:xfrm>
        </p:grpSpPr>
        <p:sp>
          <p:nvSpPr>
            <p:cNvPr id="22" name="TextBox 21"/>
            <p:cNvSpPr txBox="1"/>
            <p:nvPr/>
          </p:nvSpPr>
          <p:spPr>
            <a:xfrm>
              <a:off x="717604" y="2961053"/>
              <a:ext cx="2592288" cy="2044969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/>
              <a:r>
                <a:rPr lang="ru-RU" b="1" dirty="0" smtClean="0"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2021 </a:t>
              </a:r>
              <a:r>
                <a:rPr lang="ru-RU" b="1" dirty="0"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год</a:t>
              </a:r>
            </a:p>
            <a:p>
              <a:r>
                <a:rPr lang="ru-RU" dirty="0"/>
                <a:t>Доходы         Расходы</a:t>
              </a:r>
            </a:p>
            <a:p>
              <a:r>
                <a:rPr lang="ru-RU" b="1" dirty="0" smtClean="0"/>
                <a:t>4314,4               4314,4</a:t>
              </a:r>
              <a:endParaRPr lang="ru-RU" b="1" dirty="0"/>
            </a:p>
            <a:p>
              <a:endParaRPr lang="ru-RU" dirty="0"/>
            </a:p>
            <a:p>
              <a:pPr algn="ctr"/>
              <a:endParaRPr lang="ru-RU" dirty="0"/>
            </a:p>
            <a:p>
              <a:pPr algn="ctr"/>
              <a:r>
                <a:rPr lang="ru-RU" dirty="0"/>
                <a:t>Дефицит </a:t>
              </a:r>
              <a:r>
                <a:rPr lang="ru-RU" b="1" dirty="0"/>
                <a:t>0</a:t>
              </a:r>
            </a:p>
            <a:p>
              <a:pPr algn="ctr"/>
              <a:endParaRPr lang="ru-RU" b="1" dirty="0"/>
            </a:p>
          </p:txBody>
        </p:sp>
        <p:sp>
          <p:nvSpPr>
            <p:cNvPr id="23" name="Левая фигурная скобка 22"/>
            <p:cNvSpPr>
              <a:spLocks/>
            </p:cNvSpPr>
            <p:nvPr/>
          </p:nvSpPr>
          <p:spPr bwMode="auto">
            <a:xfrm rot="-5400000">
              <a:off x="1808231" y="3194063"/>
              <a:ext cx="382460" cy="1871591"/>
            </a:xfrm>
            <a:prstGeom prst="leftBrace">
              <a:avLst>
                <a:gd name="adj1" fmla="val 8337"/>
                <a:gd name="adj2" fmla="val 50000"/>
              </a:avLst>
            </a:prstGeom>
            <a:noFill/>
            <a:ln w="25400" algn="ctr">
              <a:solidFill>
                <a:srgbClr val="1C1C0F"/>
              </a:solidFill>
              <a:round/>
              <a:headEnd/>
              <a:tailEnd/>
            </a:ln>
          </p:spPr>
          <p:txBody>
            <a:bodyPr vert="eaVert" anchor="ctr"/>
            <a:lstStyle/>
            <a:p>
              <a:pPr algn="ctr">
                <a:defRPr/>
              </a:pPr>
              <a:endParaRPr lang="ru-RU">
                <a:solidFill>
                  <a:schemeClr val="accent5">
                    <a:lumMod val="10000"/>
                  </a:schemeClr>
                </a:solidFill>
                <a:latin typeface="+mn-lt"/>
              </a:endParaRPr>
            </a:p>
          </p:txBody>
        </p:sp>
      </p:grpSp>
      <p:grpSp>
        <p:nvGrpSpPr>
          <p:cNvPr id="6158" name="Группа 23"/>
          <p:cNvGrpSpPr>
            <a:grpSpLocks/>
          </p:cNvGrpSpPr>
          <p:nvPr/>
        </p:nvGrpSpPr>
        <p:grpSpPr bwMode="auto">
          <a:xfrm>
            <a:off x="6227763" y="4005263"/>
            <a:ext cx="2592387" cy="1754326"/>
            <a:chOff x="717604" y="2961053"/>
            <a:chExt cx="2592288" cy="1753881"/>
          </a:xfrm>
        </p:grpSpPr>
        <p:sp>
          <p:nvSpPr>
            <p:cNvPr id="25" name="TextBox 24"/>
            <p:cNvSpPr txBox="1"/>
            <p:nvPr/>
          </p:nvSpPr>
          <p:spPr>
            <a:xfrm>
              <a:off x="717604" y="2961053"/>
              <a:ext cx="2592288" cy="1753881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/>
              <a:r>
                <a:rPr lang="ru-RU" b="1" dirty="0" smtClean="0"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2022 </a:t>
              </a:r>
              <a:r>
                <a:rPr lang="ru-RU" b="1" dirty="0"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год</a:t>
              </a:r>
            </a:p>
            <a:p>
              <a:r>
                <a:rPr lang="ru-RU" dirty="0"/>
                <a:t>Доходы         Расходы</a:t>
              </a:r>
            </a:p>
            <a:p>
              <a:r>
                <a:rPr lang="ru-RU" b="1" dirty="0" smtClean="0"/>
                <a:t>4351,5               4351,5</a:t>
              </a:r>
              <a:endParaRPr lang="ru-RU" b="1" dirty="0"/>
            </a:p>
            <a:p>
              <a:endParaRPr lang="ru-RU" dirty="0"/>
            </a:p>
            <a:p>
              <a:pPr algn="ctr"/>
              <a:endParaRPr lang="ru-RU" dirty="0"/>
            </a:p>
            <a:p>
              <a:pPr algn="ctr"/>
              <a:r>
                <a:rPr lang="ru-RU" dirty="0"/>
                <a:t>Дефицит </a:t>
              </a:r>
              <a:r>
                <a:rPr lang="ru-RU" b="1" dirty="0"/>
                <a:t>0</a:t>
              </a:r>
            </a:p>
          </p:txBody>
        </p:sp>
        <p:sp>
          <p:nvSpPr>
            <p:cNvPr id="26" name="Левая фигурная скобка 25"/>
            <p:cNvSpPr>
              <a:spLocks/>
            </p:cNvSpPr>
            <p:nvPr/>
          </p:nvSpPr>
          <p:spPr bwMode="auto">
            <a:xfrm rot="-5400000">
              <a:off x="1808216" y="3194155"/>
              <a:ext cx="382491" cy="1871591"/>
            </a:xfrm>
            <a:prstGeom prst="leftBrace">
              <a:avLst>
                <a:gd name="adj1" fmla="val 8337"/>
                <a:gd name="adj2" fmla="val 50000"/>
              </a:avLst>
            </a:prstGeom>
            <a:noFill/>
            <a:ln w="25400" algn="ctr">
              <a:solidFill>
                <a:srgbClr val="1C1C0F"/>
              </a:solidFill>
              <a:round/>
              <a:headEnd/>
              <a:tailEnd/>
            </a:ln>
          </p:spPr>
          <p:txBody>
            <a:bodyPr vert="eaVert" anchor="ctr"/>
            <a:lstStyle/>
            <a:p>
              <a:pPr algn="ctr">
                <a:defRPr/>
              </a:pPr>
              <a:endParaRPr lang="ru-RU">
                <a:solidFill>
                  <a:schemeClr val="accent5">
                    <a:lumMod val="10000"/>
                  </a:schemeClr>
                </a:solidFill>
                <a:latin typeface="+mn-lt"/>
              </a:endParaRPr>
            </a:p>
          </p:txBody>
        </p:sp>
      </p:grpSp>
      <p:sp>
        <p:nvSpPr>
          <p:cNvPr id="27" name="Скругленный прямоугольник 26"/>
          <p:cNvSpPr/>
          <p:nvPr/>
        </p:nvSpPr>
        <p:spPr>
          <a:xfrm>
            <a:off x="1042988" y="3213100"/>
            <a:ext cx="6985000" cy="720725"/>
          </a:xfrm>
          <a:prstGeom prst="roundRect">
            <a:avLst/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50000">
                <a:schemeClr val="bg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1600">
                <a:solidFill>
                  <a:srgbClr val="1C1C0F"/>
                </a:solidFill>
              </a:rPr>
              <a:t>Источником покрытия дефицита бюджета  являются остатки средств  бюджета поселения предыдущего периода</a:t>
            </a:r>
          </a:p>
        </p:txBody>
      </p:sp>
      <p:sp>
        <p:nvSpPr>
          <p:cNvPr id="6161" name="TextBox 1"/>
          <p:cNvSpPr txBox="1">
            <a:spLocks noChangeArrowheads="1"/>
          </p:cNvSpPr>
          <p:nvPr/>
        </p:nvSpPr>
        <p:spPr bwMode="auto">
          <a:xfrm>
            <a:off x="725488" y="1682750"/>
            <a:ext cx="1182687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sz="1200" b="1"/>
              <a:t>тыс. рублей</a:t>
            </a:r>
          </a:p>
        </p:txBody>
      </p:sp>
      <p:sp>
        <p:nvSpPr>
          <p:cNvPr id="3" name="Двойная стрелка влево/вправо 2"/>
          <p:cNvSpPr/>
          <p:nvPr/>
        </p:nvSpPr>
        <p:spPr>
          <a:xfrm>
            <a:off x="5873750" y="1914525"/>
            <a:ext cx="938213" cy="238125"/>
          </a:xfrm>
          <a:prstGeom prst="leftRightArrow">
            <a:avLst/>
          </a:prstGeom>
          <a:gradFill>
            <a:gsLst>
              <a:gs pos="0">
                <a:srgbClr val="006600"/>
              </a:gs>
              <a:gs pos="50000">
                <a:schemeClr val="bg1"/>
              </a:gs>
              <a:gs pos="100000">
                <a:srgbClr val="006600"/>
              </a:gs>
            </a:gsLst>
            <a:lin ang="5400000" scaled="0"/>
          </a:gra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8" name="Двойная стрелка влево/вправо 27"/>
          <p:cNvSpPr/>
          <p:nvPr/>
        </p:nvSpPr>
        <p:spPr>
          <a:xfrm>
            <a:off x="5913438" y="2520950"/>
            <a:ext cx="858837" cy="211138"/>
          </a:xfrm>
          <a:prstGeom prst="leftRightArrow">
            <a:avLst/>
          </a:prstGeom>
          <a:gradFill>
            <a:gsLst>
              <a:gs pos="0">
                <a:srgbClr val="006600"/>
              </a:gs>
              <a:gs pos="50000">
                <a:schemeClr val="bg1"/>
              </a:gs>
              <a:gs pos="100000">
                <a:srgbClr val="006600"/>
              </a:gs>
            </a:gsLst>
            <a:lin ang="5400000" scaled="0"/>
          </a:gra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1187450" y="214291"/>
            <a:ext cx="7772400" cy="1000132"/>
          </a:xfrm>
        </p:spPr>
        <p:txBody>
          <a:bodyPr/>
          <a:lstStyle/>
          <a:p>
            <a:pPr algn="ctr"/>
            <a:r>
              <a:rPr lang="ru-RU" altLang="ru-RU" sz="2000" dirty="0" smtClean="0">
                <a:latin typeface="Arial" charset="0"/>
              </a:rPr>
              <a:t>Доходы бюджета муниципального образования «Гончаровский сельсовет» Суджанского района Курской области</a:t>
            </a:r>
            <a:br>
              <a:rPr lang="ru-RU" altLang="ru-RU" sz="2000" dirty="0" smtClean="0">
                <a:latin typeface="Arial" charset="0"/>
              </a:rPr>
            </a:br>
            <a:r>
              <a:rPr lang="ru-RU" altLang="ru-RU" sz="2800" dirty="0" smtClean="0">
                <a:latin typeface="Arial" charset="0"/>
              </a:rPr>
              <a:t>         </a:t>
            </a:r>
            <a:endParaRPr lang="ru-RU" altLang="ru-RU" sz="3600" dirty="0" smtClean="0">
              <a:latin typeface="Arial" charset="0"/>
            </a:endParaRPr>
          </a:p>
        </p:txBody>
      </p:sp>
      <p:sp>
        <p:nvSpPr>
          <p:cNvPr id="34819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409575" y="1527175"/>
            <a:ext cx="2849563" cy="746125"/>
          </a:xfrm>
        </p:spPr>
        <p:txBody>
          <a:bodyPr anchor="ctr"/>
          <a:lstStyle/>
          <a:p>
            <a:pPr marL="0" indent="0" algn="ctr">
              <a:buFont typeface="Wingdings" pitchFamily="2" charset="2"/>
              <a:buNone/>
            </a:pPr>
            <a:r>
              <a:rPr lang="ru-RU" altLang="ru-RU" sz="2000" smtClean="0"/>
              <a:t>       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708400" y="3716338"/>
            <a:ext cx="2244725" cy="209867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200" dirty="0">
                <a:solidFill>
                  <a:srgbClr val="000000"/>
                </a:solidFill>
              </a:rPr>
              <a:t>платежи от предоставления государством различных видов услуг, продажи имущества, а также иные платежи в виде штрафов, санкций за нарушение законодательства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969000" y="3751263"/>
            <a:ext cx="2347913" cy="210026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endParaRPr lang="ru-RU" sz="1200">
              <a:solidFill>
                <a:srgbClr val="000000"/>
              </a:solidFill>
            </a:endParaRPr>
          </a:p>
          <a:p>
            <a:pPr algn="ctr"/>
            <a:r>
              <a:rPr lang="ru-RU" sz="1200">
                <a:solidFill>
                  <a:srgbClr val="000000"/>
                </a:solidFill>
              </a:rPr>
              <a:t>средства, получаемые из других бюджетов</a:t>
            </a:r>
            <a:endParaRPr lang="ru-RU" sz="1400">
              <a:solidFill>
                <a:srgbClr val="00000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417638" y="3751263"/>
            <a:ext cx="2287587" cy="209867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200" dirty="0">
                <a:solidFill>
                  <a:srgbClr val="000000"/>
                </a:solidFill>
              </a:rPr>
              <a:t>все налоги, поступление которых предусмотрено налоговым законодательством , пени и штрафы, взимаемые за нарушение налогового законодательства</a:t>
            </a:r>
          </a:p>
        </p:txBody>
      </p:sp>
      <p:sp>
        <p:nvSpPr>
          <p:cNvPr id="7" name="Стрелка вниз 6"/>
          <p:cNvSpPr/>
          <p:nvPr/>
        </p:nvSpPr>
        <p:spPr>
          <a:xfrm>
            <a:off x="2051050" y="2576513"/>
            <a:ext cx="936625" cy="79533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>
              <a:solidFill>
                <a:srgbClr val="FFFFE1"/>
              </a:solidFill>
            </a:endParaRPr>
          </a:p>
        </p:txBody>
      </p:sp>
      <p:sp>
        <p:nvSpPr>
          <p:cNvPr id="9" name="Стрелка вниз 8"/>
          <p:cNvSpPr/>
          <p:nvPr/>
        </p:nvSpPr>
        <p:spPr>
          <a:xfrm>
            <a:off x="4356100" y="2576513"/>
            <a:ext cx="863600" cy="79533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>
              <a:solidFill>
                <a:srgbClr val="FFFFE1"/>
              </a:solidFill>
            </a:endParaRPr>
          </a:p>
        </p:txBody>
      </p:sp>
      <p:sp>
        <p:nvSpPr>
          <p:cNvPr id="10" name="Стрелка вниз 9"/>
          <p:cNvSpPr/>
          <p:nvPr/>
        </p:nvSpPr>
        <p:spPr>
          <a:xfrm>
            <a:off x="6588125" y="2576513"/>
            <a:ext cx="863600" cy="79533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>
              <a:solidFill>
                <a:srgbClr val="FFFFE1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097588" y="1416050"/>
            <a:ext cx="19050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rgbClr val="FFFFE1"/>
                </a:solidFill>
              </a:rPr>
              <a:t>Безвозмездные поступления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3894138" y="1416050"/>
            <a:ext cx="19050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rgbClr val="FFFFE1"/>
                </a:solidFill>
              </a:rPr>
              <a:t>Неналоговые доходы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1609725" y="1416050"/>
            <a:ext cx="19050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rgbClr val="FFFFE1"/>
                </a:solidFill>
              </a:rPr>
              <a:t>Налоговые доходы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лои">
  <a:themeElements>
    <a:clrScheme name="Слои 6">
      <a:dk1>
        <a:srgbClr val="000000"/>
      </a:dk1>
      <a:lt1>
        <a:srgbClr val="FFFFE1"/>
      </a:lt1>
      <a:dk2>
        <a:srgbClr val="330033"/>
      </a:dk2>
      <a:lt2>
        <a:srgbClr val="330033"/>
      </a:lt2>
      <a:accent1>
        <a:srgbClr val="CCCC99"/>
      </a:accent1>
      <a:accent2>
        <a:srgbClr val="FF0000"/>
      </a:accent2>
      <a:accent3>
        <a:srgbClr val="FFFFEE"/>
      </a:accent3>
      <a:accent4>
        <a:srgbClr val="000000"/>
      </a:accent4>
      <a:accent5>
        <a:srgbClr val="E2E2CA"/>
      </a:accent5>
      <a:accent6>
        <a:srgbClr val="E70000"/>
      </a:accent6>
      <a:hlink>
        <a:srgbClr val="990033"/>
      </a:hlink>
      <a:folHlink>
        <a:srgbClr val="B2B2B2"/>
      </a:folHlink>
    </a:clrScheme>
    <a:fontScheme name="Слои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Слои 1">
        <a:dk1>
          <a:srgbClr val="993300"/>
        </a:dk1>
        <a:lt1>
          <a:srgbClr val="CCCCCC"/>
        </a:lt1>
        <a:dk2>
          <a:srgbClr val="000000"/>
        </a:dk2>
        <a:lt2>
          <a:srgbClr val="FFFFFF"/>
        </a:lt2>
        <a:accent1>
          <a:srgbClr val="576F2B"/>
        </a:accent1>
        <a:accent2>
          <a:srgbClr val="666699"/>
        </a:accent2>
        <a:accent3>
          <a:srgbClr val="AAAAAA"/>
        </a:accent3>
        <a:accent4>
          <a:srgbClr val="AEAEAE"/>
        </a:accent4>
        <a:accent5>
          <a:srgbClr val="B4BBAC"/>
        </a:accent5>
        <a:accent6>
          <a:srgbClr val="5C5C8A"/>
        </a:accent6>
        <a:hlink>
          <a:srgbClr val="99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лои 2">
        <a:dk1>
          <a:srgbClr val="993300"/>
        </a:dk1>
        <a:lt1>
          <a:srgbClr val="CCCCCC"/>
        </a:lt1>
        <a:dk2>
          <a:srgbClr val="330000"/>
        </a:dk2>
        <a:lt2>
          <a:srgbClr val="FFFFFF"/>
        </a:lt2>
        <a:accent1>
          <a:srgbClr val="996633"/>
        </a:accent1>
        <a:accent2>
          <a:srgbClr val="FF0000"/>
        </a:accent2>
        <a:accent3>
          <a:srgbClr val="ADAAAA"/>
        </a:accent3>
        <a:accent4>
          <a:srgbClr val="AEAEAE"/>
        </a:accent4>
        <a:accent5>
          <a:srgbClr val="CAB8AD"/>
        </a:accent5>
        <a:accent6>
          <a:srgbClr val="E70000"/>
        </a:accent6>
        <a:hlink>
          <a:srgbClr val="FF3300"/>
        </a:hlink>
        <a:folHlink>
          <a:srgbClr val="CC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лои 3">
        <a:dk1>
          <a:srgbClr val="79788A"/>
        </a:dk1>
        <a:lt1>
          <a:srgbClr val="FFFFFF"/>
        </a:lt1>
        <a:dk2>
          <a:srgbClr val="21203C"/>
        </a:dk2>
        <a:lt2>
          <a:srgbClr val="FFFFCC"/>
        </a:lt2>
        <a:accent1>
          <a:srgbClr val="476077"/>
        </a:accent1>
        <a:accent2>
          <a:srgbClr val="676C5A"/>
        </a:accent2>
        <a:accent3>
          <a:srgbClr val="ABABAF"/>
        </a:accent3>
        <a:accent4>
          <a:srgbClr val="DADADA"/>
        </a:accent4>
        <a:accent5>
          <a:srgbClr val="B1B6BD"/>
        </a:accent5>
        <a:accent6>
          <a:srgbClr val="5D6151"/>
        </a:accent6>
        <a:hlink>
          <a:srgbClr val="666699"/>
        </a:hlink>
        <a:folHlink>
          <a:srgbClr val="8CB0A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лои 4">
        <a:dk1>
          <a:srgbClr val="455B41"/>
        </a:dk1>
        <a:lt1>
          <a:srgbClr val="FFFFCC"/>
        </a:lt1>
        <a:dk2>
          <a:srgbClr val="79A994"/>
        </a:dk2>
        <a:lt2>
          <a:srgbClr val="FFFFCC"/>
        </a:lt2>
        <a:accent1>
          <a:srgbClr val="517087"/>
        </a:accent1>
        <a:accent2>
          <a:srgbClr val="666699"/>
        </a:accent2>
        <a:accent3>
          <a:srgbClr val="BED1C8"/>
        </a:accent3>
        <a:accent4>
          <a:srgbClr val="DADAAE"/>
        </a:accent4>
        <a:accent5>
          <a:srgbClr val="B3BBC3"/>
        </a:accent5>
        <a:accent6>
          <a:srgbClr val="5C5C8A"/>
        </a:accent6>
        <a:hlink>
          <a:srgbClr val="993300"/>
        </a:hlink>
        <a:folHlink>
          <a:srgbClr val="A4AF6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лои 5">
        <a:dk1>
          <a:srgbClr val="330000"/>
        </a:dk1>
        <a:lt1>
          <a:srgbClr val="FF9900"/>
        </a:lt1>
        <a:dk2>
          <a:srgbClr val="FFFFFF"/>
        </a:dk2>
        <a:lt2>
          <a:srgbClr val="8B3111"/>
        </a:lt2>
        <a:accent1>
          <a:srgbClr val="DD6D07"/>
        </a:accent1>
        <a:accent2>
          <a:srgbClr val="CC9900"/>
        </a:accent2>
        <a:accent3>
          <a:srgbClr val="FFCAAA"/>
        </a:accent3>
        <a:accent4>
          <a:srgbClr val="2A0000"/>
        </a:accent4>
        <a:accent5>
          <a:srgbClr val="EBBAAA"/>
        </a:accent5>
        <a:accent6>
          <a:srgbClr val="B98A00"/>
        </a:accent6>
        <a:hlink>
          <a:srgbClr val="CC330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ои 6">
        <a:dk1>
          <a:srgbClr val="000000"/>
        </a:dk1>
        <a:lt1>
          <a:srgbClr val="FFFFE1"/>
        </a:lt1>
        <a:dk2>
          <a:srgbClr val="330033"/>
        </a:dk2>
        <a:lt2>
          <a:srgbClr val="330033"/>
        </a:lt2>
        <a:accent1>
          <a:srgbClr val="CCCC99"/>
        </a:accent1>
        <a:accent2>
          <a:srgbClr val="FF0000"/>
        </a:accent2>
        <a:accent3>
          <a:srgbClr val="FFFFEE"/>
        </a:accent3>
        <a:accent4>
          <a:srgbClr val="000000"/>
        </a:accent4>
        <a:accent5>
          <a:srgbClr val="E2E2CA"/>
        </a:accent5>
        <a:accent6>
          <a:srgbClr val="E70000"/>
        </a:accent6>
        <a:hlink>
          <a:srgbClr val="9900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ои 7">
        <a:dk1>
          <a:srgbClr val="000000"/>
        </a:dk1>
        <a:lt1>
          <a:srgbClr val="FFFFFF"/>
        </a:lt1>
        <a:dk2>
          <a:srgbClr val="000000"/>
        </a:dk2>
        <a:lt2>
          <a:srgbClr val="891411"/>
        </a:lt2>
        <a:accent1>
          <a:srgbClr val="4F917E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B2C7C0"/>
        </a:accent5>
        <a:accent6>
          <a:srgbClr val="B98A00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ои 8">
        <a:dk1>
          <a:srgbClr val="000000"/>
        </a:dk1>
        <a:lt1>
          <a:srgbClr val="FFFFFF"/>
        </a:lt1>
        <a:dk2>
          <a:srgbClr val="CC0000"/>
        </a:dk2>
        <a:lt2>
          <a:srgbClr val="999966"/>
        </a:lt2>
        <a:accent1>
          <a:srgbClr val="CCCCCC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B9B95C"/>
        </a:accent6>
        <a:hlink>
          <a:srgbClr val="666699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ои 9">
        <a:dk1>
          <a:srgbClr val="000000"/>
        </a:dk1>
        <a:lt1>
          <a:srgbClr val="FFFFFF"/>
        </a:lt1>
        <a:dk2>
          <a:srgbClr val="FF0000"/>
        </a:dk2>
        <a:lt2>
          <a:srgbClr val="009999"/>
        </a:lt2>
        <a:accent1>
          <a:srgbClr val="C7B505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E0D7AA"/>
        </a:accent5>
        <a:accent6>
          <a:srgbClr val="E7E75C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ои 10">
        <a:dk1>
          <a:srgbClr val="000000"/>
        </a:dk1>
        <a:lt1>
          <a:srgbClr val="FFFFFF"/>
        </a:lt1>
        <a:dk2>
          <a:srgbClr val="660033"/>
        </a:dk2>
        <a:lt2>
          <a:srgbClr val="666699"/>
        </a:lt2>
        <a:accent1>
          <a:srgbClr val="95A3D1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C8CEE5"/>
        </a:accent5>
        <a:accent6>
          <a:srgbClr val="E7E75C"/>
        </a:accent6>
        <a:hlink>
          <a:srgbClr val="5A84D8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Специальное оформление">
  <a:themeElements>
    <a:clrScheme name="1_Специальное оформление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Специальное оформление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Специальное оформление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Специальное оформление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Специальное оформление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Специальное оформление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Специальное оформление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Специальное оформление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Специальное оформление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Специальное оформление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Специальное оформление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Специальное оформление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Специальное оформление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Специальное оформление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Круги">
  <a:themeElements>
    <a:clrScheme name="Круги 3">
      <a:dk1>
        <a:srgbClr val="008AE8"/>
      </a:dk1>
      <a:lt1>
        <a:srgbClr val="FFFFFF"/>
      </a:lt1>
      <a:dk2>
        <a:srgbClr val="0068AE"/>
      </a:dk2>
      <a:lt2>
        <a:srgbClr val="CCECFF"/>
      </a:lt2>
      <a:accent1>
        <a:srgbClr val="009999"/>
      </a:accent1>
      <a:accent2>
        <a:srgbClr val="0088E4"/>
      </a:accent2>
      <a:accent3>
        <a:srgbClr val="AAB9D3"/>
      </a:accent3>
      <a:accent4>
        <a:srgbClr val="DADADA"/>
      </a:accent4>
      <a:accent5>
        <a:srgbClr val="AACACA"/>
      </a:accent5>
      <a:accent6>
        <a:srgbClr val="007BCF"/>
      </a:accent6>
      <a:hlink>
        <a:srgbClr val="99FF99"/>
      </a:hlink>
      <a:folHlink>
        <a:srgbClr val="AFE1FF"/>
      </a:folHlink>
    </a:clrScheme>
    <a:fontScheme name="Круги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Круги 1">
        <a:dk1>
          <a:srgbClr val="2B2B85"/>
        </a:dk1>
        <a:lt1>
          <a:srgbClr val="FFFFFF"/>
        </a:lt1>
        <a:dk2>
          <a:srgbClr val="00254A"/>
        </a:dk2>
        <a:lt2>
          <a:srgbClr val="C0C0C0"/>
        </a:lt2>
        <a:accent1>
          <a:srgbClr val="0099FF"/>
        </a:accent1>
        <a:accent2>
          <a:srgbClr val="006699"/>
        </a:accent2>
        <a:accent3>
          <a:srgbClr val="AAACB1"/>
        </a:accent3>
        <a:accent4>
          <a:srgbClr val="DADADA"/>
        </a:accent4>
        <a:accent5>
          <a:srgbClr val="AACAFF"/>
        </a:accent5>
        <a:accent6>
          <a:srgbClr val="005C8A"/>
        </a:accent6>
        <a:hlink>
          <a:srgbClr val="99CCFF"/>
        </a:hlink>
        <a:folHlink>
          <a:srgbClr val="8F8FB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2">
        <a:dk1>
          <a:srgbClr val="3B4B5D"/>
        </a:dk1>
        <a:lt1>
          <a:srgbClr val="FFFFFF"/>
        </a:lt1>
        <a:dk2>
          <a:srgbClr val="466886"/>
        </a:dk2>
        <a:lt2>
          <a:srgbClr val="CCECFF"/>
        </a:lt2>
        <a:accent1>
          <a:srgbClr val="6D9D97"/>
        </a:accent1>
        <a:accent2>
          <a:srgbClr val="53718C"/>
        </a:accent2>
        <a:accent3>
          <a:srgbClr val="B0B9C3"/>
        </a:accent3>
        <a:accent4>
          <a:srgbClr val="DADADA"/>
        </a:accent4>
        <a:accent5>
          <a:srgbClr val="BACCC9"/>
        </a:accent5>
        <a:accent6>
          <a:srgbClr val="4A667E"/>
        </a:accent6>
        <a:hlink>
          <a:srgbClr val="99CCFF"/>
        </a:hlink>
        <a:folHlink>
          <a:srgbClr val="A97CF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3">
        <a:dk1>
          <a:srgbClr val="008AE8"/>
        </a:dk1>
        <a:lt1>
          <a:srgbClr val="FFFFFF"/>
        </a:lt1>
        <a:dk2>
          <a:srgbClr val="0068AE"/>
        </a:dk2>
        <a:lt2>
          <a:srgbClr val="CCECFF"/>
        </a:lt2>
        <a:accent1>
          <a:srgbClr val="009999"/>
        </a:accent1>
        <a:accent2>
          <a:srgbClr val="0088E4"/>
        </a:accent2>
        <a:accent3>
          <a:srgbClr val="AAB9D3"/>
        </a:accent3>
        <a:accent4>
          <a:srgbClr val="DADADA"/>
        </a:accent4>
        <a:accent5>
          <a:srgbClr val="AACACA"/>
        </a:accent5>
        <a:accent6>
          <a:srgbClr val="007BCF"/>
        </a:accent6>
        <a:hlink>
          <a:srgbClr val="99FF99"/>
        </a:hlink>
        <a:folHlink>
          <a:srgbClr val="AFE1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4">
        <a:dk1>
          <a:srgbClr val="9B69FF"/>
        </a:dk1>
        <a:lt1>
          <a:srgbClr val="FFFFFF"/>
        </a:lt1>
        <a:dk2>
          <a:srgbClr val="666699"/>
        </a:dk2>
        <a:lt2>
          <a:srgbClr val="D9D9FF"/>
        </a:lt2>
        <a:accent1>
          <a:srgbClr val="66CCFF"/>
        </a:accent1>
        <a:accent2>
          <a:srgbClr val="9966FF"/>
        </a:accent2>
        <a:accent3>
          <a:srgbClr val="B8B8CA"/>
        </a:accent3>
        <a:accent4>
          <a:srgbClr val="DADADA"/>
        </a:accent4>
        <a:accent5>
          <a:srgbClr val="B8E2FF"/>
        </a:accent5>
        <a:accent6>
          <a:srgbClr val="8A5CE7"/>
        </a:accent6>
        <a:hlink>
          <a:srgbClr val="0099CC"/>
        </a:hlink>
        <a:folHlink>
          <a:srgbClr val="0033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5">
        <a:dk1>
          <a:srgbClr val="008080"/>
        </a:dk1>
        <a:lt1>
          <a:srgbClr val="FFFFFF"/>
        </a:lt1>
        <a:dk2>
          <a:srgbClr val="006666"/>
        </a:dk2>
        <a:lt2>
          <a:srgbClr val="FFFFCC"/>
        </a:lt2>
        <a:accent1>
          <a:srgbClr val="0099FF"/>
        </a:accent1>
        <a:accent2>
          <a:srgbClr val="008080"/>
        </a:accent2>
        <a:accent3>
          <a:srgbClr val="AAB8B8"/>
        </a:accent3>
        <a:accent4>
          <a:srgbClr val="DADADA"/>
        </a:accent4>
        <a:accent5>
          <a:srgbClr val="AACAFF"/>
        </a:accent5>
        <a:accent6>
          <a:srgbClr val="007373"/>
        </a:accent6>
        <a:hlink>
          <a:srgbClr val="1ACE9F"/>
        </a:hlink>
        <a:folHlink>
          <a:srgbClr val="A5B5C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6">
        <a:dk1>
          <a:srgbClr val="CDD9D1"/>
        </a:dk1>
        <a:lt1>
          <a:srgbClr val="FFFFFF"/>
        </a:lt1>
        <a:dk2>
          <a:srgbClr val="A3BBA9"/>
        </a:dk2>
        <a:lt2>
          <a:srgbClr val="007D80"/>
        </a:lt2>
        <a:accent1>
          <a:srgbClr val="9CA8A4"/>
        </a:accent1>
        <a:accent2>
          <a:srgbClr val="CBD7CE"/>
        </a:accent2>
        <a:accent3>
          <a:srgbClr val="CEDAD1"/>
        </a:accent3>
        <a:accent4>
          <a:srgbClr val="DADADA"/>
        </a:accent4>
        <a:accent5>
          <a:srgbClr val="CBD1CF"/>
        </a:accent5>
        <a:accent6>
          <a:srgbClr val="B8C3BA"/>
        </a:accent6>
        <a:hlink>
          <a:srgbClr val="009900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7">
        <a:dk1>
          <a:srgbClr val="686B5D"/>
        </a:dk1>
        <a:lt1>
          <a:srgbClr val="DCDAD0"/>
        </a:lt1>
        <a:dk2>
          <a:srgbClr val="525040"/>
        </a:dk2>
        <a:lt2>
          <a:srgbClr val="D3D2A6"/>
        </a:lt2>
        <a:accent1>
          <a:srgbClr val="5D8770"/>
        </a:accent1>
        <a:accent2>
          <a:srgbClr val="686B5D"/>
        </a:accent2>
        <a:accent3>
          <a:srgbClr val="B3B3AF"/>
        </a:accent3>
        <a:accent4>
          <a:srgbClr val="BCBAB1"/>
        </a:accent4>
        <a:accent5>
          <a:srgbClr val="B6C3BB"/>
        </a:accent5>
        <a:accent6>
          <a:srgbClr val="5E6053"/>
        </a:accent6>
        <a:hlink>
          <a:srgbClr val="85B7A9"/>
        </a:hlink>
        <a:folHlink>
          <a:srgbClr val="B8936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8">
        <a:dk1>
          <a:srgbClr val="000000"/>
        </a:dk1>
        <a:lt1>
          <a:srgbClr val="EAEAEA"/>
        </a:lt1>
        <a:dk2>
          <a:srgbClr val="000000"/>
        </a:dk2>
        <a:lt2>
          <a:srgbClr val="B2B2B2"/>
        </a:lt2>
        <a:accent1>
          <a:srgbClr val="A4BCC4"/>
        </a:accent1>
        <a:accent2>
          <a:srgbClr val="FFFFFF"/>
        </a:accent2>
        <a:accent3>
          <a:srgbClr val="F3F3F3"/>
        </a:accent3>
        <a:accent4>
          <a:srgbClr val="000000"/>
        </a:accent4>
        <a:accent5>
          <a:srgbClr val="CFDADE"/>
        </a:accent5>
        <a:accent6>
          <a:srgbClr val="E7E7E7"/>
        </a:accent6>
        <a:hlink>
          <a:srgbClr val="0066FF"/>
        </a:hlink>
        <a:folHlink>
          <a:srgbClr val="00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руги 9">
        <a:dk1>
          <a:srgbClr val="000000"/>
        </a:dk1>
        <a:lt1>
          <a:srgbClr val="D7D1B9"/>
        </a:lt1>
        <a:dk2>
          <a:srgbClr val="B39257"/>
        </a:dk2>
        <a:lt2>
          <a:srgbClr val="B1A887"/>
        </a:lt2>
        <a:accent1>
          <a:srgbClr val="FFCC66"/>
        </a:accent1>
        <a:accent2>
          <a:srgbClr val="E6E3AC"/>
        </a:accent2>
        <a:accent3>
          <a:srgbClr val="E8E5D9"/>
        </a:accent3>
        <a:accent4>
          <a:srgbClr val="000000"/>
        </a:accent4>
        <a:accent5>
          <a:srgbClr val="FFE2B8"/>
        </a:accent5>
        <a:accent6>
          <a:srgbClr val="D0CE9B"/>
        </a:accent6>
        <a:hlink>
          <a:srgbClr val="666633"/>
        </a:hlink>
        <a:folHlink>
          <a:srgbClr val="9C98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2649</TotalTime>
  <Words>1191</Words>
  <Application>Microsoft Office PowerPoint</Application>
  <PresentationFormat>Экран (4:3)</PresentationFormat>
  <Paragraphs>214</Paragraphs>
  <Slides>19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3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3" baseType="lpstr">
      <vt:lpstr>Слои</vt:lpstr>
      <vt:lpstr>1_Специальное оформление</vt:lpstr>
      <vt:lpstr>Круги</vt:lpstr>
      <vt:lpstr>Диаграмма</vt:lpstr>
      <vt:lpstr>Слайд 1</vt:lpstr>
      <vt:lpstr>Основные цели бюджетной политики на 2020 – 2022 годы</vt:lpstr>
      <vt:lpstr>Этапы составления и утверждения бюджета Гончаровского сельсовета </vt:lpstr>
      <vt:lpstr> </vt:lpstr>
      <vt:lpstr>Состав территории</vt:lpstr>
      <vt:lpstr>Демографическая ситуация</vt:lpstr>
      <vt:lpstr>Сельское хозяйство</vt:lpstr>
      <vt:lpstr>Сбалансированность бюджета</vt:lpstr>
      <vt:lpstr>Доходы бюджета муниципального образования «Гончаровский сельсовет» Суджанского района Курской области          </vt:lpstr>
      <vt:lpstr>Бюджетообразующие (основные) налоги бюджета поселения на 2020 - 2022 годы</vt:lpstr>
      <vt:lpstr>Структура налоговых и неналоговых доходов бюджета муниципального образования «Гончаровский сельсовет» Суджанского района Курской области  тыс.рублей 2020 год</vt:lpstr>
      <vt:lpstr>Межбюджетные трансферты </vt:lpstr>
      <vt:lpstr>Структура   безвозмездных поступлений в   бюджет Гончаровского сельсовета Суджанского района Курской области  в 2020 году</vt:lpstr>
      <vt:lpstr>Безвозмездные поступления в бюджет Гончаровского сельсовета Суджанского района Курской области на 2020 – 2022 годы тыс.рублей  </vt:lpstr>
      <vt:lpstr>Расходы местного  бюджета </vt:lpstr>
      <vt:lpstr>Структура расходов бюджета Гончаровского сельсовета Суджанского района Курской области в 2020 году</vt:lpstr>
      <vt:lpstr>Основные мероприятия развития жилищно-коммунального хозяйства Гончаровского сельсовета Суджанского района Курской области  на 2020-2022 годы»</vt:lpstr>
      <vt:lpstr>Ожидаемые результаты использования  направленных средств на благоустройство Гончаровского сельсовета  Суджанского района Курской области в 2020 году</vt:lpstr>
      <vt:lpstr>Расходы на реализацию первичных мер пожарной безопасности на территории Гончаровского сельсовета Суджанского района Курской области   2020-2022 годы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trofimova_ey</dc:creator>
  <cp:lastModifiedBy>User</cp:lastModifiedBy>
  <cp:revision>175</cp:revision>
  <cp:lastPrinted>2013-10-03T09:30:52Z</cp:lastPrinted>
  <dcterms:created xsi:type="dcterms:W3CDTF">2011-01-26T13:13:38Z</dcterms:created>
  <dcterms:modified xsi:type="dcterms:W3CDTF">2020-01-03T17:16:04Z</dcterms:modified>
</cp:coreProperties>
</file>