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  <p:sldMasterId id="2147483911" r:id="rId3"/>
  </p:sldMasterIdLst>
  <p:notesMasterIdLst>
    <p:notesMasterId r:id="rId23"/>
  </p:notesMasterIdLst>
  <p:sldIdLst>
    <p:sldId id="328" r:id="rId4"/>
    <p:sldId id="307" r:id="rId5"/>
    <p:sldId id="324" r:id="rId6"/>
    <p:sldId id="323" r:id="rId7"/>
    <p:sldId id="325" r:id="rId8"/>
    <p:sldId id="326" r:id="rId9"/>
    <p:sldId id="32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7" r:id="rId19"/>
    <p:sldId id="318" r:id="rId20"/>
    <p:sldId id="319" r:id="rId21"/>
    <p:sldId id="322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29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perspective val="0"/>
    </c:view3D>
    <c:plotArea>
      <c:layout/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Lbls>
            <c:showCatName val="1"/>
            <c:showPercent val="1"/>
          </c:dLbls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45.6</c:v>
                </c:pt>
                <c:pt idx="1">
                  <c:v>32.6</c:v>
                </c:pt>
                <c:pt idx="3">
                  <c:v>21.4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8999">
          <a:solidFill>
            <a:srgbClr val="FFFF99"/>
          </a:solidFill>
          <a:prstDash val="solid"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hPercent val="8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6378896882494011E-2"/>
          <c:w val="0.61587301587301679"/>
          <c:h val="0.8417266187050366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2042</c:v>
                </c:pt>
                <c:pt idx="1">
                  <c:v>1776</c:v>
                </c:pt>
                <c:pt idx="2">
                  <c:v>1633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231</c:v>
                </c:pt>
                <c:pt idx="1">
                  <c:v>238</c:v>
                </c:pt>
                <c:pt idx="2">
                  <c:v>247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1794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cylinder"/>
        <c:axId val="79536896"/>
        <c:axId val="79538432"/>
        <c:axId val="0"/>
      </c:bar3DChart>
      <c:catAx>
        <c:axId val="79536896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79538432"/>
        <c:crosses val="autoZero"/>
        <c:auto val="1"/>
        <c:lblAlgn val="ctr"/>
        <c:lblOffset val="100"/>
        <c:tickLblSkip val="1"/>
        <c:tickMarkSkip val="1"/>
      </c:catAx>
      <c:valAx>
        <c:axId val="79538432"/>
        <c:scaling>
          <c:orientation val="minMax"/>
          <c:max val="12000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79536896"/>
        <c:crosses val="autoZero"/>
        <c:crossBetween val="between"/>
        <c:majorUnit val="1000"/>
      </c:valAx>
    </c:plotArea>
    <c:legend>
      <c:legendPos val="r"/>
      <c:layout>
        <c:manualLayout>
          <c:xMode val="edge"/>
          <c:yMode val="edge"/>
          <c:x val="0.74444444444444535"/>
          <c:y val="0.38129496402877738"/>
          <c:w val="0.24920634920634946"/>
          <c:h val="0.2398081534772184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3814432989690809E-2"/>
          <c:y val="0"/>
          <c:w val="0.60180412371134018"/>
          <c:h val="0.9648760330578516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99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FF00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FF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3366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800000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Sheet1!$B$2:$I$2</c:f>
              <c:numCache>
                <c:formatCode>0.00%</c:formatCode>
                <c:ptCount val="8"/>
                <c:pt idx="0">
                  <c:v>0.39200000000000007</c:v>
                </c:pt>
                <c:pt idx="1">
                  <c:v>3.0000000000000003E-4</c:v>
                </c:pt>
                <c:pt idx="2">
                  <c:v>1.0000000000000003E-5</c:v>
                </c:pt>
                <c:pt idx="3">
                  <c:v>2.0000000000000004E-4</c:v>
                </c:pt>
                <c:pt idx="4">
                  <c:v>2.0999999999999999E-3</c:v>
                </c:pt>
                <c:pt idx="5">
                  <c:v>2.0000000000000004E-4</c:v>
                </c:pt>
                <c:pt idx="6">
                  <c:v>3.0000000000000005E-3</c:v>
                </c:pt>
                <c:pt idx="7">
                  <c:v>1.0000000000000002E-4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3201">
              <a:solidFill>
                <a:schemeClr val="tx1"/>
              </a:solidFill>
              <a:prstDash val="solid"/>
            </a:ln>
          </c:spPr>
          <c:explosion val="1"/>
          <c:dPt>
            <c:idx val="0"/>
            <c:spPr>
              <a:solidFill>
                <a:schemeClr val="accent1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3201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Sheet1!$B$1:$I$1</c:f>
              <c:strCache>
                <c:ptCount val="8"/>
                <c:pt idx="0">
                  <c:v>Ощегосударственные вопросы 48,2%</c:v>
                </c:pt>
                <c:pt idx="1">
                  <c:v>Национальная оборона 3,7%</c:v>
                </c:pt>
                <c:pt idx="2">
                  <c:v>Национальная безопасность 0,1%</c:v>
                </c:pt>
                <c:pt idx="3">
                  <c:v>Пенсионное обеспечение 4,4%</c:v>
                </c:pt>
                <c:pt idx="4">
                  <c:v>Жилищно-коммунальное хозяйство 8,6%</c:v>
                </c:pt>
                <c:pt idx="5">
                  <c:v>Межбюджетные трансферты 1,2%</c:v>
                </c:pt>
                <c:pt idx="6">
                  <c:v>Культура 28,8%</c:v>
                </c:pt>
                <c:pt idx="7">
                  <c:v>Физкультура и спорт 0,1%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8"/>
              </c:numCache>
            </c:numRef>
          </c:val>
        </c:ser>
        <c:firstSliceAng val="30"/>
      </c:pieChart>
      <c:spPr>
        <a:noFill/>
        <a:ln w="26401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336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ayout/>
      <c:spPr>
        <a:solidFill>
          <a:schemeClr val="bg1"/>
        </a:solidFill>
        <a:ln w="3300">
          <a:solidFill>
            <a:schemeClr val="tx1"/>
          </a:solidFill>
          <a:prstDash val="solid"/>
        </a:ln>
      </c:spPr>
      <c:txPr>
        <a:bodyPr/>
        <a:lstStyle/>
        <a:p>
          <a:pPr>
            <a:defRPr sz="2006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183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00000"/>
              <a:satOff val="35366"/>
              <a:lumOff val="-193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1800000"/>
                <a:satOff val="35366"/>
                <a:lumOff val="-19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800000"/>
                <a:satOff val="35366"/>
                <a:lumOff val="-19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0000"/>
                <a:satOff val="35366"/>
                <a:lumOff val="-19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600000"/>
              <a:satOff val="70733"/>
              <a:lumOff val="-386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3600000"/>
                <a:satOff val="70733"/>
                <a:lumOff val="-3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3600000"/>
                <a:satOff val="70733"/>
                <a:lumOff val="-3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3600000"/>
                <a:satOff val="70733"/>
                <a:lumOff val="-3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1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5D7-1C17-480D-A2DB-D9BE2157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D816-4623-467D-B9D9-3DD24794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108B-C7AF-44C8-A7A8-3C9E392D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F1DA-6389-4CF6-B8DC-0800F344B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835B-D348-4F84-959F-215796E8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EC23-0C34-4665-AAB4-291A7067B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1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12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2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E5452C-6DC0-45D4-BA59-36BD5913AED4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F3DAA0-84C5-4B4F-BF98-44F4063EF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3FC35-8DB6-4DDC-B852-03D1EEBB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F750-0F62-455B-9E44-66884BF2C9BC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A77EB-48B5-4D3B-A090-4FD5AEC4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ABD7DC-1058-4481-A007-DF7D63D28670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2934-335D-4F26-A5F8-C435FADF5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ED8BC-1410-4E91-8B22-4E110837096C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5E674-DAB7-43C2-A199-CC2464FD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AAB75-3B6F-4CCC-81AD-E06B56D2FFFD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3997-DB53-442D-B176-CF845FAFBA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88519-9CC6-4175-BCC1-2302732957EE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F7E1C-4637-45FE-8200-F897FAEC9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E0F7F-14AF-44BB-8005-F07AF8EBB743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26D-CF16-4D2D-B28E-C0C0B08C1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42C52-0562-4969-8C6A-205846AC60F8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32B7-C26F-4CD8-950D-33E205CA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A4442-86A2-40DD-82C9-BFD1AB8774E9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97CA5-0CED-4826-84C9-0428F2E20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DB7F5-475F-4C15-ABCC-460F247D7465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9E276-BCFB-44AD-AD67-D0E8A59A2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362BFC-2BDB-43F7-8089-F6C8E031A000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00B6-8957-47BA-B226-58A9B08FA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84A3-83F5-4754-8C49-C9F5E33D6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BC69-5A8D-4EDF-852F-E92B6A31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966DE-8955-4F14-B958-22C8A945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5427-277D-4D14-8FB7-296595E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D9B7D-FE00-415D-8CE9-8F23FF07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93E4-A773-4524-99C0-754DFF04C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1CF8914-37D2-4A75-9D67-CA856490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47" r:id="rId14"/>
    <p:sldLayoutId id="214748394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01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01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1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01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01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01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C7D4BEC-EBD2-45BB-86B5-24DF4626EF7D}" type="datetimeFigureOut">
              <a:rPr lang="ru-RU"/>
              <a:pPr/>
              <a:t>25.01.2022</a:t>
            </a:fld>
            <a:endParaRPr lang="ru-RU"/>
          </a:p>
        </p:txBody>
      </p:sp>
      <p:sp>
        <p:nvSpPr>
          <p:cNvPr id="901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01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5B6B82-25D1-44DC-96C2-63C14C4694D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116013" y="115888"/>
            <a:ext cx="6858000" cy="979487"/>
          </a:xfrm>
        </p:spPr>
        <p:txBody>
          <a:bodyPr lIns="0" rIns="18288"/>
          <a:lstStyle/>
          <a:p>
            <a:pPr marL="0" indent="0" algn="r">
              <a:buFont typeface="Wingdings" pitchFamily="2" charset="2"/>
              <a:buNone/>
            </a:pPr>
            <a:r>
              <a:rPr lang="ru-RU" altLang="ru-RU" sz="5500">
                <a:solidFill>
                  <a:srgbClr val="6BDBFA"/>
                </a:solidFill>
                <a:latin typeface="Times New Roman" pitchFamily="18" charset="0"/>
              </a:rPr>
              <a:t>Бюджет для граждан</a:t>
            </a:r>
            <a:endParaRPr lang="ru-RU" altLang="ru-RU">
              <a:solidFill>
                <a:srgbClr val="6BDBF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К БЮДЖЕТУ </a:t>
            </a:r>
            <a:endParaRPr lang="ru-RU" b="1" dirty="0">
              <a:solidFill>
                <a:srgbClr val="FFFFFF"/>
              </a:solidFill>
            </a:endParaRPr>
          </a:p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FFFFFF"/>
                </a:solidFill>
              </a:rPr>
              <a:t>НА </a:t>
            </a:r>
            <a:r>
              <a:rPr lang="ru-RU" b="1" dirty="0" smtClean="0">
                <a:solidFill>
                  <a:srgbClr val="FFFFFF"/>
                </a:solidFill>
              </a:rPr>
              <a:t>2022 </a:t>
            </a:r>
            <a:r>
              <a:rPr lang="ru-RU" b="1" dirty="0">
                <a:solidFill>
                  <a:srgbClr val="FFFFFF"/>
                </a:solidFill>
              </a:rPr>
              <a:t>- </a:t>
            </a:r>
            <a:r>
              <a:rPr lang="ru-RU" b="1" dirty="0" smtClean="0">
                <a:solidFill>
                  <a:srgbClr val="FFFFFF"/>
                </a:solidFill>
              </a:rPr>
              <a:t>2024 </a:t>
            </a:r>
            <a:r>
              <a:rPr lang="ru-RU" b="1" dirty="0">
                <a:solidFill>
                  <a:srgbClr val="FFFFFF"/>
                </a:solidFill>
              </a:rPr>
              <a:t>ГОДЫ</a:t>
            </a:r>
          </a:p>
        </p:txBody>
      </p:sp>
      <p:pic>
        <p:nvPicPr>
          <p:cNvPr id="51201" name="Picture 1" descr="C:\Users\Пользователь\Desktop\360_00959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66789"/>
            <a:ext cx="7620000" cy="4676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353425" cy="1008063"/>
          </a:xfrm>
        </p:spPr>
        <p:txBody>
          <a:bodyPr/>
          <a:lstStyle/>
          <a:p>
            <a:pPr algn="ctr"/>
            <a:r>
              <a:rPr lang="ru-RU" altLang="ru-RU" sz="2800" b="1" i="1" dirty="0" err="1" smtClean="0"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latin typeface="Arial" charset="0"/>
              </a:rPr>
              <a:t> (основные) налоги бюджета поселения на 2022 - 2024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Налог на доходы</a:t>
            </a:r>
          </a:p>
          <a:p>
            <a:pPr algn="ctr"/>
            <a:r>
              <a:rPr lang="ru-RU" sz="1400" b="1"/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Земельный налог</a:t>
            </a:r>
            <a:endParaRPr lang="ru-RU"/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Налогоплательщики – физические лица, получающие доходы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dirty="0"/>
              <a:t>     </a:t>
            </a:r>
            <a:r>
              <a:rPr lang="ru-RU" sz="1400" b="1" dirty="0"/>
              <a:t>Ставка налога – 13%</a:t>
            </a:r>
          </a:p>
          <a:p>
            <a:pPr algn="ctr"/>
            <a:r>
              <a:rPr lang="ru-RU" sz="1000" dirty="0"/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/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/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/>
          </a:p>
          <a:p>
            <a:pPr algn="ctr"/>
            <a:r>
              <a:rPr lang="ru-RU" sz="1400" b="1" dirty="0"/>
              <a:t>Зачисляется в размере </a:t>
            </a:r>
            <a:r>
              <a:rPr lang="ru-RU" sz="1400" b="1" dirty="0" smtClean="0"/>
              <a:t>2% </a:t>
            </a:r>
            <a:r>
              <a:rPr lang="ru-RU" sz="1400" b="1" dirty="0"/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Ставка налога – от </a:t>
            </a:r>
            <a:r>
              <a:rPr lang="ru-RU" sz="1200" b="1" dirty="0" smtClean="0"/>
              <a:t>0,3% </a:t>
            </a:r>
            <a:r>
              <a:rPr lang="ru-RU" sz="1200" b="1" dirty="0"/>
              <a:t>до 1,5% </a:t>
            </a:r>
            <a:r>
              <a:rPr lang="ru-RU" sz="1200" dirty="0"/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/>
          </a:p>
          <a:p>
            <a:pPr algn="ctr"/>
            <a:r>
              <a:rPr lang="ru-RU" sz="1400" b="1" dirty="0"/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2022 год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2771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2783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2798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– 904 (32,6%)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–915 (32,9%)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931 (33,2%)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 год – 1266 (45,6%)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1266 (45,4%)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1266 (45,2%)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2022год   – 595 (21,4%)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2023 год – 595 (21,3%)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2024 год – 595 (21,2%)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056437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339012" cy="11430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2022 году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642910" y="1857364"/>
          <a:ext cx="7980363" cy="4562475"/>
        </p:xfrm>
        <a:graphic>
          <a:graphicData uri="http://schemas.openxmlformats.org/presentationml/2006/ole">
            <p:oleObj spid="_x0000_s38915" name="Диаграмма" r:id="rId3" imgW="8296224" imgH="474333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064500" cy="12874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2022 – 2024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ru-RU" altLang="ru-RU" sz="4800" dirty="0" smtClean="0"/>
              <a:t>Расходы местного  бюджета</a:t>
            </a:r>
            <a:r>
              <a:rPr lang="ru-RU" altLang="ru-RU" sz="4800" dirty="0" smtClean="0">
                <a:latin typeface="Arial" charset="0"/>
              </a:rPr>
              <a:t> </a:t>
            </a:r>
            <a:endParaRPr lang="ru-RU" alt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b="1" dirty="0" smtClean="0"/>
              <a:t>Структура расходов бюджета Гончаровского сельсовета Суджанского района Курской области в 2022 году</a:t>
            </a:r>
            <a:endParaRPr lang="ru-RU" sz="2000" b="1" dirty="0" smtClean="0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928662" y="1500174"/>
          <a:ext cx="7781952" cy="4891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669925" y="188913"/>
            <a:ext cx="7772400" cy="1143000"/>
          </a:xfrm>
          <a:noFill/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/>
              <a:t>Основные мероприятия развития жилищно-коммунального хозяйства Гончаровского сельсовета Суджанского района Курской области  на 2022-2024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846138" y="1773238"/>
          <a:ext cx="7974012" cy="2978151"/>
        </p:xfrm>
        <a:graphic>
          <a:graphicData uri="http://schemas.openxmlformats.org/drawingml/2006/table">
            <a:tbl>
              <a:tblPr/>
              <a:tblGrid>
                <a:gridCol w="6122987"/>
                <a:gridCol w="568325"/>
                <a:gridCol w="679450"/>
                <a:gridCol w="6032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2023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2024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625" y="295275"/>
            <a:ext cx="8794750" cy="935038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Гончаровского сельсовета  Суджанского района Курской области в 2022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2022 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год 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–1520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1 место размещения </a:t>
            </a:r>
            <a:r>
              <a:rPr lang="ru-RU" altLang="ru-RU" sz="1400" b="1" dirty="0" err="1">
                <a:solidFill>
                  <a:srgbClr val="190019"/>
                </a:solidFill>
              </a:rPr>
              <a:t>твердобытовых</a:t>
            </a:r>
            <a:r>
              <a:rPr lang="ru-RU" altLang="ru-RU" sz="1400" b="1" dirty="0">
                <a:solidFill>
                  <a:srgbClr val="190019"/>
                </a:solidFill>
              </a:rPr>
              <a:t> отходов</a:t>
            </a: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00013"/>
            <a:ext cx="8037513" cy="1027112"/>
          </a:xfrm>
        </p:spPr>
        <p:txBody>
          <a:bodyPr/>
          <a:lstStyle/>
          <a:p>
            <a:pPr algn="ctr"/>
            <a:r>
              <a:rPr lang="ru-RU" altLang="ru-RU" sz="1800" dirty="0" smtClean="0"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dirty="0" smtClean="0">
                <a:latin typeface="Arial" charset="0"/>
              </a:rPr>
            </a:br>
            <a:r>
              <a:rPr lang="ru-RU" altLang="ru-RU" sz="1800" dirty="0" smtClean="0">
                <a:latin typeface="Arial" charset="0"/>
              </a:rPr>
              <a:t> </a:t>
            </a:r>
            <a:r>
              <a:rPr lang="ru-RU" altLang="ru-RU" sz="1800" dirty="0" smtClean="0">
                <a:latin typeface="Arial" charset="0"/>
              </a:rPr>
              <a:t>2022-2024 </a:t>
            </a:r>
            <a:r>
              <a:rPr lang="ru-RU" altLang="ru-RU" sz="1800" dirty="0" smtClean="0">
                <a:latin typeface="Arial" charset="0"/>
              </a:rPr>
              <a:t>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2023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2022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2023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1,0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2024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0,1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/>
              <a:t>Основные цели бюджетной политики на 2022 – 2024 годы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684213" y="1916113"/>
          <a:ext cx="7920037" cy="2343583"/>
        </p:xfrm>
        <a:graphic>
          <a:graphicData uri="http://schemas.openxmlformats.org/drawingml/2006/table">
            <a:tbl>
              <a:tblPr/>
              <a:tblGrid>
                <a:gridCol w="7920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сбалансированности и устойчивости бюджетной системы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Повышение результативности бюджетных расходов, достижение установленных показателей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прозрачности и открытости бюджетного процесса для граждан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350"/>
            <a:ext cx="8059738" cy="1008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800" dirty="0" smtClean="0">
                <a:solidFill>
                  <a:srgbClr val="001500"/>
                </a:solidFill>
                <a:cs typeface="Times New Roman" pitchFamily="18" charset="0"/>
              </a:rPr>
              <a:t>Этапы составления и утверждения бюджета Гончаровского сельсовета</a:t>
            </a:r>
            <a:r>
              <a:rPr lang="ru-RU" altLang="ru-RU" sz="3800" dirty="0" smtClean="0"/>
              <a:t/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 smtClean="0"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0" y="5286375"/>
            <a:ext cx="6096000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endParaRPr lang="ru-RU" sz="5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14290"/>
            <a:ext cx="8031192" cy="119858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altLang="ru-RU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71550" y="3429001"/>
            <a:ext cx="7777163" cy="221457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1900" b="1" dirty="0" smtClean="0"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2022 – 2024 годы в доступной форме для широкого круга заинтересованных пользователей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9713" y="6215063"/>
            <a:ext cx="6858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1600" b="1" kern="0" dirty="0">
              <a:latin typeface="+mn-lt"/>
            </a:endParaRPr>
          </a:p>
        </p:txBody>
      </p:sp>
      <p:pic>
        <p:nvPicPr>
          <p:cNvPr id="10" name="Picture 8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2116138"/>
            <a:ext cx="161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Состав территории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19431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Сл.Гончаровка  – 2793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Деревня Куриловка –99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Сл. Подол – 287 человека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П. Меловой – 0 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Демографическая ситуация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Общая численность населения – 3179 чел.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них:</a:t>
            </a:r>
          </a:p>
          <a:p>
            <a:pPr>
              <a:buFontTx/>
              <a:buChar char="-"/>
            </a:pPr>
            <a:r>
              <a:rPr lang="ru-RU" dirty="0" smtClean="0"/>
              <a:t>Трудоспособные –  1869 человек</a:t>
            </a:r>
          </a:p>
          <a:p>
            <a:pPr>
              <a:buFontTx/>
              <a:buChar char="-"/>
            </a:pPr>
            <a:r>
              <a:rPr lang="ru-RU" dirty="0" smtClean="0"/>
              <a:t>Пенсионеров –  677 человека</a:t>
            </a:r>
          </a:p>
          <a:p>
            <a:pPr>
              <a:buFontTx/>
              <a:buChar char="-"/>
            </a:pPr>
            <a:r>
              <a:rPr lang="ru-RU" dirty="0" smtClean="0"/>
              <a:t>Школьников –    337 человека</a:t>
            </a:r>
          </a:p>
          <a:p>
            <a:pPr>
              <a:buFontTx/>
              <a:buChar char="-"/>
            </a:pPr>
            <a:r>
              <a:rPr lang="ru-RU" dirty="0" smtClean="0"/>
              <a:t>Дошкольников – 296 человек</a:t>
            </a:r>
          </a:p>
          <a:p>
            <a:pPr>
              <a:buFontTx/>
              <a:buChar char="-"/>
            </a:pPr>
            <a:r>
              <a:rPr lang="ru-RU" dirty="0" smtClean="0"/>
              <a:t>Родилось – 47 человек  </a:t>
            </a:r>
          </a:p>
          <a:p>
            <a:pPr>
              <a:buFontTx/>
              <a:buChar char="-"/>
            </a:pPr>
            <a:r>
              <a:rPr lang="ru-RU" dirty="0" smtClean="0"/>
              <a:t>Умерло – 61 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r>
              <a:rPr lang="ru-RU" dirty="0" smtClean="0"/>
              <a:t> ООО «Надежда»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/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 6935           6935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14538"/>
            <a:chOff x="717604" y="2961053"/>
            <a:chExt cx="2592288" cy="2044969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449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2023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4798             4798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2024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4679               4679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450" y="214291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9575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69000" y="3751263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7638" y="3751263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3048</TotalTime>
  <Words>1169</Words>
  <Application>Microsoft Office PowerPoint</Application>
  <PresentationFormat>Экран (4:3)</PresentationFormat>
  <Paragraphs>210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Слои</vt:lpstr>
      <vt:lpstr>1_Специальное оформление</vt:lpstr>
      <vt:lpstr>Круги</vt:lpstr>
      <vt:lpstr>Диаграмма</vt:lpstr>
      <vt:lpstr>Слайд 1</vt:lpstr>
      <vt:lpstr>Основные цели бюджетной политики на 2022 – 2024 годы</vt:lpstr>
      <vt:lpstr>Этапы составления и утверждения бюджета Гончаровского сельсовета </vt:lpstr>
      <vt:lpstr> </vt:lpstr>
      <vt:lpstr>Состав территории</vt:lpstr>
      <vt:lpstr>Демографическая ситуация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2022 - 2024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2022 год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2022 году</vt:lpstr>
      <vt:lpstr>Безвозмездные поступления в бюджет Гончаровского сельсовета Суджанского района Курской области на 2022 – 2024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2022 году</vt:lpstr>
      <vt:lpstr>Основные мероприятия развития жилищно-коммунального хозяйства Гончаровского сельсовета Суджанского района Курской области  на 2022-2024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2022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2022-2024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</cp:lastModifiedBy>
  <cp:revision>212</cp:revision>
  <cp:lastPrinted>2013-10-03T09:30:52Z</cp:lastPrinted>
  <dcterms:created xsi:type="dcterms:W3CDTF">2011-01-26T13:13:38Z</dcterms:created>
  <dcterms:modified xsi:type="dcterms:W3CDTF">2022-01-25T12:14:10Z</dcterms:modified>
</cp:coreProperties>
</file>