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harts/colors1.xml" ContentType="application/vnd.ms-office.chartcolorstyle+xml"/>
  <Override PartName="/ppt/commentAuthors.xml" ContentType="application/vnd.openxmlformats-officedocument.presentationml.commentAuthors+xml"/>
  <Override PartName="/ppt/slideLayouts/slideLayout10.xml" ContentType="application/vnd.openxmlformats-officedocument.presentationml.slideLayout+xml"/>
  <Override PartName="/ppt/charts/chart6.xml" ContentType="application/vnd.openxmlformats-officedocument.drawingml.chart+xml"/>
  <Override PartName="/ppt/notesSlides/notesSlide8.xml" ContentType="application/vnd.openxmlformats-officedocument.presentationml.notesSlide+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rawings/drawing1.xml" ContentType="application/vnd.openxmlformats-officedocument.drawingml.chartshap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5" r:id="rId1"/>
  </p:sldMasterIdLst>
  <p:notesMasterIdLst>
    <p:notesMasterId r:id="rId10"/>
  </p:notesMasterIdLst>
  <p:sldIdLst>
    <p:sldId id="260" r:id="rId2"/>
    <p:sldId id="257" r:id="rId3"/>
    <p:sldId id="407" r:id="rId4"/>
    <p:sldId id="439" r:id="rId5"/>
    <p:sldId id="436" r:id="rId6"/>
    <p:sldId id="435" r:id="rId7"/>
    <p:sldId id="412" r:id="rId8"/>
    <p:sldId id="427" r:id="rId9"/>
  </p:sldIdLst>
  <p:sldSz cx="9144000" cy="6858000" type="screen4x3"/>
  <p:notesSz cx="6797675" cy="9928225"/>
  <p:defaultTextStyle>
    <a:defPPr>
      <a:defRPr lang="ru-RU"/>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8">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UZNECOVANA" initials="NA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66FF"/>
    <a:srgbClr val="CCCCFF"/>
    <a:srgbClr val="FF9999"/>
    <a:srgbClr val="FFCCCC"/>
    <a:srgbClr val="6699FF"/>
    <a:srgbClr val="3399FF"/>
    <a:srgbClr val="9966FF"/>
    <a:srgbClr val="FFFF99"/>
    <a:srgbClr val="B6C7E8"/>
    <a:srgbClr val="6666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9037" autoAdjust="0"/>
  </p:normalViewPr>
  <p:slideViewPr>
    <p:cSldViewPr>
      <p:cViewPr varScale="1">
        <p:scale>
          <a:sx n="115" d="100"/>
          <a:sy n="115" d="100"/>
        </p:scale>
        <p:origin x="-2256" y="-114"/>
      </p:cViewPr>
      <p:guideLst>
        <p:guide orient="horz" pos="2160"/>
        <p:guide pos="2880"/>
      </p:guideLst>
    </p:cSldViewPr>
  </p:slideViewPr>
  <p:outlineViewPr>
    <p:cViewPr>
      <p:scale>
        <a:sx n="33" d="100"/>
        <a:sy n="33" d="100"/>
      </p:scale>
      <p:origin x="3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90" d="100"/>
          <a:sy n="90" d="100"/>
        </p:scale>
        <p:origin x="-1794" y="498"/>
      </p:cViewPr>
      <p:guideLst>
        <p:guide orient="horz" pos="3128"/>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_____Microsoft_Office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chart1.xml><?xml version="1.0" encoding="utf-8"?>
<c:chartSpace xmlns:c="http://schemas.openxmlformats.org/drawingml/2006/chart" xmlns:a="http://schemas.openxmlformats.org/drawingml/2006/main" xmlns:r="http://schemas.openxmlformats.org/officeDocument/2006/relationships">
  <c:lang val="ru-RU"/>
  <c:clrMapOvr bg1="lt1" tx1="dk1" bg2="lt2" tx2="dk2" accent1="accent1" accent2="accent2" accent3="accent3" accent4="accent4" accent5="accent5" accent6="accent6" hlink="hlink" folHlink="folHlink"/>
  <c:chart>
    <c:plotArea>
      <c:layout>
        <c:manualLayout>
          <c:layoutTarget val="inner"/>
          <c:xMode val="edge"/>
          <c:yMode val="edge"/>
          <c:x val="0.2053346458267509"/>
          <c:y val="4.0701571836962019E-2"/>
          <c:w val="0.69103432951894261"/>
          <c:h val="0.71386124253820893"/>
        </c:manualLayout>
      </c:layout>
      <c:barChart>
        <c:barDir val="col"/>
        <c:grouping val="stacked"/>
        <c:ser>
          <c:idx val="0"/>
          <c:order val="0"/>
          <c:tx>
            <c:strRef>
              <c:f>Лист1!$A$5</c:f>
              <c:strCache>
                <c:ptCount val="1"/>
                <c:pt idx="0">
                  <c:v>Налоговые доходы</c:v>
                </c:pt>
              </c:strCache>
            </c:strRef>
          </c:tx>
          <c:spPr>
            <a:solidFill>
              <a:srgbClr val="92D050"/>
            </a:solidFill>
            <a:scene3d>
              <a:camera prst="orthographicFront"/>
              <a:lightRig rig="threePt" dir="t"/>
            </a:scene3d>
            <a:sp3d>
              <a:bevelT w="152400" h="50800" prst="softRound"/>
            </a:sp3d>
          </c:spPr>
          <c:dLbls>
            <c:spPr>
              <a:noFill/>
              <a:ln>
                <a:noFill/>
              </a:ln>
              <a:effectLst/>
            </c:spPr>
            <c:txPr>
              <a:bodyPr/>
              <a:lstStyle/>
              <a:p>
                <a:pPr>
                  <a:defRPr sz="1200" b="1">
                    <a:latin typeface="Times New Roman" pitchFamily="18" charset="0"/>
                    <a:cs typeface="Times New Roman" pitchFamily="18" charset="0"/>
                  </a:defRPr>
                </a:pPr>
                <a:endParaRPr lang="ru-RU"/>
              </a:p>
            </c:txPr>
            <c:showVal val="1"/>
            <c:extLst xmlns:c16r2="http://schemas.microsoft.com/office/drawing/2015/06/chart">
              <c:ext xmlns:c15="http://schemas.microsoft.com/office/drawing/2012/chart" uri="{CE6537A1-D6FC-4f65-9D91-7224C49458BB}">
                <c15:showLeaderLines val="0"/>
              </c:ext>
            </c:extLst>
          </c:dLbls>
          <c:cat>
            <c:strRef>
              <c:f>Лист1!$B$4:$C$4</c:f>
              <c:strCache>
                <c:ptCount val="2"/>
                <c:pt idx="0">
                  <c:v>Уточненный план на год </c:v>
                </c:pt>
                <c:pt idx="1">
                  <c:v>Фактическое поступление за 2022 год</c:v>
                </c:pt>
              </c:strCache>
            </c:strRef>
          </c:cat>
          <c:val>
            <c:numRef>
              <c:f>Лист1!$B$5:$C$5</c:f>
              <c:numCache>
                <c:formatCode>_-* #\ ##0.0_р_._-;\-* #\ ##0.0_р_._-;_-* "-"??_р_._-;_-@_-</c:formatCode>
                <c:ptCount val="2"/>
                <c:pt idx="0">
                  <c:v>2765.8</c:v>
                </c:pt>
                <c:pt idx="1">
                  <c:v>3072.8999999999996</c:v>
                </c:pt>
              </c:numCache>
            </c:numRef>
          </c:val>
          <c:extLst xmlns:c16r2="http://schemas.microsoft.com/office/drawing/2015/06/chart">
            <c:ext xmlns:c16="http://schemas.microsoft.com/office/drawing/2014/chart" uri="{C3380CC4-5D6E-409C-BE32-E72D297353CC}">
              <c16:uniqueId val="{00000000-A435-4F37-B223-FFAAD56E9640}"/>
            </c:ext>
          </c:extLst>
        </c:ser>
        <c:ser>
          <c:idx val="1"/>
          <c:order val="1"/>
          <c:tx>
            <c:strRef>
              <c:f>Лист1!$A$6</c:f>
              <c:strCache>
                <c:ptCount val="1"/>
                <c:pt idx="0">
                  <c:v>Неналоговые доходы</c:v>
                </c:pt>
              </c:strCache>
            </c:strRef>
          </c:tx>
          <c:spPr>
            <a:solidFill>
              <a:schemeClr val="accent4">
                <a:lumMod val="60000"/>
                <a:lumOff val="40000"/>
              </a:schemeClr>
            </a:solidFill>
            <a:scene3d>
              <a:camera prst="orthographicFront"/>
              <a:lightRig rig="threePt" dir="t"/>
            </a:scene3d>
            <a:sp3d>
              <a:bevelT w="152400" h="50800" prst="softRound"/>
            </a:sp3d>
          </c:spPr>
          <c:dLbls>
            <c:dLbl>
              <c:idx val="0"/>
              <c:layout/>
              <c:tx>
                <c:rich>
                  <a:bodyPr/>
                  <a:lstStyle/>
                  <a:p>
                    <a:r>
                      <a:rPr lang="en-US" dirty="0"/>
                      <a:t> 1171,1   </a:t>
                    </a:r>
                  </a:p>
                </c:rich>
              </c:tx>
              <c:showVal val="1"/>
              <c:extLst xmlns:c16r2="http://schemas.microsoft.com/office/drawing/2015/06/chart">
                <c:ext xmlns:c15="http://schemas.microsoft.com/office/drawing/2012/chart" uri="{CE6537A1-D6FC-4f65-9D91-7224C49458BB}">
                  <c15:showDataLabelsRange val="0"/>
                </c:ext>
                <c:ext xmlns:c16="http://schemas.microsoft.com/office/drawing/2014/chart" uri="{C3380CC4-5D6E-409C-BE32-E72D297353CC}">
                  <c16:uniqueId val="{00000001-A435-4F37-B223-FFAAD56E9640}"/>
                </c:ext>
              </c:extLst>
            </c:dLbl>
            <c:dLbl>
              <c:idx val="1"/>
              <c:layout/>
              <c:tx>
                <c:rich>
                  <a:bodyPr/>
                  <a:lstStyle/>
                  <a:p>
                    <a:r>
                      <a:rPr lang="en-US" dirty="0"/>
                      <a:t>1527,2</a:t>
                    </a:r>
                  </a:p>
                  <a:p>
                    <a:r>
                      <a:rPr lang="en-US" dirty="0"/>
                      <a:t>   </a:t>
                    </a:r>
                  </a:p>
                </c:rich>
              </c:tx>
              <c:showVal val="1"/>
              <c:extLst xmlns:c16r2="http://schemas.microsoft.com/office/drawing/2015/06/chart">
                <c:ext xmlns:c15="http://schemas.microsoft.com/office/drawing/2012/chart" uri="{CE6537A1-D6FC-4f65-9D91-7224C49458BB}">
                  <c15:showDataLabelsRange val="0"/>
                </c:ext>
                <c:ext xmlns:c16="http://schemas.microsoft.com/office/drawing/2014/chart" uri="{C3380CC4-5D6E-409C-BE32-E72D297353CC}">
                  <c16:uniqueId val="{00000002-A435-4F37-B223-FFAAD56E9640}"/>
                </c:ext>
              </c:extLst>
            </c:dLbl>
            <c:spPr>
              <a:noFill/>
              <a:ln>
                <a:noFill/>
              </a:ln>
              <a:effectLst/>
            </c:spPr>
            <c:txPr>
              <a:bodyPr/>
              <a:lstStyle/>
              <a:p>
                <a:pPr>
                  <a:defRPr sz="1200" b="1">
                    <a:latin typeface="Times New Roman" pitchFamily="18" charset="0"/>
                    <a:cs typeface="Times New Roman" pitchFamily="18" charset="0"/>
                  </a:defRPr>
                </a:pPr>
                <a:endParaRPr lang="ru-RU"/>
              </a:p>
            </c:txPr>
            <c:showVal val="1"/>
            <c:extLst xmlns:c16r2="http://schemas.microsoft.com/office/drawing/2015/06/chart">
              <c:ext xmlns:c15="http://schemas.microsoft.com/office/drawing/2012/chart" uri="{CE6537A1-D6FC-4f65-9D91-7224C49458BB}">
                <c15:showLeaderLines val="0"/>
              </c:ext>
            </c:extLst>
          </c:dLbls>
          <c:cat>
            <c:strRef>
              <c:f>Лист1!$B$4:$C$4</c:f>
              <c:strCache>
                <c:ptCount val="2"/>
                <c:pt idx="0">
                  <c:v>Уточненный план на год </c:v>
                </c:pt>
                <c:pt idx="1">
                  <c:v>Фактическое поступление за 2022 год</c:v>
                </c:pt>
              </c:strCache>
            </c:strRef>
          </c:cat>
          <c:val>
            <c:numRef>
              <c:f>Лист1!$B$6:$C$6</c:f>
              <c:numCache>
                <c:formatCode>_-* #\ ##0.0_р_._-;\-* #\ ##0.0_р_._-;_-* "-"??_р_._-;_-@_-</c:formatCode>
                <c:ptCount val="2"/>
                <c:pt idx="0">
                  <c:v>1171.0999999999999</c:v>
                </c:pt>
                <c:pt idx="1">
                  <c:v>1527.2</c:v>
                </c:pt>
              </c:numCache>
            </c:numRef>
          </c:val>
          <c:extLst xmlns:c16r2="http://schemas.microsoft.com/office/drawing/2015/06/chart">
            <c:ext xmlns:c16="http://schemas.microsoft.com/office/drawing/2014/chart" uri="{C3380CC4-5D6E-409C-BE32-E72D297353CC}">
              <c16:uniqueId val="{00000003-A435-4F37-B223-FFAAD56E9640}"/>
            </c:ext>
          </c:extLst>
        </c:ser>
        <c:ser>
          <c:idx val="2"/>
          <c:order val="2"/>
          <c:tx>
            <c:strRef>
              <c:f>Лист1!$A$7</c:f>
              <c:strCache>
                <c:ptCount val="1"/>
                <c:pt idx="0">
                  <c:v>Безвозмездные поступления</c:v>
                </c:pt>
              </c:strCache>
            </c:strRef>
          </c:tx>
          <c:spPr>
            <a:solidFill>
              <a:schemeClr val="accent2">
                <a:lumMod val="60000"/>
                <a:lumOff val="40000"/>
              </a:schemeClr>
            </a:solidFill>
            <a:scene3d>
              <a:camera prst="orthographicFront"/>
              <a:lightRig rig="threePt" dir="t"/>
            </a:scene3d>
            <a:sp3d>
              <a:bevelT w="152400" h="50800" prst="softRound"/>
            </a:sp3d>
          </c:spPr>
          <c:dLbls>
            <c:spPr>
              <a:noFill/>
              <a:ln>
                <a:noFill/>
              </a:ln>
              <a:effectLst/>
            </c:spPr>
            <c:txPr>
              <a:bodyPr/>
              <a:lstStyle/>
              <a:p>
                <a:pPr>
                  <a:defRPr sz="1200" b="1">
                    <a:latin typeface="Times New Roman" pitchFamily="18" charset="0"/>
                    <a:cs typeface="Times New Roman" pitchFamily="18" charset="0"/>
                  </a:defRPr>
                </a:pPr>
                <a:endParaRPr lang="ru-RU"/>
              </a:p>
            </c:txPr>
            <c:showVal val="1"/>
            <c:extLst xmlns:c16r2="http://schemas.microsoft.com/office/drawing/2015/06/chart">
              <c:ext xmlns:c15="http://schemas.microsoft.com/office/drawing/2012/chart" uri="{CE6537A1-D6FC-4f65-9D91-7224C49458BB}">
                <c15:showLeaderLines val="0"/>
              </c:ext>
            </c:extLst>
          </c:dLbls>
          <c:cat>
            <c:strRef>
              <c:f>Лист1!$B$4:$C$4</c:f>
              <c:strCache>
                <c:ptCount val="2"/>
                <c:pt idx="0">
                  <c:v>Уточненный план на год </c:v>
                </c:pt>
                <c:pt idx="1">
                  <c:v>Фактическое поступление за 2022 год</c:v>
                </c:pt>
              </c:strCache>
            </c:strRef>
          </c:cat>
          <c:val>
            <c:numRef>
              <c:f>Лист1!$B$7:$C$7</c:f>
              <c:numCache>
                <c:formatCode>_-* #\ ##0.0_р_._-;\-* #\ ##0.0_р_._-;_-* "-"??_р_._-;_-@_-</c:formatCode>
                <c:ptCount val="2"/>
                <c:pt idx="0">
                  <c:v>4777.2</c:v>
                </c:pt>
                <c:pt idx="1">
                  <c:v>4775.1000000000004</c:v>
                </c:pt>
              </c:numCache>
            </c:numRef>
          </c:val>
          <c:extLst xmlns:c16r2="http://schemas.microsoft.com/office/drawing/2015/06/chart">
            <c:ext xmlns:c16="http://schemas.microsoft.com/office/drawing/2014/chart" uri="{C3380CC4-5D6E-409C-BE32-E72D297353CC}">
              <c16:uniqueId val="{00000004-A435-4F37-B223-FFAAD56E9640}"/>
            </c:ext>
          </c:extLst>
        </c:ser>
        <c:dLbls/>
        <c:gapWidth val="98"/>
        <c:overlap val="100"/>
        <c:axId val="134716032"/>
        <c:axId val="126738816"/>
      </c:barChart>
      <c:catAx>
        <c:axId val="134716032"/>
        <c:scaling>
          <c:orientation val="minMax"/>
        </c:scaling>
        <c:axPos val="b"/>
        <c:numFmt formatCode="General" sourceLinked="0"/>
        <c:tickLblPos val="nextTo"/>
        <c:txPr>
          <a:bodyPr/>
          <a:lstStyle/>
          <a:p>
            <a:pPr>
              <a:defRPr sz="1200">
                <a:latin typeface="Times New Roman" pitchFamily="18" charset="0"/>
                <a:cs typeface="Times New Roman" pitchFamily="18" charset="0"/>
              </a:defRPr>
            </a:pPr>
            <a:endParaRPr lang="ru-RU"/>
          </a:p>
        </c:txPr>
        <c:crossAx val="126738816"/>
        <c:crosses val="autoZero"/>
        <c:auto val="1"/>
        <c:lblAlgn val="ctr"/>
        <c:lblOffset val="100"/>
      </c:catAx>
      <c:valAx>
        <c:axId val="126738816"/>
        <c:scaling>
          <c:orientation val="minMax"/>
        </c:scaling>
        <c:axPos val="l"/>
        <c:majorGridlines/>
        <c:numFmt formatCode="_-* #\ ##0.0_р_._-;\-* #\ ##0.0_р_._-;_-* &quot;-&quot;??_р_._-;_-@_-" sourceLinked="1"/>
        <c:tickLblPos val="nextTo"/>
        <c:txPr>
          <a:bodyPr/>
          <a:lstStyle/>
          <a:p>
            <a:pPr>
              <a:defRPr sz="1100">
                <a:latin typeface="Times New Roman" pitchFamily="18" charset="0"/>
                <a:cs typeface="Times New Roman" pitchFamily="18" charset="0"/>
              </a:defRPr>
            </a:pPr>
            <a:endParaRPr lang="ru-RU"/>
          </a:p>
        </c:txPr>
        <c:crossAx val="134716032"/>
        <c:crosses val="autoZero"/>
        <c:crossBetween val="between"/>
      </c:valAx>
      <c:spPr>
        <a:ln>
          <a:solidFill>
            <a:sysClr val="window" lastClr="FFFFFF">
              <a:alpha val="83000"/>
            </a:sysClr>
          </a:solidFill>
        </a:ln>
      </c:spPr>
    </c:plotArea>
    <c:legend>
      <c:legendPos val="b"/>
      <c:layout>
        <c:manualLayout>
          <c:xMode val="edge"/>
          <c:yMode val="edge"/>
          <c:x val="1.6560211947776453E-2"/>
          <c:y val="0.89113953663499956"/>
          <c:w val="0.96403491009960063"/>
          <c:h val="9.1223480401844498E-2"/>
        </c:manualLayout>
      </c:layout>
      <c:txPr>
        <a:bodyPr/>
        <a:lstStyle/>
        <a:p>
          <a:pPr algn="just">
            <a:defRPr sz="1200">
              <a:latin typeface="Times New Roman" pitchFamily="18" charset="0"/>
              <a:cs typeface="Times New Roman" pitchFamily="18" charset="0"/>
            </a:defRPr>
          </a:pPr>
          <a:endParaRPr lang="ru-RU"/>
        </a:p>
      </c:txPr>
    </c:legend>
    <c:plotVisOnly val="1"/>
    <c:dispBlanksAs val="gap"/>
  </c:chart>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a:pPr>
            <a:r>
              <a:rPr lang="ru-RU" dirty="0"/>
              <a:t>2022 год</a:t>
            </a:r>
          </a:p>
        </c:rich>
      </c:tx>
      <c:layout>
        <c:manualLayout>
          <c:xMode val="edge"/>
          <c:yMode val="edge"/>
          <c:x val="0.39897838939805835"/>
          <c:y val="1.5458828999789441E-2"/>
        </c:manualLayout>
      </c:layout>
    </c:title>
    <c:plotArea>
      <c:layout>
        <c:manualLayout>
          <c:layoutTarget val="inner"/>
          <c:xMode val="edge"/>
          <c:yMode val="edge"/>
          <c:x val="5.3385898515941402E-2"/>
          <c:y val="9.9272664124277668E-2"/>
          <c:w val="0.44766653301764198"/>
          <c:h val="0.71626645282822654"/>
        </c:manualLayout>
      </c:layout>
      <c:doughnutChart>
        <c:varyColors val="1"/>
        <c:ser>
          <c:idx val="0"/>
          <c:order val="0"/>
          <c:tx>
            <c:strRef>
              <c:f>Лист1!$B$1</c:f>
              <c:strCache>
                <c:ptCount val="1"/>
                <c:pt idx="0">
                  <c:v>За 2022 год</c:v>
                </c:pt>
              </c:strCache>
            </c:strRef>
          </c:tx>
          <c:dPt>
            <c:idx val="0"/>
            <c:spPr>
              <a:gradFill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contourClr>
              </a:sp3d>
            </c:spPr>
            <c:extLst xmlns:c16r2="http://schemas.microsoft.com/office/drawing/2015/06/chart">
              <c:ext xmlns:c16="http://schemas.microsoft.com/office/drawing/2014/chart" uri="{C3380CC4-5D6E-409C-BE32-E72D297353CC}">
                <c16:uniqueId val="{00000000-1A7A-4D3A-83A0-DF02EBA939CB}"/>
              </c:ext>
            </c:extLst>
          </c:dPt>
          <c:dPt>
            <c:idx val="1"/>
            <c:spPr>
              <a:solidFill>
                <a:srgbClr val="92D050"/>
              </a:solidFill>
            </c:spPr>
            <c:extLst xmlns:c16r2="http://schemas.microsoft.com/office/drawing/2015/06/chart">
              <c:ext xmlns:c16="http://schemas.microsoft.com/office/drawing/2014/chart" uri="{C3380CC4-5D6E-409C-BE32-E72D297353CC}">
                <c16:uniqueId val="{00000001-1A7A-4D3A-83A0-DF02EBA939CB}"/>
              </c:ext>
            </c:extLst>
          </c:dPt>
          <c:dPt>
            <c:idx val="2"/>
            <c:spPr>
              <a:solidFill>
                <a:srgbClr val="FF0000"/>
              </a:solidFill>
            </c:spPr>
            <c:extLst xmlns:c16r2="http://schemas.microsoft.com/office/drawing/2015/06/chart">
              <c:ext xmlns:c16="http://schemas.microsoft.com/office/drawing/2014/chart" uri="{C3380CC4-5D6E-409C-BE32-E72D297353CC}">
                <c16:uniqueId val="{00000002-1A7A-4D3A-83A0-DF02EBA939CB}"/>
              </c:ext>
            </c:extLst>
          </c:dPt>
          <c:dLbls>
            <c:dLbl>
              <c:idx val="0"/>
              <c:layout>
                <c:manualLayout>
                  <c:x val="-3.3939156394992225E-2"/>
                  <c:y val="2.5764714999649031E-3"/>
                </c:manualLayout>
              </c:layout>
              <c:tx>
                <c:rich>
                  <a:bodyPr/>
                  <a:lstStyle/>
                  <a:p>
                    <a:r>
                      <a:rPr lang="en-US" sz="1800" dirty="0"/>
                      <a:t>26,3%</a:t>
                    </a:r>
                  </a:p>
                </c:rich>
              </c:tx>
              <c:showVal val="1"/>
              <c:extLst xmlns:c16r2="http://schemas.microsoft.com/office/drawing/2015/06/chart">
                <c:ext xmlns:c15="http://schemas.microsoft.com/office/drawing/2012/chart" uri="{CE6537A1-D6FC-4f65-9D91-7224C49458BB}">
                  <c15:showDataLabelsRange val="0"/>
                </c:ext>
                <c:ext xmlns:c16="http://schemas.microsoft.com/office/drawing/2014/chart" uri="{C3380CC4-5D6E-409C-BE32-E72D297353CC}">
                  <c16:uniqueId val="{00000000-1A7A-4D3A-83A0-DF02EBA939CB}"/>
                </c:ext>
              </c:extLst>
            </c:dLbl>
            <c:dLbl>
              <c:idx val="1"/>
              <c:layout>
                <c:manualLayout>
                  <c:x val="-2.5858659384234008E-2"/>
                  <c:y val="-0.13090382214475227"/>
                </c:manualLayout>
              </c:layout>
              <c:tx>
                <c:rich>
                  <a:bodyPr/>
                  <a:lstStyle/>
                  <a:p>
                    <a:r>
                      <a:rPr lang="en-US" dirty="0"/>
                      <a:t>20,4%</a:t>
                    </a:r>
                  </a:p>
                </c:rich>
              </c:tx>
              <c:showVal val="1"/>
              <c:extLst xmlns:c16r2="http://schemas.microsoft.com/office/drawing/2015/06/chart">
                <c:ext xmlns:c15="http://schemas.microsoft.com/office/drawing/2012/chart" uri="{CE6537A1-D6FC-4f65-9D91-7224C49458BB}">
                  <c15:showDataLabelsRange val="0"/>
                </c:ext>
                <c:ext xmlns:c16="http://schemas.microsoft.com/office/drawing/2014/chart" uri="{C3380CC4-5D6E-409C-BE32-E72D297353CC}">
                  <c16:uniqueId val="{00000001-1A7A-4D3A-83A0-DF02EBA939CB}"/>
                </c:ext>
              </c:extLst>
            </c:dLbl>
            <c:dLbl>
              <c:idx val="2"/>
              <c:layout>
                <c:manualLayout>
                  <c:x val="6.7878312789984449E-2"/>
                  <c:y val="-7.451845341922135E-2"/>
                </c:manualLayout>
              </c:layout>
              <c:tx>
                <c:rich>
                  <a:bodyPr/>
                  <a:lstStyle/>
                  <a:p>
                    <a:r>
                      <a:rPr lang="en-US" dirty="0"/>
                      <a:t>46,8%</a:t>
                    </a:r>
                  </a:p>
                </c:rich>
              </c:tx>
              <c:showVal val="1"/>
              <c:extLst xmlns:c16r2="http://schemas.microsoft.com/office/drawing/2015/06/chart">
                <c:ext xmlns:c15="http://schemas.microsoft.com/office/drawing/2012/chart" uri="{CE6537A1-D6FC-4f65-9D91-7224C49458BB}">
                  <c15:showDataLabelsRange val="0"/>
                </c:ext>
                <c:ext xmlns:c16="http://schemas.microsoft.com/office/drawing/2014/chart" uri="{C3380CC4-5D6E-409C-BE32-E72D297353CC}">
                  <c16:uniqueId val="{00000002-1A7A-4D3A-83A0-DF02EBA939CB}"/>
                </c:ext>
              </c:extLst>
            </c:dLbl>
            <c:spPr>
              <a:noFill/>
              <a:ln>
                <a:noFill/>
              </a:ln>
              <a:effectLst/>
            </c:spPr>
            <c:showVal val="1"/>
            <c:showLeaderLines val="1"/>
            <c:extLst xmlns:c16r2="http://schemas.microsoft.com/office/drawing/2015/06/chart">
              <c:ext xmlns:c15="http://schemas.microsoft.com/office/drawing/2012/chart" uri="{CE6537A1-D6FC-4f65-9D91-7224C49458BB}"/>
            </c:extLst>
          </c:dLbls>
          <c:cat>
            <c:strRef>
              <c:f>Лист1!$A$2:$A$5</c:f>
              <c:strCache>
                <c:ptCount val="4"/>
                <c:pt idx="0">
                  <c:v>НДФЛ</c:v>
                </c:pt>
                <c:pt idx="1">
                  <c:v>Налог на имущество физических лиц</c:v>
                </c:pt>
                <c:pt idx="2">
                  <c:v>Земельный налог</c:v>
                </c:pt>
                <c:pt idx="3">
                  <c:v>Единый с/х</c:v>
                </c:pt>
              </c:strCache>
            </c:strRef>
          </c:cat>
          <c:val>
            <c:numRef>
              <c:f>Лист1!$B$2:$B$5</c:f>
              <c:numCache>
                <c:formatCode>0.0%</c:formatCode>
                <c:ptCount val="4"/>
                <c:pt idx="0">
                  <c:v>0.26300000000000001</c:v>
                </c:pt>
                <c:pt idx="1">
                  <c:v>0.20400000000000001</c:v>
                </c:pt>
                <c:pt idx="2">
                  <c:v>0.46800000000000008</c:v>
                </c:pt>
                <c:pt idx="3">
                  <c:v>6.480000000000001E-2</c:v>
                </c:pt>
              </c:numCache>
            </c:numRef>
          </c:val>
          <c:extLst xmlns:c16r2="http://schemas.microsoft.com/office/drawing/2015/06/chart">
            <c:ext xmlns:c16="http://schemas.microsoft.com/office/drawing/2014/chart" uri="{C3380CC4-5D6E-409C-BE32-E72D297353CC}">
              <c16:uniqueId val="{00000003-1A7A-4D3A-83A0-DF02EBA939CB}"/>
            </c:ext>
          </c:extLst>
        </c:ser>
        <c:ser>
          <c:idx val="1"/>
          <c:order val="1"/>
          <c:tx>
            <c:strRef>
              <c:f>Лист1!$C$1</c:f>
              <c:strCache>
                <c:ptCount val="1"/>
                <c:pt idx="0">
                  <c:v>Столбец1</c:v>
                </c:pt>
              </c:strCache>
            </c:strRef>
          </c:tx>
          <c:cat>
            <c:strRef>
              <c:f>Лист1!$A$2:$A$5</c:f>
              <c:strCache>
                <c:ptCount val="4"/>
                <c:pt idx="0">
                  <c:v>НДФЛ</c:v>
                </c:pt>
                <c:pt idx="1">
                  <c:v>Налог на имущество физических лиц</c:v>
                </c:pt>
                <c:pt idx="2">
                  <c:v>Земельный налог</c:v>
                </c:pt>
                <c:pt idx="3">
                  <c:v>Единый с/х</c:v>
                </c:pt>
              </c:strCache>
            </c:strRef>
          </c:cat>
          <c:val>
            <c:numRef>
              <c:f>Лист1!$C$2:$C$5</c:f>
              <c:numCache>
                <c:formatCode>General</c:formatCode>
                <c:ptCount val="4"/>
              </c:numCache>
            </c:numRef>
          </c:val>
          <c:extLst xmlns:c16r2="http://schemas.microsoft.com/office/drawing/2015/06/chart">
            <c:ext xmlns:c16="http://schemas.microsoft.com/office/drawing/2014/chart" uri="{C3380CC4-5D6E-409C-BE32-E72D297353CC}">
              <c16:uniqueId val="{00000005-1A7A-4D3A-83A0-DF02EBA939CB}"/>
            </c:ext>
          </c:extLst>
        </c:ser>
        <c:dLbls/>
        <c:firstSliceAng val="0"/>
        <c:holeSize val="50"/>
      </c:doughnutChart>
    </c:plotArea>
    <c:legend>
      <c:legendPos val="r"/>
      <c:legendEntry>
        <c:idx val="0"/>
        <c:txPr>
          <a:bodyPr/>
          <a:lstStyle/>
          <a:p>
            <a:pPr>
              <a:defRPr sz="1400" baseline="0"/>
            </a:pPr>
            <a:endParaRPr lang="ru-RU"/>
          </a:p>
        </c:txPr>
      </c:legendEntry>
      <c:legendEntry>
        <c:idx val="1"/>
        <c:txPr>
          <a:bodyPr/>
          <a:lstStyle/>
          <a:p>
            <a:pPr>
              <a:defRPr sz="1400" baseline="0"/>
            </a:pPr>
            <a:endParaRPr lang="ru-RU"/>
          </a:p>
        </c:txPr>
      </c:legendEntry>
      <c:legendEntry>
        <c:idx val="2"/>
        <c:txPr>
          <a:bodyPr/>
          <a:lstStyle/>
          <a:p>
            <a:pPr>
              <a:defRPr sz="1400" baseline="0"/>
            </a:pPr>
            <a:endParaRPr lang="ru-RU"/>
          </a:p>
        </c:txPr>
      </c:legendEntry>
      <c:layout>
        <c:manualLayout>
          <c:xMode val="edge"/>
          <c:yMode val="edge"/>
          <c:x val="0.70039882008302645"/>
          <c:y val="0.24459498882379582"/>
          <c:w val="0.27710517211728058"/>
          <c:h val="0.50094827482772264"/>
        </c:manualLayout>
      </c:layout>
    </c:legend>
    <c:plotVisOnly val="1"/>
    <c:dispBlanksAs val="zero"/>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ru-RU"/>
  <c:style val="26"/>
  <c:chart>
    <c:title>
      <c:tx>
        <c:rich>
          <a:bodyPr/>
          <a:lstStyle/>
          <a:p>
            <a:pPr>
              <a:defRPr/>
            </a:pPr>
            <a:r>
              <a:rPr lang="ru-RU" dirty="0"/>
              <a:t>За 2022 год –</a:t>
            </a:r>
          </a:p>
          <a:p>
            <a:pPr>
              <a:defRPr/>
            </a:pPr>
            <a:r>
              <a:rPr lang="ru-RU" dirty="0"/>
              <a:t> 9148,4 </a:t>
            </a:r>
          </a:p>
          <a:p>
            <a:pPr>
              <a:defRPr/>
            </a:pPr>
            <a:r>
              <a:rPr lang="ru-RU" dirty="0"/>
              <a:t>тыс. рублей</a:t>
            </a:r>
          </a:p>
        </c:rich>
      </c:tx>
      <c:layout>
        <c:manualLayout>
          <c:xMode val="edge"/>
          <c:yMode val="edge"/>
          <c:x val="2.6634094469021645E-2"/>
          <c:y val="6.6406507068339712E-2"/>
        </c:manualLayout>
      </c:layout>
    </c:title>
    <c:plotArea>
      <c:layout>
        <c:manualLayout>
          <c:layoutTarget val="inner"/>
          <c:xMode val="edge"/>
          <c:yMode val="edge"/>
          <c:x val="3.3924759219918568E-2"/>
          <c:y val="0.18118281114165655"/>
          <c:w val="0.53431291137366432"/>
          <c:h val="0.81881718885834298"/>
        </c:manualLayout>
      </c:layout>
      <c:doughnutChart>
        <c:varyColors val="1"/>
        <c:ser>
          <c:idx val="0"/>
          <c:order val="0"/>
          <c:tx>
            <c:strRef>
              <c:f>Лист1!$B$1</c:f>
              <c:strCache>
                <c:ptCount val="1"/>
                <c:pt idx="0">
                  <c:v>2022</c:v>
                </c:pt>
              </c:strCache>
            </c:strRef>
          </c:tx>
          <c:explosion val="7"/>
          <c:dLbls>
            <c:dLbl>
              <c:idx val="0"/>
              <c:layout>
                <c:manualLayout>
                  <c:x val="1.2260450586039889E-2"/>
                  <c:y val="-8.8888266748789246E-2"/>
                </c:manualLayout>
              </c:layout>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A046-4FE5-8DBB-43D7D54CF533}"/>
                </c:ext>
              </c:extLst>
            </c:dLbl>
            <c:dLbl>
              <c:idx val="1"/>
              <c:layout>
                <c:manualLayout>
                  <c:x val="8.3640145941413727E-3"/>
                  <c:y val="7.9940356963789875E-3"/>
                </c:manualLayout>
              </c:layout>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A046-4FE5-8DBB-43D7D54CF533}"/>
                </c:ext>
              </c:extLst>
            </c:dLbl>
            <c:dLbl>
              <c:idx val="2"/>
              <c:layout>
                <c:manualLayout>
                  <c:x val="8.5823154102279225E-2"/>
                  <c:y val="-7.1110613399031505E-2"/>
                </c:manualLayout>
              </c:layout>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A046-4FE5-8DBB-43D7D54CF533}"/>
                </c:ext>
              </c:extLst>
            </c:dLbl>
            <c:dLbl>
              <c:idx val="3"/>
              <c:layout>
                <c:manualLayout>
                  <c:x val="1.4390456391959707E-2"/>
                  <c:y val="2.3001327461138771E-2"/>
                </c:manualLayout>
              </c:layout>
              <c:tx>
                <c:rich>
                  <a:bodyPr/>
                  <a:lstStyle/>
                  <a:p>
                    <a:r>
                      <a:rPr lang="en-US" sz="1400" dirty="0"/>
                      <a:t>2,2%</a:t>
                    </a:r>
                  </a:p>
                </c:rich>
              </c:tx>
              <c:showPercent val="1"/>
              <c:extLst xmlns:c16r2="http://schemas.microsoft.com/office/drawing/2015/06/chart">
                <c:ext xmlns:c15="http://schemas.microsoft.com/office/drawing/2012/chart" uri="{CE6537A1-D6FC-4f65-9D91-7224C49458BB}">
                  <c15:showDataLabelsRange val="0"/>
                </c:ext>
                <c:ext xmlns:c16="http://schemas.microsoft.com/office/drawing/2014/chart" uri="{C3380CC4-5D6E-409C-BE32-E72D297353CC}">
                  <c16:uniqueId val="{00000003-A046-4FE5-8DBB-43D7D54CF533}"/>
                </c:ext>
              </c:extLst>
            </c:dLbl>
            <c:dLbl>
              <c:idx val="4"/>
              <c:layout>
                <c:manualLayout>
                  <c:x val="9.5018492041809455E-2"/>
                  <c:y val="-5.1110753380553806E-2"/>
                </c:manualLayout>
              </c:layout>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A046-4FE5-8DBB-43D7D54CF533}"/>
                </c:ext>
              </c:extLst>
            </c:dLbl>
            <c:dLbl>
              <c:idx val="6"/>
              <c:layout>
                <c:manualLayout>
                  <c:x val="-3.9846464404629682E-2"/>
                  <c:y val="-8.6666060080069968E-2"/>
                </c:manualLayout>
              </c:layout>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A046-4FE5-8DBB-43D7D54CF533}"/>
                </c:ext>
              </c:extLst>
            </c:dLbl>
            <c:spPr>
              <a:noFill/>
              <a:ln>
                <a:noFill/>
              </a:ln>
              <a:effectLst/>
            </c:spPr>
            <c:showPercent val="1"/>
            <c:extLst xmlns:c16r2="http://schemas.microsoft.com/office/drawing/2015/06/chart">
              <c:ext xmlns:c15="http://schemas.microsoft.com/office/drawing/2012/chart" uri="{CE6537A1-D6FC-4f65-9D91-7224C49458BB}"/>
            </c:extLst>
          </c:dLbls>
          <c:cat>
            <c:strRef>
              <c:f>Лист1!$A$2:$A$8</c:f>
              <c:strCache>
                <c:ptCount val="7"/>
                <c:pt idx="0">
                  <c:v>Общегосударственные вопросы</c:v>
                </c:pt>
                <c:pt idx="1">
                  <c:v>ВУС</c:v>
                </c:pt>
                <c:pt idx="2">
                  <c:v>Првоохранительная деятельность</c:v>
                </c:pt>
                <c:pt idx="3">
                  <c:v>Национальная  экономика</c:v>
                </c:pt>
                <c:pt idx="4">
                  <c:v>Жилищно-коммунальное хозяйство</c:v>
                </c:pt>
                <c:pt idx="5">
                  <c:v>Культура</c:v>
                </c:pt>
                <c:pt idx="6">
                  <c:v>Социальная политика</c:v>
                </c:pt>
              </c:strCache>
            </c:strRef>
          </c:cat>
          <c:val>
            <c:numRef>
              <c:f>Лист1!$B$2:$B$8</c:f>
              <c:numCache>
                <c:formatCode>#\ ##0.0</c:formatCode>
                <c:ptCount val="7"/>
                <c:pt idx="0">
                  <c:v>2711.4</c:v>
                </c:pt>
                <c:pt idx="1">
                  <c:v>245</c:v>
                </c:pt>
                <c:pt idx="2">
                  <c:v>18.7</c:v>
                </c:pt>
                <c:pt idx="3">
                  <c:v>69</c:v>
                </c:pt>
                <c:pt idx="4">
                  <c:v>3562.3</c:v>
                </c:pt>
                <c:pt idx="5">
                  <c:v>2248.5</c:v>
                </c:pt>
                <c:pt idx="6">
                  <c:v>293.39999999999992</c:v>
                </c:pt>
              </c:numCache>
            </c:numRef>
          </c:val>
          <c:extLst xmlns:c16r2="http://schemas.microsoft.com/office/drawing/2015/06/chart">
            <c:ext xmlns:c16="http://schemas.microsoft.com/office/drawing/2014/chart" uri="{C3380CC4-5D6E-409C-BE32-E72D297353CC}">
              <c16:uniqueId val="{00000006-A046-4FE5-8DBB-43D7D54CF533}"/>
            </c:ext>
          </c:extLst>
        </c:ser>
        <c:ser>
          <c:idx val="1"/>
          <c:order val="1"/>
          <c:tx>
            <c:strRef>
              <c:f>Лист1!$C$1</c:f>
              <c:strCache>
                <c:ptCount val="1"/>
                <c:pt idx="0">
                  <c:v>Столбец1</c:v>
                </c:pt>
              </c:strCache>
            </c:strRef>
          </c:tx>
          <c:dLbls>
            <c:spPr>
              <a:noFill/>
              <a:ln>
                <a:noFill/>
              </a:ln>
              <a:effectLst/>
            </c:spPr>
            <c:showPercent val="1"/>
            <c:extLst xmlns:c16r2="http://schemas.microsoft.com/office/drawing/2015/06/chart">
              <c:ext xmlns:c15="http://schemas.microsoft.com/office/drawing/2012/chart" uri="{CE6537A1-D6FC-4f65-9D91-7224C49458BB}"/>
            </c:extLst>
          </c:dLbls>
          <c:cat>
            <c:strRef>
              <c:f>Лист1!$A$2:$A$8</c:f>
              <c:strCache>
                <c:ptCount val="7"/>
                <c:pt idx="0">
                  <c:v>Общегосударственные вопросы</c:v>
                </c:pt>
                <c:pt idx="1">
                  <c:v>ВУС</c:v>
                </c:pt>
                <c:pt idx="2">
                  <c:v>Првоохранительная деятельность</c:v>
                </c:pt>
                <c:pt idx="3">
                  <c:v>Национальная  экономика</c:v>
                </c:pt>
                <c:pt idx="4">
                  <c:v>Жилищно-коммунальное хозяйство</c:v>
                </c:pt>
                <c:pt idx="5">
                  <c:v>Культура</c:v>
                </c:pt>
                <c:pt idx="6">
                  <c:v>Социальная политика</c:v>
                </c:pt>
              </c:strCache>
            </c:strRef>
          </c:cat>
          <c:val>
            <c:numRef>
              <c:f>Лист1!$C$2:$C$8</c:f>
              <c:numCache>
                <c:formatCode>General</c:formatCode>
                <c:ptCount val="7"/>
              </c:numCache>
            </c:numRef>
          </c:val>
          <c:extLst xmlns:c16r2="http://schemas.microsoft.com/office/drawing/2015/06/chart">
            <c:ext xmlns:c16="http://schemas.microsoft.com/office/drawing/2014/chart" uri="{C3380CC4-5D6E-409C-BE32-E72D297353CC}">
              <c16:uniqueId val="{00000007-A046-4FE5-8DBB-43D7D54CF533}"/>
            </c:ext>
          </c:extLst>
        </c:ser>
        <c:dLbls>
          <c:showPercent val="1"/>
        </c:dLbls>
        <c:firstSliceAng val="0"/>
        <c:holeSize val="50"/>
      </c:doughnutChart>
    </c:plotArea>
    <c:legend>
      <c:legendPos val="r"/>
      <c:layout>
        <c:manualLayout>
          <c:xMode val="edge"/>
          <c:yMode val="edge"/>
          <c:x val="0.63908443395817327"/>
          <c:y val="3.9726937862383994E-2"/>
          <c:w val="0.32153067659475765"/>
          <c:h val="0.93476897413177862"/>
        </c:manualLayout>
      </c:layout>
    </c:legend>
    <c:plotVisOnly val="1"/>
    <c:dispBlanksAs val="zero"/>
  </c:chart>
  <c:txPr>
    <a:bodyPr/>
    <a:lstStyle/>
    <a:p>
      <a:pPr>
        <a:defRPr sz="1800"/>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a:pPr>
            <a:r>
              <a:rPr lang="ru-RU" dirty="0"/>
              <a:t>Безвозмездные поступления за 2022</a:t>
            </a:r>
          </a:p>
          <a:p>
            <a:pPr>
              <a:defRPr/>
            </a:pPr>
            <a:r>
              <a:rPr lang="ru-RU" dirty="0"/>
              <a:t> год</a:t>
            </a:r>
          </a:p>
        </c:rich>
      </c:tx>
      <c:layout/>
    </c:title>
    <c:view3D>
      <c:rotX val="30"/>
      <c:perspective val="30"/>
    </c:view3D>
    <c:plotArea>
      <c:layout/>
      <c:pie3DChart>
        <c:varyColors val="1"/>
        <c:ser>
          <c:idx val="0"/>
          <c:order val="0"/>
          <c:tx>
            <c:strRef>
              <c:f>Лист1!$B$1</c:f>
              <c:strCache>
                <c:ptCount val="1"/>
                <c:pt idx="0">
                  <c:v>Безвозмездные поступления за 2021 год</c:v>
                </c:pt>
              </c:strCache>
            </c:strRef>
          </c:tx>
          <c:explosion val="25"/>
          <c:dLbls>
            <c:dLbl>
              <c:idx val="0"/>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351E-411B-A985-50C4E542E692}"/>
                </c:ext>
              </c:extLst>
            </c:dLbl>
            <c:dLbl>
              <c:idx val="1"/>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351E-411B-A985-50C4E542E692}"/>
                </c:ext>
              </c:extLst>
            </c:dLbl>
            <c:dLbl>
              <c:idx val="2"/>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351E-411B-A985-50C4E542E692}"/>
                </c:ext>
              </c:extLst>
            </c:dLbl>
            <c:dLbl>
              <c:idx val="3"/>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351E-411B-A985-50C4E542E692}"/>
                </c:ext>
              </c:extLst>
            </c:dLbl>
            <c:delete val="1"/>
            <c:spPr>
              <a:noFill/>
              <a:ln>
                <a:noFill/>
              </a:ln>
              <a:effectLst/>
            </c:spPr>
            <c:extLst xmlns:c16r2="http://schemas.microsoft.com/office/drawing/2015/06/chart">
              <c:ext xmlns:c15="http://schemas.microsoft.com/office/drawing/2012/chart" uri="{CE6537A1-D6FC-4f65-9D91-7224C49458BB}"/>
            </c:extLst>
          </c:dLbls>
          <c:cat>
            <c:strRef>
              <c:f>Лист1!$A$2:$A$7</c:f>
              <c:strCache>
                <c:ptCount val="5"/>
                <c:pt idx="0">
                  <c:v>Дотация на выравнивание бюджетной обеспеченности</c:v>
                </c:pt>
                <c:pt idx="1">
                  <c:v>Субвенция на ВУС</c:v>
                </c:pt>
                <c:pt idx="2">
                  <c:v>Прочие субсидии</c:v>
                </c:pt>
                <c:pt idx="3">
                  <c:v>Иные межбюджетные трансферты</c:v>
                </c:pt>
                <c:pt idx="4">
                  <c:v>прочие поступления</c:v>
                </c:pt>
              </c:strCache>
            </c:strRef>
          </c:cat>
          <c:val>
            <c:numRef>
              <c:f>Лист1!$B$2:$B$7</c:f>
              <c:numCache>
                <c:formatCode>0.00%</c:formatCode>
                <c:ptCount val="6"/>
                <c:pt idx="0">
                  <c:v>0.42770000000000002</c:v>
                </c:pt>
                <c:pt idx="1">
                  <c:v>5.1299999999999998E-2</c:v>
                </c:pt>
                <c:pt idx="2">
                  <c:v>0.36720000000000008</c:v>
                </c:pt>
                <c:pt idx="3">
                  <c:v>6.4699999999999994E-2</c:v>
                </c:pt>
                <c:pt idx="4">
                  <c:v>8.910000000000004E-2</c:v>
                </c:pt>
              </c:numCache>
            </c:numRef>
          </c:val>
          <c:extLst xmlns:c16r2="http://schemas.microsoft.com/office/drawing/2015/06/chart">
            <c:ext xmlns:c16="http://schemas.microsoft.com/office/drawing/2014/chart" uri="{C3380CC4-5D6E-409C-BE32-E72D297353CC}">
              <c16:uniqueId val="{00000004-351E-411B-A985-50C4E542E692}"/>
            </c:ext>
          </c:extLst>
        </c:ser>
        <c:dLbls/>
      </c:pie3DChart>
    </c:plotArea>
    <c:legend>
      <c:legendPos val="r"/>
      <c:layout>
        <c:manualLayout>
          <c:xMode val="edge"/>
          <c:yMode val="edge"/>
          <c:x val="0.65330974541449105"/>
          <c:y val="0.12388747223480215"/>
          <c:w val="0.33725079262988666"/>
          <c:h val="0.80494312882180064"/>
        </c:manualLayout>
      </c:layout>
    </c:legend>
    <c:plotVisOnly val="1"/>
    <c:dispBlanksAs val="zero"/>
  </c:chart>
  <c:txPr>
    <a:bodyPr/>
    <a:lstStyle/>
    <a:p>
      <a:pPr>
        <a:defRPr sz="1800"/>
      </a:pPr>
      <a:endParaRPr lang="ru-RU"/>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ru-RU"/>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dirty="0"/>
              <a:t>Исполнено за </a:t>
            </a:r>
          </a:p>
          <a:p>
            <a:pPr>
              <a:defRPr sz="1862" b="0" i="0" u="none" strike="noStrike" kern="1200" spc="0" baseline="0">
                <a:solidFill>
                  <a:schemeClr val="tx1">
                    <a:lumMod val="65000"/>
                    <a:lumOff val="35000"/>
                  </a:schemeClr>
                </a:solidFill>
                <a:latin typeface="+mn-lt"/>
                <a:ea typeface="+mn-ea"/>
                <a:cs typeface="+mn-cs"/>
              </a:defRPr>
            </a:pPr>
            <a:r>
              <a:rPr lang="ru-RU" dirty="0"/>
              <a:t>2022 г –6191,9</a:t>
            </a:r>
          </a:p>
          <a:p>
            <a:pPr>
              <a:defRPr sz="1862" b="0" i="0" u="none" strike="noStrike" kern="1200" spc="0" baseline="0">
                <a:solidFill>
                  <a:schemeClr val="tx1">
                    <a:lumMod val="65000"/>
                    <a:lumOff val="35000"/>
                  </a:schemeClr>
                </a:solidFill>
                <a:latin typeface="+mn-lt"/>
                <a:ea typeface="+mn-ea"/>
                <a:cs typeface="+mn-cs"/>
              </a:defRPr>
            </a:pPr>
            <a:r>
              <a:rPr lang="ru-RU" dirty="0" err="1"/>
              <a:t>тыс.рублей</a:t>
            </a:r>
            <a:r>
              <a:rPr lang="ru-RU" dirty="0"/>
              <a:t>  </a:t>
            </a:r>
            <a:endParaRPr lang="en-US" dirty="0"/>
          </a:p>
        </c:rich>
      </c:tx>
      <c:layout>
        <c:manualLayout>
          <c:xMode val="edge"/>
          <c:yMode val="edge"/>
          <c:x val="1.4169077050250421E-3"/>
          <c:y val="0.5082925053892885"/>
        </c:manualLayout>
      </c:layout>
      <c:overlay val="1"/>
      <c:spPr>
        <a:noFill/>
        <a:ln>
          <a:noFill/>
        </a:ln>
        <a:effectLst/>
      </c:spPr>
    </c:title>
    <c:plotArea>
      <c:layout>
        <c:manualLayout>
          <c:layoutTarget val="inner"/>
          <c:xMode val="edge"/>
          <c:yMode val="edge"/>
          <c:x val="0.26783054202062717"/>
          <c:y val="5.5917285584969431E-2"/>
          <c:w val="0.60062893081761004"/>
          <c:h val="0.40910021563900706"/>
        </c:manualLayout>
      </c:layout>
      <c:barChart>
        <c:barDir val="col"/>
        <c:grouping val="clustered"/>
        <c:ser>
          <c:idx val="0"/>
          <c:order val="0"/>
          <c:tx>
            <c:strRef>
              <c:f>Лист1!$B$1</c:f>
              <c:strCache>
                <c:ptCount val="1"/>
                <c:pt idx="0">
                  <c:v>2022</c:v>
                </c:pt>
              </c:strCache>
            </c:strRef>
          </c:tx>
          <c:spPr>
            <a:solidFill>
              <a:schemeClr val="accent1"/>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outEnd"/>
            <c:showVal val="1"/>
            <c:extLst xmlns:c16r2="http://schemas.microsoft.com/office/drawing/2015/06/chart">
              <c:ext xmlns:c15="http://schemas.microsoft.com/office/drawing/2012/chart" uri="{CE6537A1-D6FC-4f65-9D91-7224C49458BB}">
                <c15:showLeaderLines val="0"/>
              </c:ext>
            </c:extLst>
          </c:dLbls>
          <c:cat>
            <c:strRef>
              <c:f>Лист1!$A$2:$A$6</c:f>
              <c:strCache>
                <c:ptCount val="5"/>
                <c:pt idx="0">
                  <c:v>Муниципальная программа  «Защита населения и территории от чрезвычайных ситуаций, обеспечение пожарной безопасности и безопасности людей на водных объектах муниципального образования «Гончаровский сельсовет» Суджанского района Курской области»</c:v>
                </c:pt>
                <c:pt idx="1">
                  <c:v>Муниципальная программа  «Формирование современной городской среды  в муниципальном образовании «Гончаровский сельсовет» Суджанского района Курской области»</c:v>
                </c:pt>
                <c:pt idx="2">
                  <c:v>Муниципальная программа  «Обеспечение доступным и комфортным жильем и коммунальными услугами граждан в муниципальном образовании «Гончаровский сельсовет» Суджанского района Курской области»</c:v>
                </c:pt>
                <c:pt idx="3">
                  <c:v>Муниципальная программа "Развитие культуры муниципального образования «Гончаровский сельсовет» Суджанского района Курской области»</c:v>
                </c:pt>
                <c:pt idx="4">
                  <c:v>Муниципальная программа «Социальная поддержка граждан в муниципальном образовании «Гончаровский сельсовет» Суджанского района Курской области»</c:v>
                </c:pt>
              </c:strCache>
            </c:strRef>
          </c:cat>
          <c:val>
            <c:numRef>
              <c:f>Лист1!$B$2:$B$6</c:f>
              <c:numCache>
                <c:formatCode>General</c:formatCode>
                <c:ptCount val="5"/>
                <c:pt idx="0">
                  <c:v>18.7</c:v>
                </c:pt>
                <c:pt idx="1">
                  <c:v>1461.2</c:v>
                </c:pt>
                <c:pt idx="2">
                  <c:v>2170.1</c:v>
                </c:pt>
                <c:pt idx="3">
                  <c:v>2248.5</c:v>
                </c:pt>
                <c:pt idx="4" formatCode="0.0">
                  <c:v>293.39999999999992</c:v>
                </c:pt>
              </c:numCache>
            </c:numRef>
          </c:val>
          <c:extLst xmlns:c16r2="http://schemas.microsoft.com/office/drawing/2015/06/chart">
            <c:ext xmlns:c16="http://schemas.microsoft.com/office/drawing/2014/chart" uri="{C3380CC4-5D6E-409C-BE32-E72D297353CC}">
              <c16:uniqueId val="{0000000D-48AA-4B1D-826A-E38B533E42CC}"/>
            </c:ext>
          </c:extLst>
        </c:ser>
        <c:dLbls>
          <c:showVal val="1"/>
        </c:dLbls>
        <c:gapWidth val="219"/>
        <c:overlap val="-27"/>
        <c:axId val="150265856"/>
        <c:axId val="150267776"/>
      </c:barChart>
      <c:catAx>
        <c:axId val="150265856"/>
        <c:scaling>
          <c:orientation val="minMax"/>
        </c:scaling>
        <c:axPos val="b"/>
        <c:numFmt formatCode="General" sourceLinked="0"/>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ru-RU"/>
          </a:p>
        </c:txPr>
        <c:crossAx val="150267776"/>
        <c:crosses val="autoZero"/>
        <c:auto val="1"/>
        <c:lblAlgn val="ctr"/>
        <c:lblOffset val="100"/>
      </c:catAx>
      <c:valAx>
        <c:axId val="150267776"/>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150265856"/>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zero"/>
  </c:chart>
  <c:spPr>
    <a:noFill/>
    <a:ln>
      <a:noFill/>
    </a:ln>
    <a:effectLst/>
  </c:spPr>
  <c:txPr>
    <a:bodyPr/>
    <a:lstStyle/>
    <a:p>
      <a:pPr>
        <a:defRPr/>
      </a:pPr>
      <a:endParaRPr lang="ru-RU"/>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chart>
    <c:autoTitleDeleted val="1"/>
    <c:plotArea>
      <c:layout>
        <c:manualLayout>
          <c:layoutTarget val="inner"/>
          <c:xMode val="edge"/>
          <c:yMode val="edge"/>
          <c:x val="4.4839650584963302E-2"/>
          <c:y val="0.18958197587655426"/>
          <c:w val="0.56057142426736017"/>
          <c:h val="0.40486221161133185"/>
        </c:manualLayout>
      </c:layout>
      <c:pieChart>
        <c:varyColors val="1"/>
        <c:dLbls>
          <c:showVal val="1"/>
        </c:dLbls>
        <c:firstSliceAng val="0"/>
      </c:pieChart>
    </c:plotArea>
    <c:legend>
      <c:legendPos val="b"/>
      <c:layout>
        <c:manualLayout>
          <c:xMode val="edge"/>
          <c:yMode val="edge"/>
          <c:x val="4.9132017346472129E-2"/>
          <c:y val="0.59999934126342391"/>
          <c:w val="0.94488936257553613"/>
          <c:h val="0.37699428381336164"/>
        </c:manualLayout>
      </c:layout>
      <c:txPr>
        <a:bodyPr/>
        <a:lstStyle/>
        <a:p>
          <a:pPr>
            <a:defRPr sz="900"/>
          </a:pPr>
          <a:endParaRPr lang="ru-RU"/>
        </a:p>
      </c:txPr>
    </c:legend>
    <c:plotVisOnly val="1"/>
    <c:dispBlanksAs val="zero"/>
  </c:chart>
  <c:txPr>
    <a:bodyPr/>
    <a:lstStyle/>
    <a:p>
      <a:pPr>
        <a:defRPr sz="1800"/>
      </a:pPr>
      <a:endParaRPr lang="ru-RU"/>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9BE1D9-4093-4181-A948-B206C67C6CEF}" type="doc">
      <dgm:prSet loTypeId="urn:microsoft.com/office/officeart/2005/8/layout/lProcess3" loCatId="process" qsTypeId="urn:microsoft.com/office/officeart/2005/8/quickstyle/simple4" qsCatId="simple" csTypeId="urn:microsoft.com/office/officeart/2005/8/colors/accent1_2" csCatId="accent1" phldr="1"/>
      <dgm:spPr/>
      <dgm:t>
        <a:bodyPr/>
        <a:lstStyle/>
        <a:p>
          <a:endParaRPr lang="ru-RU"/>
        </a:p>
      </dgm:t>
    </dgm:pt>
    <dgm:pt modelId="{7CAA52E0-2119-46CD-928A-78F6DF81CB26}">
      <dgm:prSet phldrT="[Текст]" custT="1"/>
      <dgm:spPr>
        <a:scene3d>
          <a:camera prst="orthographicFront" fov="0">
            <a:rot lat="0" lon="0" rev="0"/>
          </a:camera>
          <a:lightRig rig="balanced" dir="t">
            <a:rot lat="0" lon="0" rev="0"/>
          </a:lightRig>
        </a:scene3d>
        <a:sp3d prstMaterial="matte">
          <a:bevelT w="101600" prst="riblet"/>
          <a:contourClr>
            <a:schemeClr val="accent1">
              <a:hueOff val="0"/>
              <a:satOff val="0"/>
              <a:lumOff val="0"/>
              <a:alphaOff val="0"/>
              <a:tint val="100000"/>
              <a:shade val="100000"/>
              <a:hueMod val="100000"/>
              <a:satMod val="100000"/>
            </a:schemeClr>
          </a:contourClr>
        </a:sp3d>
      </dgm:spPr>
      <dgm:t>
        <a:bodyPr/>
        <a:lstStyle/>
        <a:p>
          <a:r>
            <a:rPr lang="ru-RU" sz="3000" dirty="0"/>
            <a:t>доходы, </a:t>
          </a:r>
        </a:p>
        <a:p>
          <a:r>
            <a:rPr lang="ru-RU" sz="3000" dirty="0"/>
            <a:t>тыс. руб.</a:t>
          </a:r>
        </a:p>
      </dgm:t>
    </dgm:pt>
    <dgm:pt modelId="{654AA125-E213-4631-AFB1-AD8797E1D209}" type="parTrans" cxnId="{596C78E3-9265-4639-ABFB-C056D6BC0010}">
      <dgm:prSet/>
      <dgm:spPr/>
      <dgm:t>
        <a:bodyPr/>
        <a:lstStyle/>
        <a:p>
          <a:endParaRPr lang="ru-RU"/>
        </a:p>
      </dgm:t>
    </dgm:pt>
    <dgm:pt modelId="{28C84669-C4F6-4CB7-96D0-5C367C0758EF}" type="sibTrans" cxnId="{596C78E3-9265-4639-ABFB-C056D6BC0010}">
      <dgm:prSet/>
      <dgm:spPr/>
      <dgm:t>
        <a:bodyPr/>
        <a:lstStyle/>
        <a:p>
          <a:endParaRPr lang="ru-RU"/>
        </a:p>
      </dgm:t>
    </dgm:pt>
    <dgm:pt modelId="{93A97342-DD81-40CB-9F4A-3EAE777CC437}">
      <dgm:prSet phldrT="[Текст]" custT="1">
        <dgm:style>
          <a:lnRef idx="0">
            <a:schemeClr val="accent1"/>
          </a:lnRef>
          <a:fillRef idx="3">
            <a:schemeClr val="accent1"/>
          </a:fillRef>
          <a:effectRef idx="3">
            <a:schemeClr val="accent1"/>
          </a:effectRef>
          <a:fontRef idx="minor">
            <a:schemeClr val="lt1"/>
          </a:fontRef>
        </dgm:style>
      </dgm:prSet>
      <dgm:spPr>
        <a:effectLst>
          <a:glow rad="101600">
            <a:schemeClr val="accent1">
              <a:satMod val="175000"/>
              <a:alpha val="40000"/>
            </a:schemeClr>
          </a:glow>
          <a:innerShdw blurRad="114300">
            <a:prstClr val="black"/>
          </a:innerShdw>
        </a:effectLst>
      </dgm:spPr>
      <dgm:t>
        <a:bodyPr/>
        <a:lstStyle/>
        <a:p>
          <a:r>
            <a:rPr lang="ru-RU" sz="3000" dirty="0"/>
            <a:t>расходы, </a:t>
          </a:r>
        </a:p>
        <a:p>
          <a:r>
            <a:rPr lang="ru-RU" sz="3000" dirty="0"/>
            <a:t>тыс. руб.</a:t>
          </a:r>
        </a:p>
      </dgm:t>
    </dgm:pt>
    <dgm:pt modelId="{8A8B99AC-F5A1-48C2-B43B-029E3BA189EA}" type="parTrans" cxnId="{4615BAAA-09C1-4C84-AD2B-A9E0DD2DAE2C}">
      <dgm:prSet/>
      <dgm:spPr/>
      <dgm:t>
        <a:bodyPr/>
        <a:lstStyle/>
        <a:p>
          <a:endParaRPr lang="ru-RU"/>
        </a:p>
      </dgm:t>
    </dgm:pt>
    <dgm:pt modelId="{DF4B01AF-020D-47DD-A7FE-DD88B5C33FE4}" type="sibTrans" cxnId="{4615BAAA-09C1-4C84-AD2B-A9E0DD2DAE2C}">
      <dgm:prSet/>
      <dgm:spPr/>
      <dgm:t>
        <a:bodyPr/>
        <a:lstStyle/>
        <a:p>
          <a:endParaRPr lang="ru-RU"/>
        </a:p>
      </dgm:t>
    </dgm:pt>
    <dgm:pt modelId="{DE2AF38F-7051-4F57-BE85-6EA5EB24CD8F}">
      <dgm:prSet phldrT="[Текст]" custT="1"/>
      <dgm:spPr>
        <a:solidFill>
          <a:schemeClr val="accent1">
            <a:lumMod val="40000"/>
            <a:lumOff val="60000"/>
            <a:alpha val="90000"/>
          </a:schemeClr>
        </a:solidFill>
        <a:scene3d>
          <a:camera prst="orthographicFront"/>
          <a:lightRig rig="threePt" dir="t"/>
        </a:scene3d>
        <a:sp3d>
          <a:bevelT w="139700" h="139700" prst="divot"/>
        </a:sp3d>
      </dgm:spPr>
      <dgm:t>
        <a:bodyPr/>
        <a:lstStyle/>
        <a:p>
          <a:r>
            <a:rPr lang="ru-RU" sz="3600" b="1" dirty="0"/>
            <a:t>9148,4</a:t>
          </a:r>
        </a:p>
      </dgm:t>
    </dgm:pt>
    <dgm:pt modelId="{425DD77E-C01C-4F3D-AC11-961DDEE56FC9}" type="parTrans" cxnId="{869FB595-E7E0-4151-899A-14FA00407A01}">
      <dgm:prSet/>
      <dgm:spPr/>
      <dgm:t>
        <a:bodyPr/>
        <a:lstStyle/>
        <a:p>
          <a:endParaRPr lang="ru-RU"/>
        </a:p>
      </dgm:t>
    </dgm:pt>
    <dgm:pt modelId="{A05E5DFF-23E1-41E9-BEAD-357E452E2086}" type="sibTrans" cxnId="{869FB595-E7E0-4151-899A-14FA00407A01}">
      <dgm:prSet/>
      <dgm:spPr/>
      <dgm:t>
        <a:bodyPr/>
        <a:lstStyle/>
        <a:p>
          <a:endParaRPr lang="ru-RU"/>
        </a:p>
      </dgm:t>
    </dgm:pt>
    <dgm:pt modelId="{DF978DB5-6DC0-4DBD-AE7C-53353881D037}">
      <dgm:prSet phldrT="[Текст]" custT="1"/>
      <dgm:spPr/>
      <dgm:t>
        <a:bodyPr/>
        <a:lstStyle/>
        <a:p>
          <a:r>
            <a:rPr lang="ru-RU" sz="3000" dirty="0"/>
            <a:t>дефицит,</a:t>
          </a:r>
        </a:p>
        <a:p>
          <a:r>
            <a:rPr lang="ru-RU" sz="3000" dirty="0"/>
            <a:t>тыс. руб.</a:t>
          </a:r>
        </a:p>
      </dgm:t>
    </dgm:pt>
    <dgm:pt modelId="{160C3379-562E-4AEF-85B1-82568019826D}" type="parTrans" cxnId="{63F2CDD5-E774-49E6-9BA3-DBAF58BA6E85}">
      <dgm:prSet/>
      <dgm:spPr/>
      <dgm:t>
        <a:bodyPr/>
        <a:lstStyle/>
        <a:p>
          <a:endParaRPr lang="ru-RU"/>
        </a:p>
      </dgm:t>
    </dgm:pt>
    <dgm:pt modelId="{903BE033-2319-4381-B626-ABC44FFD5F71}" type="sibTrans" cxnId="{63F2CDD5-E774-49E6-9BA3-DBAF58BA6E85}">
      <dgm:prSet/>
      <dgm:spPr/>
      <dgm:t>
        <a:bodyPr/>
        <a:lstStyle/>
        <a:p>
          <a:endParaRPr lang="ru-RU"/>
        </a:p>
      </dgm:t>
    </dgm:pt>
    <dgm:pt modelId="{B27FA18E-9580-40DD-AE95-6CE990E548C6}">
      <dgm:prSet phldrT="[Текст]" custT="1"/>
      <dgm:spPr>
        <a:solidFill>
          <a:schemeClr val="accent1">
            <a:lumMod val="40000"/>
            <a:lumOff val="60000"/>
            <a:alpha val="90000"/>
          </a:schemeClr>
        </a:solidFill>
        <a:scene3d>
          <a:camera prst="orthographicFront"/>
          <a:lightRig rig="threePt" dir="t"/>
        </a:scene3d>
        <a:sp3d>
          <a:bevelT prst="angle"/>
        </a:sp3d>
      </dgm:spPr>
      <dgm:t>
        <a:bodyPr/>
        <a:lstStyle/>
        <a:p>
          <a:r>
            <a:rPr lang="ru-RU" sz="3600" b="1" dirty="0"/>
            <a:t>226,8</a:t>
          </a:r>
        </a:p>
      </dgm:t>
    </dgm:pt>
    <dgm:pt modelId="{D3D1E085-E4DC-433B-B75A-D6E13A663969}" type="parTrans" cxnId="{C6C5DACC-3375-4FD8-A244-DFB16D1FDDB3}">
      <dgm:prSet/>
      <dgm:spPr/>
      <dgm:t>
        <a:bodyPr/>
        <a:lstStyle/>
        <a:p>
          <a:endParaRPr lang="ru-RU"/>
        </a:p>
      </dgm:t>
    </dgm:pt>
    <dgm:pt modelId="{6071C6B5-5E4A-49C2-A41A-77885812E1EA}" type="sibTrans" cxnId="{C6C5DACC-3375-4FD8-A244-DFB16D1FDDB3}">
      <dgm:prSet/>
      <dgm:spPr/>
      <dgm:t>
        <a:bodyPr/>
        <a:lstStyle/>
        <a:p>
          <a:endParaRPr lang="ru-RU"/>
        </a:p>
      </dgm:t>
    </dgm:pt>
    <dgm:pt modelId="{75C71B5E-3811-4426-86F4-1CDDAC91253B}">
      <dgm:prSet phldrT="[Текст]" custT="1"/>
      <dgm:spPr>
        <a:solidFill>
          <a:schemeClr val="accent1">
            <a:lumMod val="40000"/>
            <a:lumOff val="60000"/>
            <a:alpha val="90000"/>
          </a:schemeClr>
        </a:solidFill>
        <a:scene3d>
          <a:camera prst="orthographicFront"/>
          <a:lightRig rig="threePt" dir="t"/>
        </a:scene3d>
        <a:sp3d>
          <a:bevelT w="139700" h="139700" prst="divot"/>
        </a:sp3d>
      </dgm:spPr>
      <dgm:t>
        <a:bodyPr/>
        <a:lstStyle/>
        <a:p>
          <a:r>
            <a:rPr lang="ru-RU" sz="3600" b="1" dirty="0"/>
            <a:t>9375,2</a:t>
          </a:r>
        </a:p>
      </dgm:t>
    </dgm:pt>
    <dgm:pt modelId="{B03684C5-5B83-45CF-8F59-40C4368B2BF1}" type="sibTrans" cxnId="{90490DC5-7702-49B2-A23B-172456B6CEDC}">
      <dgm:prSet/>
      <dgm:spPr/>
      <dgm:t>
        <a:bodyPr/>
        <a:lstStyle/>
        <a:p>
          <a:endParaRPr lang="ru-RU"/>
        </a:p>
      </dgm:t>
    </dgm:pt>
    <dgm:pt modelId="{87265194-A9EC-41A1-AD40-1C01CA622DA9}" type="parTrans" cxnId="{90490DC5-7702-49B2-A23B-172456B6CEDC}">
      <dgm:prSet/>
      <dgm:spPr/>
      <dgm:t>
        <a:bodyPr/>
        <a:lstStyle/>
        <a:p>
          <a:endParaRPr lang="ru-RU"/>
        </a:p>
      </dgm:t>
    </dgm:pt>
    <dgm:pt modelId="{6696CAC3-56EF-4922-A48D-AA53B42E1FCA}" type="pres">
      <dgm:prSet presAssocID="{019BE1D9-4093-4181-A948-B206C67C6CEF}" presName="Name0" presStyleCnt="0">
        <dgm:presLayoutVars>
          <dgm:chPref val="3"/>
          <dgm:dir/>
          <dgm:animLvl val="lvl"/>
          <dgm:resizeHandles/>
        </dgm:presLayoutVars>
      </dgm:prSet>
      <dgm:spPr/>
      <dgm:t>
        <a:bodyPr/>
        <a:lstStyle/>
        <a:p>
          <a:endParaRPr lang="ru-RU"/>
        </a:p>
      </dgm:t>
    </dgm:pt>
    <dgm:pt modelId="{A996533E-0B0D-4239-8C59-9E4892AFD93A}" type="pres">
      <dgm:prSet presAssocID="{7CAA52E0-2119-46CD-928A-78F6DF81CB26}" presName="horFlow" presStyleCnt="0"/>
      <dgm:spPr/>
    </dgm:pt>
    <dgm:pt modelId="{B3482539-B6F3-491C-A296-74FFC443376B}" type="pres">
      <dgm:prSet presAssocID="{7CAA52E0-2119-46CD-928A-78F6DF81CB26}" presName="bigChev" presStyleLbl="node1" presStyleIdx="0" presStyleCnt="3"/>
      <dgm:spPr/>
      <dgm:t>
        <a:bodyPr/>
        <a:lstStyle/>
        <a:p>
          <a:endParaRPr lang="ru-RU"/>
        </a:p>
      </dgm:t>
    </dgm:pt>
    <dgm:pt modelId="{79D195E2-20C2-4DE3-84B8-A1F9D90CC418}" type="pres">
      <dgm:prSet presAssocID="{87265194-A9EC-41A1-AD40-1C01CA622DA9}" presName="parTrans" presStyleCnt="0"/>
      <dgm:spPr/>
    </dgm:pt>
    <dgm:pt modelId="{14A6881D-9898-43B8-BCB4-DC6D707C8A69}" type="pres">
      <dgm:prSet presAssocID="{75C71B5E-3811-4426-86F4-1CDDAC91253B}" presName="node" presStyleLbl="alignAccFollowNode1" presStyleIdx="0" presStyleCnt="3" custScaleX="154807" custLinFactNeighborX="44365" custLinFactNeighborY="1949">
        <dgm:presLayoutVars>
          <dgm:bulletEnabled val="1"/>
        </dgm:presLayoutVars>
      </dgm:prSet>
      <dgm:spPr/>
      <dgm:t>
        <a:bodyPr/>
        <a:lstStyle/>
        <a:p>
          <a:endParaRPr lang="ru-RU"/>
        </a:p>
      </dgm:t>
    </dgm:pt>
    <dgm:pt modelId="{597E7A79-D3BE-4D51-AE4E-E0FD9EB53451}" type="pres">
      <dgm:prSet presAssocID="{7CAA52E0-2119-46CD-928A-78F6DF81CB26}" presName="vSp" presStyleCnt="0"/>
      <dgm:spPr/>
    </dgm:pt>
    <dgm:pt modelId="{81D6BAA8-6D63-4E68-8461-5AF25F91B2E5}" type="pres">
      <dgm:prSet presAssocID="{93A97342-DD81-40CB-9F4A-3EAE777CC437}" presName="horFlow" presStyleCnt="0"/>
      <dgm:spPr/>
    </dgm:pt>
    <dgm:pt modelId="{0A1BCB42-3848-4911-BBE5-100F987D8A98}" type="pres">
      <dgm:prSet presAssocID="{93A97342-DD81-40CB-9F4A-3EAE777CC437}" presName="bigChev" presStyleLbl="node1" presStyleIdx="1" presStyleCnt="3"/>
      <dgm:spPr/>
      <dgm:t>
        <a:bodyPr/>
        <a:lstStyle/>
        <a:p>
          <a:endParaRPr lang="ru-RU"/>
        </a:p>
      </dgm:t>
    </dgm:pt>
    <dgm:pt modelId="{60FEB74C-BDA0-4D56-A466-6DE095536746}" type="pres">
      <dgm:prSet presAssocID="{425DD77E-C01C-4F3D-AC11-961DDEE56FC9}" presName="parTrans" presStyleCnt="0"/>
      <dgm:spPr/>
    </dgm:pt>
    <dgm:pt modelId="{47DDD07B-BD1F-4969-AED6-ADCA507883D3}" type="pres">
      <dgm:prSet presAssocID="{DE2AF38F-7051-4F57-BE85-6EA5EB24CD8F}" presName="node" presStyleLbl="alignAccFollowNode1" presStyleIdx="1" presStyleCnt="3" custScaleX="150071" custLinFactNeighborX="44365" custLinFactNeighborY="560">
        <dgm:presLayoutVars>
          <dgm:bulletEnabled val="1"/>
        </dgm:presLayoutVars>
      </dgm:prSet>
      <dgm:spPr/>
      <dgm:t>
        <a:bodyPr/>
        <a:lstStyle/>
        <a:p>
          <a:endParaRPr lang="ru-RU"/>
        </a:p>
      </dgm:t>
    </dgm:pt>
    <dgm:pt modelId="{E0A7990E-EB40-4938-BC1A-81290FBEB4E9}" type="pres">
      <dgm:prSet presAssocID="{93A97342-DD81-40CB-9F4A-3EAE777CC437}" presName="vSp" presStyleCnt="0"/>
      <dgm:spPr/>
    </dgm:pt>
    <dgm:pt modelId="{B5632646-8C8D-4073-AC07-7C7259262E93}" type="pres">
      <dgm:prSet presAssocID="{DF978DB5-6DC0-4DBD-AE7C-53353881D037}" presName="horFlow" presStyleCnt="0"/>
      <dgm:spPr/>
    </dgm:pt>
    <dgm:pt modelId="{34D90447-8125-42B6-A388-E2ECDF84C934}" type="pres">
      <dgm:prSet presAssocID="{DF978DB5-6DC0-4DBD-AE7C-53353881D037}" presName="bigChev" presStyleLbl="node1" presStyleIdx="2" presStyleCnt="3"/>
      <dgm:spPr/>
      <dgm:t>
        <a:bodyPr/>
        <a:lstStyle/>
        <a:p>
          <a:endParaRPr lang="ru-RU"/>
        </a:p>
      </dgm:t>
    </dgm:pt>
    <dgm:pt modelId="{5CEBA63B-0915-4198-A2B1-FA54BF13CE14}" type="pres">
      <dgm:prSet presAssocID="{D3D1E085-E4DC-433B-B75A-D6E13A663969}" presName="parTrans" presStyleCnt="0"/>
      <dgm:spPr/>
    </dgm:pt>
    <dgm:pt modelId="{21DE287B-D043-44A5-8194-4094D51D39D2}" type="pres">
      <dgm:prSet presAssocID="{B27FA18E-9580-40DD-AE95-6CE990E548C6}" presName="node" presStyleLbl="alignAccFollowNode1" presStyleIdx="2" presStyleCnt="3" custScaleX="149874" custLinFactNeighborX="44365" custLinFactNeighborY="-829">
        <dgm:presLayoutVars>
          <dgm:bulletEnabled val="1"/>
        </dgm:presLayoutVars>
      </dgm:prSet>
      <dgm:spPr/>
      <dgm:t>
        <a:bodyPr/>
        <a:lstStyle/>
        <a:p>
          <a:endParaRPr lang="ru-RU"/>
        </a:p>
      </dgm:t>
    </dgm:pt>
  </dgm:ptLst>
  <dgm:cxnLst>
    <dgm:cxn modelId="{4615BAAA-09C1-4C84-AD2B-A9E0DD2DAE2C}" srcId="{019BE1D9-4093-4181-A948-B206C67C6CEF}" destId="{93A97342-DD81-40CB-9F4A-3EAE777CC437}" srcOrd="1" destOrd="0" parTransId="{8A8B99AC-F5A1-48C2-B43B-029E3BA189EA}" sibTransId="{DF4B01AF-020D-47DD-A7FE-DD88B5C33FE4}"/>
    <dgm:cxn modelId="{63F2CDD5-E774-49E6-9BA3-DBAF58BA6E85}" srcId="{019BE1D9-4093-4181-A948-B206C67C6CEF}" destId="{DF978DB5-6DC0-4DBD-AE7C-53353881D037}" srcOrd="2" destOrd="0" parTransId="{160C3379-562E-4AEF-85B1-82568019826D}" sibTransId="{903BE033-2319-4381-B626-ABC44FFD5F71}"/>
    <dgm:cxn modelId="{90490DC5-7702-49B2-A23B-172456B6CEDC}" srcId="{7CAA52E0-2119-46CD-928A-78F6DF81CB26}" destId="{75C71B5E-3811-4426-86F4-1CDDAC91253B}" srcOrd="0" destOrd="0" parTransId="{87265194-A9EC-41A1-AD40-1C01CA622DA9}" sibTransId="{B03684C5-5B83-45CF-8F59-40C4368B2BF1}"/>
    <dgm:cxn modelId="{8FD450C7-DADC-4216-BB2F-107F82FD8E87}" type="presOf" srcId="{7CAA52E0-2119-46CD-928A-78F6DF81CB26}" destId="{B3482539-B6F3-491C-A296-74FFC443376B}" srcOrd="0" destOrd="0" presId="urn:microsoft.com/office/officeart/2005/8/layout/lProcess3"/>
    <dgm:cxn modelId="{2B0CAC8A-075E-4BDB-9229-0664EF25FA2D}" type="presOf" srcId="{75C71B5E-3811-4426-86F4-1CDDAC91253B}" destId="{14A6881D-9898-43B8-BCB4-DC6D707C8A69}" srcOrd="0" destOrd="0" presId="urn:microsoft.com/office/officeart/2005/8/layout/lProcess3"/>
    <dgm:cxn modelId="{11BC7AB7-A269-492A-9958-4FC1E3915A0D}" type="presOf" srcId="{93A97342-DD81-40CB-9F4A-3EAE777CC437}" destId="{0A1BCB42-3848-4911-BBE5-100F987D8A98}" srcOrd="0" destOrd="0" presId="urn:microsoft.com/office/officeart/2005/8/layout/lProcess3"/>
    <dgm:cxn modelId="{477D9476-A13C-46A5-A416-E409A70995E5}" type="presOf" srcId="{DE2AF38F-7051-4F57-BE85-6EA5EB24CD8F}" destId="{47DDD07B-BD1F-4969-AED6-ADCA507883D3}" srcOrd="0" destOrd="0" presId="urn:microsoft.com/office/officeart/2005/8/layout/lProcess3"/>
    <dgm:cxn modelId="{57824D4F-1A12-4951-9A2F-8AC0632797BD}" type="presOf" srcId="{019BE1D9-4093-4181-A948-B206C67C6CEF}" destId="{6696CAC3-56EF-4922-A48D-AA53B42E1FCA}" srcOrd="0" destOrd="0" presId="urn:microsoft.com/office/officeart/2005/8/layout/lProcess3"/>
    <dgm:cxn modelId="{2069696D-8B44-4D24-812C-2E131ED1AF44}" type="presOf" srcId="{B27FA18E-9580-40DD-AE95-6CE990E548C6}" destId="{21DE287B-D043-44A5-8194-4094D51D39D2}" srcOrd="0" destOrd="0" presId="urn:microsoft.com/office/officeart/2005/8/layout/lProcess3"/>
    <dgm:cxn modelId="{869FB595-E7E0-4151-899A-14FA00407A01}" srcId="{93A97342-DD81-40CB-9F4A-3EAE777CC437}" destId="{DE2AF38F-7051-4F57-BE85-6EA5EB24CD8F}" srcOrd="0" destOrd="0" parTransId="{425DD77E-C01C-4F3D-AC11-961DDEE56FC9}" sibTransId="{A05E5DFF-23E1-41E9-BEAD-357E452E2086}"/>
    <dgm:cxn modelId="{C6C5DACC-3375-4FD8-A244-DFB16D1FDDB3}" srcId="{DF978DB5-6DC0-4DBD-AE7C-53353881D037}" destId="{B27FA18E-9580-40DD-AE95-6CE990E548C6}" srcOrd="0" destOrd="0" parTransId="{D3D1E085-E4DC-433B-B75A-D6E13A663969}" sibTransId="{6071C6B5-5E4A-49C2-A41A-77885812E1EA}"/>
    <dgm:cxn modelId="{6FD6E691-341D-4536-AE8F-2E51931BB12F}" type="presOf" srcId="{DF978DB5-6DC0-4DBD-AE7C-53353881D037}" destId="{34D90447-8125-42B6-A388-E2ECDF84C934}" srcOrd="0" destOrd="0" presId="urn:microsoft.com/office/officeart/2005/8/layout/lProcess3"/>
    <dgm:cxn modelId="{596C78E3-9265-4639-ABFB-C056D6BC0010}" srcId="{019BE1D9-4093-4181-A948-B206C67C6CEF}" destId="{7CAA52E0-2119-46CD-928A-78F6DF81CB26}" srcOrd="0" destOrd="0" parTransId="{654AA125-E213-4631-AFB1-AD8797E1D209}" sibTransId="{28C84669-C4F6-4CB7-96D0-5C367C0758EF}"/>
    <dgm:cxn modelId="{E0DC9967-C4AF-4A43-AA61-A6FDC3475613}" type="presParOf" srcId="{6696CAC3-56EF-4922-A48D-AA53B42E1FCA}" destId="{A996533E-0B0D-4239-8C59-9E4892AFD93A}" srcOrd="0" destOrd="0" presId="urn:microsoft.com/office/officeart/2005/8/layout/lProcess3"/>
    <dgm:cxn modelId="{8C802725-BF60-4385-A892-CB6813EAFC3F}" type="presParOf" srcId="{A996533E-0B0D-4239-8C59-9E4892AFD93A}" destId="{B3482539-B6F3-491C-A296-74FFC443376B}" srcOrd="0" destOrd="0" presId="urn:microsoft.com/office/officeart/2005/8/layout/lProcess3"/>
    <dgm:cxn modelId="{79D223E2-CE1E-4234-B04A-DEDE8D04347E}" type="presParOf" srcId="{A996533E-0B0D-4239-8C59-9E4892AFD93A}" destId="{79D195E2-20C2-4DE3-84B8-A1F9D90CC418}" srcOrd="1" destOrd="0" presId="urn:microsoft.com/office/officeart/2005/8/layout/lProcess3"/>
    <dgm:cxn modelId="{83CABCBC-50D0-417E-B050-FFCA39C3DF2E}" type="presParOf" srcId="{A996533E-0B0D-4239-8C59-9E4892AFD93A}" destId="{14A6881D-9898-43B8-BCB4-DC6D707C8A69}" srcOrd="2" destOrd="0" presId="urn:microsoft.com/office/officeart/2005/8/layout/lProcess3"/>
    <dgm:cxn modelId="{0A33B379-E267-4287-B519-8B544B91BDD9}" type="presParOf" srcId="{6696CAC3-56EF-4922-A48D-AA53B42E1FCA}" destId="{597E7A79-D3BE-4D51-AE4E-E0FD9EB53451}" srcOrd="1" destOrd="0" presId="urn:microsoft.com/office/officeart/2005/8/layout/lProcess3"/>
    <dgm:cxn modelId="{95D0969F-6F8C-40E5-8C81-6731CD52F0C7}" type="presParOf" srcId="{6696CAC3-56EF-4922-A48D-AA53B42E1FCA}" destId="{81D6BAA8-6D63-4E68-8461-5AF25F91B2E5}" srcOrd="2" destOrd="0" presId="urn:microsoft.com/office/officeart/2005/8/layout/lProcess3"/>
    <dgm:cxn modelId="{D81FC726-1133-42B7-A2F0-186CFB2532C2}" type="presParOf" srcId="{81D6BAA8-6D63-4E68-8461-5AF25F91B2E5}" destId="{0A1BCB42-3848-4911-BBE5-100F987D8A98}" srcOrd="0" destOrd="0" presId="urn:microsoft.com/office/officeart/2005/8/layout/lProcess3"/>
    <dgm:cxn modelId="{5D8FC329-7AAB-4B02-8FA1-C8E71128BAC0}" type="presParOf" srcId="{81D6BAA8-6D63-4E68-8461-5AF25F91B2E5}" destId="{60FEB74C-BDA0-4D56-A466-6DE095536746}" srcOrd="1" destOrd="0" presId="urn:microsoft.com/office/officeart/2005/8/layout/lProcess3"/>
    <dgm:cxn modelId="{B7C61304-53A5-4C95-8378-A6F76A82E601}" type="presParOf" srcId="{81D6BAA8-6D63-4E68-8461-5AF25F91B2E5}" destId="{47DDD07B-BD1F-4969-AED6-ADCA507883D3}" srcOrd="2" destOrd="0" presId="urn:microsoft.com/office/officeart/2005/8/layout/lProcess3"/>
    <dgm:cxn modelId="{F520F390-0D4D-4E56-B4D0-A902118C1AA2}" type="presParOf" srcId="{6696CAC3-56EF-4922-A48D-AA53B42E1FCA}" destId="{E0A7990E-EB40-4938-BC1A-81290FBEB4E9}" srcOrd="3" destOrd="0" presId="urn:microsoft.com/office/officeart/2005/8/layout/lProcess3"/>
    <dgm:cxn modelId="{0EE35A39-972C-4E10-B14D-9791C55EAA4C}" type="presParOf" srcId="{6696CAC3-56EF-4922-A48D-AA53B42E1FCA}" destId="{B5632646-8C8D-4073-AC07-7C7259262E93}" srcOrd="4" destOrd="0" presId="urn:microsoft.com/office/officeart/2005/8/layout/lProcess3"/>
    <dgm:cxn modelId="{BF87A281-660B-42B0-BB25-8D9D3A4D4D09}" type="presParOf" srcId="{B5632646-8C8D-4073-AC07-7C7259262E93}" destId="{34D90447-8125-42B6-A388-E2ECDF84C934}" srcOrd="0" destOrd="0" presId="urn:microsoft.com/office/officeart/2005/8/layout/lProcess3"/>
    <dgm:cxn modelId="{C50ECE08-8D4C-4956-8B02-91FF2B345EE3}" type="presParOf" srcId="{B5632646-8C8D-4073-AC07-7C7259262E93}" destId="{5CEBA63B-0915-4198-A2B1-FA54BF13CE14}" srcOrd="1" destOrd="0" presId="urn:microsoft.com/office/officeart/2005/8/layout/lProcess3"/>
    <dgm:cxn modelId="{A9208761-AE90-47A0-B439-6DCB3B3A656A}" type="presParOf" srcId="{B5632646-8C8D-4073-AC07-7C7259262E93}" destId="{21DE287B-D043-44A5-8194-4094D51D39D2}" srcOrd="2"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482539-B6F3-491C-A296-74FFC443376B}">
      <dsp:nvSpPr>
        <dsp:cNvPr id="0" name=""/>
        <dsp:cNvSpPr/>
      </dsp:nvSpPr>
      <dsp:spPr>
        <a:xfrm>
          <a:off x="341948" y="1972"/>
          <a:ext cx="3481774" cy="1392709"/>
        </a:xfrm>
        <a:prstGeom prst="chevr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balanced" dir="t">
            <a:rot lat="0" lon="0" rev="0"/>
          </a:lightRig>
        </a:scene3d>
        <a:sp3d prstMaterial="matte">
          <a:bevelT w="101600" prst="riblet"/>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a:t>доходы, </a:t>
          </a:r>
        </a:p>
        <a:p>
          <a:pPr lvl="0" algn="ctr" defTabSz="1333500">
            <a:lnSpc>
              <a:spcPct val="90000"/>
            </a:lnSpc>
            <a:spcBef>
              <a:spcPct val="0"/>
            </a:spcBef>
            <a:spcAft>
              <a:spcPct val="35000"/>
            </a:spcAft>
          </a:pPr>
          <a:r>
            <a:rPr lang="ru-RU" sz="3000" kern="1200" dirty="0"/>
            <a:t>тыс. руб.</a:t>
          </a:r>
        </a:p>
      </dsp:txBody>
      <dsp:txXfrm>
        <a:off x="341948" y="1972"/>
        <a:ext cx="3481774" cy="1392709"/>
      </dsp:txXfrm>
    </dsp:sp>
    <dsp:sp modelId="{14A6881D-9898-43B8-BCB4-DC6D707C8A69}">
      <dsp:nvSpPr>
        <dsp:cNvPr id="0" name=""/>
        <dsp:cNvSpPr/>
      </dsp:nvSpPr>
      <dsp:spPr>
        <a:xfrm>
          <a:off x="3571901" y="142882"/>
          <a:ext cx="4473724"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39700" h="139700" prst="divot"/>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a:t>9375,2</a:t>
          </a:r>
        </a:p>
      </dsp:txBody>
      <dsp:txXfrm>
        <a:off x="3571901" y="142882"/>
        <a:ext cx="4473724" cy="1155948"/>
      </dsp:txXfrm>
    </dsp:sp>
    <dsp:sp modelId="{0A1BCB42-3848-4911-BBE5-100F987D8A98}">
      <dsp:nvSpPr>
        <dsp:cNvPr id="0" name=""/>
        <dsp:cNvSpPr/>
      </dsp:nvSpPr>
      <dsp:spPr>
        <a:xfrm>
          <a:off x="341948" y="1589661"/>
          <a:ext cx="3481774" cy="1392709"/>
        </a:xfrm>
        <a:prstGeom prst="chevron">
          <a:avLst/>
        </a:prstGeom>
        <a:gradFill rotWithShape="1">
          <a:gsLst>
            <a:gs pos="0">
              <a:schemeClr val="accent1">
                <a:shade val="45000"/>
                <a:satMod val="155000"/>
              </a:schemeClr>
            </a:gs>
            <a:gs pos="60000">
              <a:schemeClr val="accent1">
                <a:shade val="95000"/>
                <a:satMod val="150000"/>
              </a:schemeClr>
            </a:gs>
            <a:gs pos="100000">
              <a:schemeClr val="accent1">
                <a:tint val="87000"/>
                <a:satMod val="250000"/>
              </a:schemeClr>
            </a:gs>
          </a:gsLst>
          <a:lin ang="16200000" scaled="0"/>
        </a:gradFill>
        <a:ln>
          <a:noFill/>
        </a:ln>
        <a:effectLst>
          <a:glow rad="101600">
            <a:schemeClr val="accent1">
              <a:satMod val="175000"/>
              <a:alpha val="40000"/>
            </a:schemeClr>
          </a:glow>
          <a:innerShdw blurRad="114300">
            <a:prstClr val="black"/>
          </a:innerShdw>
        </a:effectLst>
        <a:scene3d>
          <a:camera prst="orthographicFront" fov="0">
            <a:rot lat="0" lon="0" rev="0"/>
          </a:camera>
          <a:lightRig rig="contrasting" dir="t">
            <a:rot lat="0" lon="0" rev="12000000"/>
          </a:lightRig>
        </a:scene3d>
        <a:sp3d prstMaterial="powder">
          <a:bevelT h="50800"/>
        </a:sp3d>
      </dsp:spPr>
      <dsp:style>
        <a:lnRef idx="0">
          <a:schemeClr val="accent1"/>
        </a:lnRef>
        <a:fillRef idx="3">
          <a:schemeClr val="accent1"/>
        </a:fillRef>
        <a:effectRef idx="3">
          <a:schemeClr val="accent1"/>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a:t>расходы, </a:t>
          </a:r>
        </a:p>
        <a:p>
          <a:pPr lvl="0" algn="ctr" defTabSz="1333500">
            <a:lnSpc>
              <a:spcPct val="90000"/>
            </a:lnSpc>
            <a:spcBef>
              <a:spcPct val="0"/>
            </a:spcBef>
            <a:spcAft>
              <a:spcPct val="35000"/>
            </a:spcAft>
          </a:pPr>
          <a:r>
            <a:rPr lang="ru-RU" sz="3000" kern="1200" dirty="0"/>
            <a:t>тыс. руб.</a:t>
          </a:r>
        </a:p>
      </dsp:txBody>
      <dsp:txXfrm>
        <a:off x="341948" y="1589661"/>
        <a:ext cx="3481774" cy="1392709"/>
      </dsp:txXfrm>
    </dsp:sp>
    <dsp:sp modelId="{47DDD07B-BD1F-4969-AED6-ADCA507883D3}">
      <dsp:nvSpPr>
        <dsp:cNvPr id="0" name=""/>
        <dsp:cNvSpPr/>
      </dsp:nvSpPr>
      <dsp:spPr>
        <a:xfrm>
          <a:off x="3571901" y="1714514"/>
          <a:ext cx="4336860"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39700" h="139700" prst="divot"/>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a:t>9148,4</a:t>
          </a:r>
        </a:p>
      </dsp:txBody>
      <dsp:txXfrm>
        <a:off x="3571901" y="1714514"/>
        <a:ext cx="4336860" cy="1155948"/>
      </dsp:txXfrm>
    </dsp:sp>
    <dsp:sp modelId="{34D90447-8125-42B6-A388-E2ECDF84C934}">
      <dsp:nvSpPr>
        <dsp:cNvPr id="0" name=""/>
        <dsp:cNvSpPr/>
      </dsp:nvSpPr>
      <dsp:spPr>
        <a:xfrm>
          <a:off x="341948" y="3177350"/>
          <a:ext cx="3481774" cy="1392709"/>
        </a:xfrm>
        <a:prstGeom prst="chevr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a:t>дефицит,</a:t>
          </a:r>
        </a:p>
        <a:p>
          <a:pPr lvl="0" algn="ctr" defTabSz="1333500">
            <a:lnSpc>
              <a:spcPct val="90000"/>
            </a:lnSpc>
            <a:spcBef>
              <a:spcPct val="0"/>
            </a:spcBef>
            <a:spcAft>
              <a:spcPct val="35000"/>
            </a:spcAft>
          </a:pPr>
          <a:r>
            <a:rPr lang="ru-RU" sz="3000" kern="1200" dirty="0"/>
            <a:t>тыс. руб.</a:t>
          </a:r>
        </a:p>
      </dsp:txBody>
      <dsp:txXfrm>
        <a:off x="341948" y="3177350"/>
        <a:ext cx="3481774" cy="1392709"/>
      </dsp:txXfrm>
    </dsp:sp>
    <dsp:sp modelId="{21DE287B-D043-44A5-8194-4094D51D39D2}">
      <dsp:nvSpPr>
        <dsp:cNvPr id="0" name=""/>
        <dsp:cNvSpPr/>
      </dsp:nvSpPr>
      <dsp:spPr>
        <a:xfrm>
          <a:off x="3571901" y="3286147"/>
          <a:ext cx="4331167"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prst="angle"/>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a:t>226,8</a:t>
          </a:r>
        </a:p>
      </dsp:txBody>
      <dsp:txXfrm>
        <a:off x="3571901" y="3286147"/>
        <a:ext cx="4331167" cy="115594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0.8125</cdr:x>
      <cdr:y>0.16667</cdr:y>
    </cdr:from>
    <cdr:to>
      <cdr:x>0.86607</cdr:x>
      <cdr:y>0.75</cdr:y>
    </cdr:to>
    <cdr:sp macro="" textlink="">
      <cdr:nvSpPr>
        <cdr:cNvPr id="4" name="Правая фигурная скобка 1"/>
        <cdr:cNvSpPr/>
      </cdr:nvSpPr>
      <cdr:spPr>
        <a:xfrm xmlns:a="http://schemas.openxmlformats.org/drawingml/2006/main">
          <a:off x="6500858" y="857256"/>
          <a:ext cx="428628" cy="3000396"/>
        </a:xfrm>
        <a:prstGeom xmlns:a="http://schemas.openxmlformats.org/drawingml/2006/main" prst="righ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ru-RU" sz="1100" dirty="0"/>
        </a:p>
      </cdr:txBody>
    </cdr:sp>
  </cdr:relSizeAnchor>
  <cdr:relSizeAnchor xmlns:cdr="http://schemas.openxmlformats.org/drawingml/2006/chartDrawing">
    <cdr:from>
      <cdr:x>0.86607</cdr:x>
      <cdr:y>0.43056</cdr:y>
    </cdr:from>
    <cdr:to>
      <cdr:x>1</cdr:x>
      <cdr:y>0.5</cdr:y>
    </cdr:to>
    <cdr:sp macro="" textlink="">
      <cdr:nvSpPr>
        <cdr:cNvPr id="5" name="TextBox 2"/>
        <cdr:cNvSpPr txBox="1"/>
      </cdr:nvSpPr>
      <cdr:spPr>
        <a:xfrm xmlns:a="http://schemas.openxmlformats.org/drawingml/2006/main">
          <a:off x="6929486" y="2214578"/>
          <a:ext cx="1071570" cy="35719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200" b="1" dirty="0">
              <a:latin typeface="Times New Roman" pitchFamily="18" charset="0"/>
              <a:cs typeface="Times New Roman" pitchFamily="18" charset="0"/>
            </a:rPr>
            <a:t>9375,2</a:t>
          </a:r>
        </a:p>
      </cdr:txBody>
    </cdr:sp>
  </cdr:relSizeAnchor>
  <cdr:relSizeAnchor xmlns:cdr="http://schemas.openxmlformats.org/drawingml/2006/chartDrawing">
    <cdr:from>
      <cdr:x>0.45536</cdr:x>
      <cdr:y>0.06944</cdr:y>
    </cdr:from>
    <cdr:to>
      <cdr:x>0.50091</cdr:x>
      <cdr:y>0.7566</cdr:y>
    </cdr:to>
    <cdr:sp macro="" textlink="">
      <cdr:nvSpPr>
        <cdr:cNvPr id="2" name="Правая фигурная скобка 1"/>
        <cdr:cNvSpPr/>
      </cdr:nvSpPr>
      <cdr:spPr>
        <a:xfrm xmlns:a="http://schemas.openxmlformats.org/drawingml/2006/main">
          <a:off x="3643338" y="357190"/>
          <a:ext cx="364460" cy="3534409"/>
        </a:xfrm>
        <a:prstGeom xmlns:a="http://schemas.openxmlformats.org/drawingml/2006/main" prst="righ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ru-RU" dirty="0"/>
        </a:p>
      </cdr:txBody>
    </cdr:sp>
  </cdr:relSizeAnchor>
  <cdr:relSizeAnchor xmlns:cdr="http://schemas.openxmlformats.org/drawingml/2006/chartDrawing">
    <cdr:from>
      <cdr:x>0.49107</cdr:x>
      <cdr:y>0.38889</cdr:y>
    </cdr:from>
    <cdr:to>
      <cdr:x>0.66056</cdr:x>
      <cdr:y>0.44444</cdr:y>
    </cdr:to>
    <cdr:sp macro="" textlink="">
      <cdr:nvSpPr>
        <cdr:cNvPr id="3" name="TextBox 2"/>
        <cdr:cNvSpPr txBox="1"/>
      </cdr:nvSpPr>
      <cdr:spPr>
        <a:xfrm xmlns:a="http://schemas.openxmlformats.org/drawingml/2006/main">
          <a:off x="3929079" y="2000270"/>
          <a:ext cx="1356099" cy="28574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200" b="1" dirty="0">
              <a:latin typeface="Times New Roman" pitchFamily="18" charset="0"/>
              <a:cs typeface="Times New Roman" pitchFamily="18" charset="0"/>
            </a:rPr>
            <a:t>8714,2</a:t>
          </a:r>
        </a:p>
        <a:p xmlns:a="http://schemas.openxmlformats.org/drawingml/2006/main">
          <a:endParaRPr lang="ru-RU" sz="1200" b="1" dirty="0">
            <a:latin typeface="Times New Roman" pitchFamily="18" charset="0"/>
            <a:cs typeface="Times New Roman" pitchFamily="18" charset="0"/>
          </a:endParaRPr>
        </a:p>
      </cdr:txBody>
    </cdr:sp>
  </cdr:relSizeAnchor>
  <cdr:relSizeAnchor xmlns:cdr="http://schemas.openxmlformats.org/drawingml/2006/chartDrawing">
    <cdr:from>
      <cdr:x>0.37706</cdr:x>
      <cdr:y>0.01538</cdr:y>
    </cdr:from>
    <cdr:to>
      <cdr:x>0.75779</cdr:x>
      <cdr:y>0.19046</cdr:y>
    </cdr:to>
    <cdr:sp macro="" textlink="">
      <cdr:nvSpPr>
        <cdr:cNvPr id="6" name="TextBox 5"/>
        <cdr:cNvSpPr txBox="1"/>
      </cdr:nvSpPr>
      <cdr:spPr>
        <a:xfrm xmlns:a="http://schemas.openxmlformats.org/drawingml/2006/main">
          <a:off x="1629100" y="72008"/>
          <a:ext cx="1644929" cy="8194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200" dirty="0">
              <a:latin typeface="Times New Roman" pitchFamily="18" charset="0"/>
              <a:cs typeface="Times New Roman" pitchFamily="18" charset="0"/>
            </a:rPr>
            <a:t>Исполнение от уточненного  плана на год составило 107,6 %</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5B091E62-8B68-4474-8F1D-44C7CB36F986}" type="datetimeFigureOut">
              <a:rPr lang="ru-RU" smtClean="0"/>
              <a:pPr/>
              <a:t>30.08.2023</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037C60DC-AEB3-4BAD-98CB-29679DCD131D}" type="slidenum">
              <a:rPr lang="ru-RU" smtClean="0"/>
              <a:pPr/>
              <a:t>‹#›</a:t>
            </a:fld>
            <a:endParaRPr lang="ru-RU"/>
          </a:p>
        </p:txBody>
      </p:sp>
    </p:spTree>
    <p:extLst>
      <p:ext uri="{BB962C8B-B14F-4D97-AF65-F5344CB8AC3E}">
        <p14:creationId xmlns:p14="http://schemas.microsoft.com/office/powerpoint/2010/main" xmlns="" val="1660312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ctr">
              <a:lnSpc>
                <a:spcPct val="150000"/>
              </a:lnSpc>
            </a:pPr>
            <a:r>
              <a:rPr lang="ru-RU" sz="1400" dirty="0">
                <a:latin typeface="Times New Roman" pitchFamily="18" charset="0"/>
                <a:cs typeface="Times New Roman" pitchFamily="18" charset="0"/>
              </a:rPr>
              <a:t>	</a:t>
            </a:r>
          </a:p>
        </p:txBody>
      </p:sp>
      <p:sp>
        <p:nvSpPr>
          <p:cNvPr id="4" name="Номер слайда 3"/>
          <p:cNvSpPr>
            <a:spLocks noGrp="1"/>
          </p:cNvSpPr>
          <p:nvPr>
            <p:ph type="sldNum" sz="quarter" idx="10"/>
          </p:nvPr>
        </p:nvSpPr>
        <p:spPr/>
        <p:txBody>
          <a:bodyPr/>
          <a:lstStyle/>
          <a:p>
            <a:fld id="{037C60DC-AEB3-4BAD-98CB-29679DCD131D}"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a:solidFill>
                  <a:schemeClr val="tx1"/>
                </a:solidFill>
                <a:effectLst/>
                <a:latin typeface="+mn-lt"/>
                <a:ea typeface="+mn-ea"/>
                <a:cs typeface="+mn-cs"/>
              </a:rPr>
              <a:t>Основные показатели исполнения бюджета автономного округа за 2012 год сложились следующие:</a:t>
            </a:r>
          </a:p>
          <a:p>
            <a:r>
              <a:rPr lang="ru-RU" sz="1200" kern="1200" dirty="0">
                <a:solidFill>
                  <a:schemeClr val="tx1"/>
                </a:solidFill>
                <a:effectLst/>
                <a:latin typeface="+mn-lt"/>
                <a:ea typeface="+mn-ea"/>
                <a:cs typeface="+mn-cs"/>
              </a:rPr>
              <a:t>доходы составили 36 977,9 млн. рублей, </a:t>
            </a:r>
            <a:r>
              <a:rPr lang="ru-RU" sz="1200" i="1" kern="1200" dirty="0">
                <a:solidFill>
                  <a:schemeClr val="tx1"/>
                </a:solidFill>
                <a:effectLst/>
                <a:latin typeface="+mn-lt"/>
                <a:ea typeface="+mn-ea"/>
                <a:cs typeface="+mn-cs"/>
              </a:rPr>
              <a:t>или с ростом на 109,6% к 2011 году</a:t>
            </a:r>
            <a:r>
              <a:rPr lang="ru-RU" sz="1200" kern="1200" dirty="0">
                <a:solidFill>
                  <a:schemeClr val="tx1"/>
                </a:solidFill>
                <a:effectLst/>
                <a:latin typeface="+mn-lt"/>
                <a:ea typeface="+mn-ea"/>
                <a:cs typeface="+mn-cs"/>
              </a:rPr>
              <a:t>;</a:t>
            </a:r>
          </a:p>
          <a:p>
            <a:r>
              <a:rPr lang="ru-RU" sz="1200" kern="1200" dirty="0">
                <a:solidFill>
                  <a:schemeClr val="tx1"/>
                </a:solidFill>
                <a:effectLst/>
                <a:latin typeface="+mn-lt"/>
                <a:ea typeface="+mn-ea"/>
                <a:cs typeface="+mn-cs"/>
              </a:rPr>
              <a:t>расходы составили 36 662,0 млн. рублей, </a:t>
            </a:r>
            <a:r>
              <a:rPr lang="ru-RU" sz="1200" i="1" kern="1200" dirty="0">
                <a:solidFill>
                  <a:schemeClr val="tx1"/>
                </a:solidFill>
                <a:effectLst/>
                <a:latin typeface="+mn-lt"/>
                <a:ea typeface="+mn-ea"/>
                <a:cs typeface="+mn-cs"/>
              </a:rPr>
              <a:t>или с ростом на 111,9%  к 2011 году</a:t>
            </a:r>
            <a:r>
              <a:rPr lang="ru-RU" sz="1200" kern="1200" dirty="0">
                <a:solidFill>
                  <a:schemeClr val="tx1"/>
                </a:solidFill>
                <a:effectLst/>
                <a:latin typeface="+mn-lt"/>
                <a:ea typeface="+mn-ea"/>
                <a:cs typeface="+mn-cs"/>
              </a:rPr>
              <a:t>.</a:t>
            </a:r>
          </a:p>
          <a:p>
            <a:r>
              <a:rPr lang="ru-RU" sz="1200" kern="1200" dirty="0">
                <a:solidFill>
                  <a:schemeClr val="tx1"/>
                </a:solidFill>
                <a:effectLst/>
                <a:latin typeface="+mn-lt"/>
                <a:ea typeface="+mn-ea"/>
                <a:cs typeface="+mn-cs"/>
              </a:rPr>
              <a:t>профицит бюджета автономного округа сложился в  сумме 315,9 млн. рублей. </a:t>
            </a:r>
            <a:r>
              <a:rPr lang="ru-RU" sz="1200" i="1" kern="1200" dirty="0">
                <a:solidFill>
                  <a:schemeClr val="tx1"/>
                </a:solidFill>
                <a:effectLst/>
                <a:latin typeface="+mn-lt"/>
                <a:ea typeface="+mn-ea"/>
                <a:cs typeface="+mn-cs"/>
              </a:rPr>
              <a:t>(В 2011 году  бюджет был исполнен с профицитом в сумме 981,7 тыс.рублей).</a:t>
            </a:r>
            <a:r>
              <a:rPr lang="ru-RU" sz="1200" kern="1200" dirty="0">
                <a:solidFill>
                  <a:schemeClr val="tx1"/>
                </a:solidFill>
                <a:effectLst/>
                <a:latin typeface="+mn-lt"/>
                <a:ea typeface="+mn-ea"/>
                <a:cs typeface="+mn-cs"/>
              </a:rPr>
              <a:t> </a:t>
            </a:r>
          </a:p>
        </p:txBody>
      </p:sp>
      <p:sp>
        <p:nvSpPr>
          <p:cNvPr id="4" name="Номер слайда 3"/>
          <p:cNvSpPr>
            <a:spLocks noGrp="1"/>
          </p:cNvSpPr>
          <p:nvPr>
            <p:ph type="sldNum" sz="quarter" idx="10"/>
          </p:nvPr>
        </p:nvSpPr>
        <p:spPr/>
        <p:txBody>
          <a:bodyPr/>
          <a:lstStyle/>
          <a:p>
            <a:fld id="{037C60DC-AEB3-4BAD-98CB-29679DCD131D}" type="slidenum">
              <a:rPr lang="ru-RU" smtClean="0"/>
              <a:pPr/>
              <a:t>2</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dirty="0">
                <a:latin typeface="Times New Roman" pitchFamily="18" charset="0"/>
                <a:cs typeface="Times New Roman" pitchFamily="18" charset="0"/>
              </a:rPr>
              <a:t>	</a:t>
            </a:r>
            <a:r>
              <a:rPr lang="ru-RU" sz="1200" kern="1200" dirty="0">
                <a:solidFill>
                  <a:schemeClr val="tx1"/>
                </a:solidFill>
                <a:effectLst/>
                <a:latin typeface="+mn-lt"/>
                <a:ea typeface="+mn-ea"/>
                <a:cs typeface="+mn-cs"/>
              </a:rPr>
              <a:t>Доходы бюджета с.п.Каркатеевы за 2012 год исполнены на 99,8% к уточнённому плану на год. </a:t>
            </a:r>
            <a:endParaRPr lang="ru-RU" sz="1200" kern="1200" dirty="0">
              <a:solidFill>
                <a:srgbClr val="FF0000"/>
              </a:solidFill>
              <a:effectLst/>
              <a:latin typeface="+mn-lt"/>
              <a:ea typeface="+mn-ea"/>
              <a:cs typeface="+mn-cs"/>
            </a:endParaRPr>
          </a:p>
          <a:p>
            <a:r>
              <a:rPr lang="ru-RU" sz="1200" kern="1200" dirty="0">
                <a:solidFill>
                  <a:schemeClr val="tx1"/>
                </a:solidFill>
                <a:effectLst/>
                <a:latin typeface="+mn-lt"/>
                <a:ea typeface="+mn-ea"/>
                <a:cs typeface="+mn-cs"/>
              </a:rPr>
              <a:t>	Налоговые и неналоговые доходы бюджета исполнены в общей сумме 11 229,0 тыс.рублей. Относительно 2011 года отмечается рост по налоговым доходам в целом на  1 719,2 тыс. рублей. Данный вид</a:t>
            </a:r>
            <a:r>
              <a:rPr lang="ru-RU" sz="1200" kern="1200" baseline="0" dirty="0">
                <a:solidFill>
                  <a:schemeClr val="tx1"/>
                </a:solidFill>
                <a:effectLst/>
                <a:latin typeface="+mn-lt"/>
                <a:ea typeface="+mn-ea"/>
                <a:cs typeface="+mn-cs"/>
              </a:rPr>
              <a:t> дохода вырос на 2,9% </a:t>
            </a:r>
            <a:r>
              <a:rPr lang="ru-RU" sz="1200" kern="1200" dirty="0">
                <a:solidFill>
                  <a:schemeClr val="tx1"/>
                </a:solidFill>
                <a:effectLst/>
                <a:latin typeface="+mn-lt"/>
                <a:ea typeface="+mn-ea"/>
                <a:cs typeface="+mn-cs"/>
              </a:rPr>
              <a:t>и составил 91,6%. </a:t>
            </a:r>
          </a:p>
          <a:p>
            <a:r>
              <a:rPr lang="ru-RU" sz="1200" kern="1200" dirty="0">
                <a:solidFill>
                  <a:schemeClr val="tx1"/>
                </a:solidFill>
                <a:effectLst/>
                <a:latin typeface="+mn-lt"/>
                <a:ea typeface="+mn-ea"/>
                <a:cs typeface="+mn-cs"/>
              </a:rPr>
              <a:t>	Безвозмездные поступления в доходах бюджета с.п.Каркатеевы за 2012 год составили 25 748,9 тыс.рублей. </a:t>
            </a:r>
          </a:p>
          <a:p>
            <a:pPr algn="just">
              <a:lnSpc>
                <a:spcPct val="150000"/>
              </a:lnSpc>
            </a:pP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3</a:t>
            </a:fld>
            <a:endParaRPr lang="ru-RU"/>
          </a:p>
        </p:txBody>
      </p:sp>
    </p:spTree>
    <p:extLst>
      <p:ext uri="{BB962C8B-B14F-4D97-AF65-F5344CB8AC3E}">
        <p14:creationId xmlns:p14="http://schemas.microsoft.com/office/powerpoint/2010/main" xmlns="" val="1892846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latin typeface="Times New Roman" pitchFamily="18" charset="0"/>
                <a:cs typeface="Times New Roman" pitchFamily="18" charset="0"/>
              </a:rPr>
              <a:t>	</a:t>
            </a:r>
            <a:r>
              <a:rPr lang="ru-RU" sz="1200" kern="1200" dirty="0">
                <a:solidFill>
                  <a:schemeClr val="tx1"/>
                </a:solidFill>
                <a:effectLst/>
                <a:latin typeface="+mn-lt"/>
                <a:ea typeface="+mn-ea"/>
                <a:cs typeface="+mn-cs"/>
              </a:rPr>
              <a:t>В структуре налоговых доходов наибольший удельный вес поступлений по-прежнему приходится на налог на доходы физических лиц. По сравнению с 2011 годом его доля снизилась на 0,7%. </a:t>
            </a:r>
          </a:p>
          <a:p>
            <a:r>
              <a:rPr lang="ru-RU" sz="1200" kern="1200" dirty="0">
                <a:solidFill>
                  <a:schemeClr val="tx1"/>
                </a:solidFill>
                <a:effectLst/>
                <a:latin typeface="+mn-lt"/>
                <a:ea typeface="+mn-ea"/>
                <a:cs typeface="+mn-cs"/>
              </a:rPr>
              <a:t>	 Налог на имущество физических лиц, с удельным весом в общей сумме налоговых доходов 1,4% сохранил свою вторую позицию. Его доля относительно уровня 2011 года увеличилась на 0,5%. </a:t>
            </a:r>
          </a:p>
          <a:p>
            <a:r>
              <a:rPr lang="ru-RU" sz="1200" kern="1200" dirty="0">
                <a:solidFill>
                  <a:schemeClr val="tx1"/>
                </a:solidFill>
                <a:effectLst/>
                <a:latin typeface="+mn-lt"/>
                <a:ea typeface="+mn-ea"/>
                <a:cs typeface="+mn-cs"/>
              </a:rPr>
              <a:t>	Земельный налог - третий. Его доля 0,3%, по сравнению с 2011 годом возросла на 0,2</a:t>
            </a:r>
            <a:r>
              <a:rPr lang="ru-RU" sz="1200" kern="1200">
                <a:solidFill>
                  <a:schemeClr val="tx1"/>
                </a:solidFill>
                <a:effectLst/>
                <a:latin typeface="+mn-lt"/>
                <a:ea typeface="+mn-ea"/>
                <a:cs typeface="+mn-cs"/>
              </a:rPr>
              <a:t>%. </a:t>
            </a:r>
            <a:endParaRPr lang="ru-RU" sz="1200" kern="1200" dirty="0">
              <a:solidFill>
                <a:schemeClr val="tx1"/>
              </a:solidFill>
              <a:effectLst/>
              <a:latin typeface="+mn-lt"/>
              <a:ea typeface="+mn-ea"/>
              <a:cs typeface="+mn-cs"/>
            </a:endParaRPr>
          </a:p>
          <a:p>
            <a:pPr algn="just"/>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4</a:t>
            </a:fld>
            <a:endParaRPr lang="ru-RU"/>
          </a:p>
        </p:txBody>
      </p:sp>
    </p:spTree>
    <p:extLst>
      <p:ext uri="{BB962C8B-B14F-4D97-AF65-F5344CB8AC3E}">
        <p14:creationId xmlns:p14="http://schemas.microsoft.com/office/powerpoint/2010/main" xmlns="" val="1191931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latin typeface="Times New Roman" pitchFamily="18" charset="0"/>
                <a:cs typeface="Times New Roman" pitchFamily="18" charset="0"/>
              </a:rPr>
              <a:t>	</a:t>
            </a:r>
            <a:r>
              <a:rPr lang="ru-RU" sz="1200" kern="1200" dirty="0">
                <a:solidFill>
                  <a:schemeClr val="tx1"/>
                </a:solidFill>
                <a:effectLst/>
                <a:latin typeface="+mn-lt"/>
                <a:ea typeface="+mn-ea"/>
                <a:cs typeface="+mn-cs"/>
              </a:rPr>
              <a:t>В структуре налоговых доходов наибольший удельный вес поступлений по-прежнему приходится на налог на доходы физических лиц. По сравнению с 2011 годом его доля снизилась на 0,7%. </a:t>
            </a:r>
          </a:p>
          <a:p>
            <a:r>
              <a:rPr lang="ru-RU" sz="1200" kern="1200" dirty="0">
                <a:solidFill>
                  <a:schemeClr val="tx1"/>
                </a:solidFill>
                <a:effectLst/>
                <a:latin typeface="+mn-lt"/>
                <a:ea typeface="+mn-ea"/>
                <a:cs typeface="+mn-cs"/>
              </a:rPr>
              <a:t>	 Налог на имущество физических лиц, с удельным весом в общей сумме налоговых доходов 1,4% сохранил свою вторую позицию. Его доля относительно уровня 2011 года увеличилась на 0,5%. </a:t>
            </a:r>
          </a:p>
          <a:p>
            <a:r>
              <a:rPr lang="ru-RU" sz="1200" kern="1200" dirty="0">
                <a:solidFill>
                  <a:schemeClr val="tx1"/>
                </a:solidFill>
                <a:effectLst/>
                <a:latin typeface="+mn-lt"/>
                <a:ea typeface="+mn-ea"/>
                <a:cs typeface="+mn-cs"/>
              </a:rPr>
              <a:t>	Земельный налог - третий. Его доля 0,3%, по сравнению с 2011 годом возросла на 0,2</a:t>
            </a:r>
            <a:r>
              <a:rPr lang="ru-RU" sz="1200" kern="1200">
                <a:solidFill>
                  <a:schemeClr val="tx1"/>
                </a:solidFill>
                <a:effectLst/>
                <a:latin typeface="+mn-lt"/>
                <a:ea typeface="+mn-ea"/>
                <a:cs typeface="+mn-cs"/>
              </a:rPr>
              <a:t>%. </a:t>
            </a:r>
            <a:endParaRPr lang="ru-RU" sz="1200" kern="1200" dirty="0">
              <a:solidFill>
                <a:schemeClr val="tx1"/>
              </a:solidFill>
              <a:effectLst/>
              <a:latin typeface="+mn-lt"/>
              <a:ea typeface="+mn-ea"/>
              <a:cs typeface="+mn-cs"/>
            </a:endParaRPr>
          </a:p>
          <a:p>
            <a:pPr algn="just"/>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5</a:t>
            </a:fld>
            <a:endParaRPr lang="ru-RU"/>
          </a:p>
        </p:txBody>
      </p:sp>
    </p:spTree>
    <p:extLst>
      <p:ext uri="{BB962C8B-B14F-4D97-AF65-F5344CB8AC3E}">
        <p14:creationId xmlns:p14="http://schemas.microsoft.com/office/powerpoint/2010/main" xmlns="" val="1191931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black"/>
                </a:solidFill>
                <a:effectLst/>
                <a:uLnTx/>
                <a:uFillTx/>
                <a:latin typeface="+mn-lt"/>
                <a:ea typeface="+mn-ea"/>
                <a:cs typeface="+mn-cs"/>
              </a:rPr>
              <a:t>	В течение 2012 года межбюджетные трансферты муниципального образования сельское поселение Каркатеевы были увеличены против первоначального плана на 18 174,9,9 тыс.рублей. Основное увеличение произошло по дотации на поддержку мер по обеспечению сбалансированности бюджета поселения. </a:t>
            </a:r>
            <a:r>
              <a:rPr kumimoji="0" lang="ru-RU" sz="14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Также были увеличены иные межбюджетные трансферты на 5 575,5 тыс. рублей.</a:t>
            </a:r>
          </a:p>
          <a:p>
            <a:pPr algn="just">
              <a:lnSpc>
                <a:spcPct val="150000"/>
              </a:lnSpc>
            </a:pP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6</a:t>
            </a:fld>
            <a:endParaRPr lang="ru-RU" dirty="0"/>
          </a:p>
        </p:txBody>
      </p:sp>
    </p:spTree>
    <p:extLst>
      <p:ext uri="{BB962C8B-B14F-4D97-AF65-F5344CB8AC3E}">
        <p14:creationId xmlns:p14="http://schemas.microsoft.com/office/powerpoint/2010/main" xmlns="" val="2708590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lnSpcReduction="10000"/>
          </a:bodyPr>
          <a:lstStyle/>
          <a:p>
            <a:r>
              <a:rPr lang="ru-RU" dirty="0"/>
              <a:t>	</a:t>
            </a:r>
            <a:r>
              <a:rPr lang="ru-RU" sz="1200" kern="1200" dirty="0">
                <a:solidFill>
                  <a:schemeClr val="tx1"/>
                </a:solidFill>
                <a:effectLst/>
                <a:latin typeface="+mn-lt"/>
                <a:ea typeface="+mn-ea"/>
                <a:cs typeface="+mn-cs"/>
              </a:rPr>
              <a:t>Расходы бюджета автономного округа, сформированные программно-целевым методом исполнены в сумме 54 094,7 </a:t>
            </a:r>
            <a:r>
              <a:rPr lang="ru-RU" sz="1200" kern="1200" dirty="0" err="1">
                <a:solidFill>
                  <a:schemeClr val="tx1"/>
                </a:solidFill>
                <a:effectLst/>
                <a:latin typeface="+mn-lt"/>
                <a:ea typeface="+mn-ea"/>
                <a:cs typeface="+mn-cs"/>
              </a:rPr>
              <a:t>млн.рублей</a:t>
            </a:r>
            <a:r>
              <a:rPr lang="ru-RU" sz="1200" kern="1200" dirty="0">
                <a:solidFill>
                  <a:schemeClr val="tx1"/>
                </a:solidFill>
                <a:effectLst/>
                <a:latin typeface="+mn-lt"/>
                <a:ea typeface="+mn-ea"/>
                <a:cs typeface="+mn-cs"/>
              </a:rPr>
              <a:t>. Их удельный вес в общей сумме расходов составил 32,2%.  Прирост данных расходов к аналогичному периоду 2011 года составил 10 198,0 </a:t>
            </a:r>
            <a:r>
              <a:rPr lang="ru-RU" sz="1200" kern="1200" dirty="0" err="1">
                <a:solidFill>
                  <a:schemeClr val="tx1"/>
                </a:solidFill>
                <a:effectLst/>
                <a:latin typeface="+mn-lt"/>
                <a:ea typeface="+mn-ea"/>
                <a:cs typeface="+mn-cs"/>
              </a:rPr>
              <a:t>млн.рублей</a:t>
            </a:r>
            <a:r>
              <a:rPr lang="ru-RU" sz="1200" kern="1200" dirty="0">
                <a:solidFill>
                  <a:schemeClr val="tx1"/>
                </a:solidFill>
                <a:effectLst/>
                <a:latin typeface="+mn-lt"/>
                <a:ea typeface="+mn-ea"/>
                <a:cs typeface="+mn-cs"/>
              </a:rPr>
              <a:t>, или 23,2%. </a:t>
            </a:r>
          </a:p>
          <a:p>
            <a:r>
              <a:rPr lang="ru-RU" sz="1200" kern="1200" dirty="0">
                <a:solidFill>
                  <a:schemeClr val="tx1"/>
                </a:solidFill>
                <a:effectLst/>
                <a:latin typeface="+mn-lt"/>
                <a:ea typeface="+mn-ea"/>
                <a:cs typeface="+mn-cs"/>
              </a:rPr>
              <a:t>Ежегодно перечень целевых программ автономного округа пересматривается,  дополняется новыми программами и направлениями. Так, если в 2011 году из бюджета автономного округа на реализацию 27 целевых программ автономного округа было направлено 41 416,3 </a:t>
            </a:r>
            <a:r>
              <a:rPr lang="ru-RU" sz="1200" kern="1200" dirty="0" err="1">
                <a:solidFill>
                  <a:schemeClr val="tx1"/>
                </a:solidFill>
                <a:effectLst/>
                <a:latin typeface="+mn-lt"/>
                <a:ea typeface="+mn-ea"/>
                <a:cs typeface="+mn-cs"/>
              </a:rPr>
              <a:t>млн.рублей</a:t>
            </a:r>
            <a:r>
              <a:rPr lang="ru-RU" sz="1200" kern="1200" dirty="0">
                <a:solidFill>
                  <a:schemeClr val="tx1"/>
                </a:solidFill>
                <a:effectLst/>
                <a:latin typeface="+mn-lt"/>
                <a:ea typeface="+mn-ea"/>
                <a:cs typeface="+mn-cs"/>
              </a:rPr>
              <a:t>, то в 2012 году на реализацию  уже  33 целевых программ автономного округа было направлено  - 50 640,7 </a:t>
            </a:r>
            <a:r>
              <a:rPr lang="ru-RU" sz="1200" kern="1200" dirty="0" err="1">
                <a:solidFill>
                  <a:schemeClr val="tx1"/>
                </a:solidFill>
                <a:effectLst/>
                <a:latin typeface="+mn-lt"/>
                <a:ea typeface="+mn-ea"/>
                <a:cs typeface="+mn-cs"/>
              </a:rPr>
              <a:t>млн.рублей</a:t>
            </a:r>
            <a:r>
              <a:rPr lang="ru-RU" sz="1200" kern="1200" dirty="0">
                <a:solidFill>
                  <a:schemeClr val="tx1"/>
                </a:solidFill>
                <a:effectLst/>
                <a:latin typeface="+mn-lt"/>
                <a:ea typeface="+mn-ea"/>
                <a:cs typeface="+mn-cs"/>
              </a:rPr>
              <a:t>, что на 9 224,4 </a:t>
            </a:r>
            <a:r>
              <a:rPr lang="ru-RU" sz="1200" kern="1200" dirty="0" err="1">
                <a:solidFill>
                  <a:schemeClr val="tx1"/>
                </a:solidFill>
                <a:effectLst/>
                <a:latin typeface="+mn-lt"/>
                <a:ea typeface="+mn-ea"/>
                <a:cs typeface="+mn-cs"/>
              </a:rPr>
              <a:t>млн.рублей</a:t>
            </a:r>
            <a:r>
              <a:rPr lang="ru-RU" sz="1200" kern="1200" dirty="0">
                <a:solidFill>
                  <a:schemeClr val="tx1"/>
                </a:solidFill>
                <a:effectLst/>
                <a:latin typeface="+mn-lt"/>
                <a:ea typeface="+mn-ea"/>
                <a:cs typeface="+mn-cs"/>
              </a:rPr>
              <a:t> или на 22,3% больше. </a:t>
            </a:r>
          </a:p>
          <a:p>
            <a:r>
              <a:rPr lang="ru-RU" sz="1200" kern="1200" dirty="0">
                <a:solidFill>
                  <a:schemeClr val="tx1"/>
                </a:solidFill>
                <a:effectLst/>
                <a:latin typeface="+mn-lt"/>
                <a:ea typeface="+mn-ea"/>
                <a:cs typeface="+mn-cs"/>
              </a:rPr>
              <a:t>В общей сумме расходов на</a:t>
            </a:r>
            <a:r>
              <a:rPr lang="ru-RU" sz="1200" kern="1200" baseline="0" dirty="0">
                <a:solidFill>
                  <a:schemeClr val="tx1"/>
                </a:solidFill>
                <a:effectLst/>
                <a:latin typeface="+mn-lt"/>
                <a:ea typeface="+mn-ea"/>
                <a:cs typeface="+mn-cs"/>
              </a:rPr>
              <a:t> реализацию целевых программ автономного округа </a:t>
            </a:r>
            <a:r>
              <a:rPr lang="ru-RU" sz="1200" kern="1200" dirty="0">
                <a:solidFill>
                  <a:schemeClr val="tx1"/>
                </a:solidFill>
                <a:effectLst/>
                <a:latin typeface="+mn-lt"/>
                <a:ea typeface="+mn-ea"/>
                <a:cs typeface="+mn-cs"/>
              </a:rPr>
              <a:t>львиную долю  занимают расходы на программы в сфере  жилищного строительства и коммунального хозяйства - 40,7% или 20 608,8 </a:t>
            </a:r>
            <a:r>
              <a:rPr lang="ru-RU" sz="1200" kern="1200" dirty="0" err="1">
                <a:solidFill>
                  <a:schemeClr val="tx1"/>
                </a:solidFill>
                <a:effectLst/>
                <a:latin typeface="+mn-lt"/>
                <a:ea typeface="+mn-ea"/>
                <a:cs typeface="+mn-cs"/>
              </a:rPr>
              <a:t>млн.рублей</a:t>
            </a:r>
            <a:r>
              <a:rPr lang="ru-RU" sz="1200" kern="1200" dirty="0">
                <a:solidFill>
                  <a:schemeClr val="tx1"/>
                </a:solidFill>
                <a:effectLst/>
                <a:latin typeface="+mn-lt"/>
                <a:ea typeface="+mn-ea"/>
                <a:cs typeface="+mn-cs"/>
              </a:rPr>
              <a:t>. </a:t>
            </a:r>
          </a:p>
          <a:p>
            <a:r>
              <a:rPr lang="ru-RU" sz="1200" kern="1200" dirty="0">
                <a:solidFill>
                  <a:schemeClr val="tx1"/>
                </a:solidFill>
                <a:effectLst/>
                <a:latin typeface="+mn-lt"/>
                <a:ea typeface="+mn-ea"/>
                <a:cs typeface="+mn-cs"/>
              </a:rPr>
              <a:t>Расходы на реализацию программ социально – культурной направленности занимают в общем объеме расходов на целевые программы - 30,3% или           15 348,5 </a:t>
            </a:r>
            <a:r>
              <a:rPr lang="ru-RU" sz="1200" kern="1200" dirty="0" err="1">
                <a:solidFill>
                  <a:schemeClr val="tx1"/>
                </a:solidFill>
                <a:effectLst/>
                <a:latin typeface="+mn-lt"/>
                <a:ea typeface="+mn-ea"/>
                <a:cs typeface="+mn-cs"/>
              </a:rPr>
              <a:t>млн.рублей</a:t>
            </a:r>
            <a:r>
              <a:rPr lang="ru-RU" sz="1200" kern="1200" dirty="0">
                <a:solidFill>
                  <a:schemeClr val="tx1"/>
                </a:solidFill>
                <a:effectLst/>
                <a:latin typeface="+mn-lt"/>
                <a:ea typeface="+mn-ea"/>
                <a:cs typeface="+mn-cs"/>
              </a:rPr>
              <a:t>.  </a:t>
            </a:r>
          </a:p>
          <a:p>
            <a:r>
              <a:rPr lang="ru-RU" sz="1200" kern="1200" dirty="0">
                <a:solidFill>
                  <a:schemeClr val="tx1"/>
                </a:solidFill>
                <a:effectLst/>
                <a:latin typeface="+mn-lt"/>
                <a:ea typeface="+mn-ea"/>
                <a:cs typeface="+mn-cs"/>
              </a:rPr>
              <a:t>Расходы в рамках целевых программ автономного округа, направленные на развитие отраслей экономики исполнены в 2012 году в сумме                                      10 830,0 </a:t>
            </a:r>
            <a:r>
              <a:rPr lang="ru-RU" sz="1200" kern="1200" dirty="0" err="1">
                <a:solidFill>
                  <a:schemeClr val="tx1"/>
                </a:solidFill>
                <a:effectLst/>
                <a:latin typeface="+mn-lt"/>
                <a:ea typeface="+mn-ea"/>
                <a:cs typeface="+mn-cs"/>
              </a:rPr>
              <a:t>млн.рублей</a:t>
            </a:r>
            <a:r>
              <a:rPr lang="ru-RU" sz="1200" kern="1200" dirty="0">
                <a:solidFill>
                  <a:schemeClr val="tx1"/>
                </a:solidFill>
                <a:effectLst/>
                <a:latin typeface="+mn-lt"/>
                <a:ea typeface="+mn-ea"/>
                <a:cs typeface="+mn-cs"/>
              </a:rPr>
              <a:t>,</a:t>
            </a:r>
            <a:r>
              <a:rPr lang="ru-RU" sz="1200" kern="1200" baseline="0" dirty="0">
                <a:solidFill>
                  <a:schemeClr val="tx1"/>
                </a:solidFill>
                <a:effectLst/>
                <a:latin typeface="+mn-lt"/>
                <a:ea typeface="+mn-ea"/>
                <a:cs typeface="+mn-cs"/>
              </a:rPr>
              <a:t> что на 2 962,2 </a:t>
            </a:r>
            <a:r>
              <a:rPr lang="ru-RU" sz="1200" kern="1200" baseline="0" dirty="0" err="1">
                <a:solidFill>
                  <a:schemeClr val="tx1"/>
                </a:solidFill>
                <a:effectLst/>
                <a:latin typeface="+mn-lt"/>
                <a:ea typeface="+mn-ea"/>
                <a:cs typeface="+mn-cs"/>
              </a:rPr>
              <a:t>млн.рублей</a:t>
            </a:r>
            <a:r>
              <a:rPr lang="ru-RU" sz="1200" kern="1200" baseline="0" dirty="0">
                <a:solidFill>
                  <a:schemeClr val="tx1"/>
                </a:solidFill>
                <a:effectLst/>
                <a:latin typeface="+mn-lt"/>
                <a:ea typeface="+mn-ea"/>
                <a:cs typeface="+mn-cs"/>
              </a:rPr>
              <a:t> больше, чем в 2011 году.</a:t>
            </a:r>
            <a:r>
              <a:rPr lang="ru-RU" sz="1200" kern="1200" dirty="0">
                <a:solidFill>
                  <a:schemeClr val="tx1"/>
                </a:solidFill>
                <a:effectLst/>
                <a:latin typeface="+mn-lt"/>
                <a:ea typeface="+mn-ea"/>
                <a:cs typeface="+mn-cs"/>
              </a:rPr>
              <a:t> </a:t>
            </a:r>
          </a:p>
          <a:p>
            <a:r>
              <a:rPr lang="ru-RU" sz="1200" kern="1200" dirty="0">
                <a:solidFill>
                  <a:schemeClr val="tx1"/>
                </a:solidFill>
                <a:effectLst/>
                <a:latin typeface="+mn-lt"/>
                <a:ea typeface="+mn-ea"/>
                <a:cs typeface="+mn-cs"/>
              </a:rPr>
              <a:t>	</a:t>
            </a:r>
          </a:p>
          <a:p>
            <a:pPr algn="just">
              <a:lnSpc>
                <a:spcPct val="150000"/>
              </a:lnSpc>
            </a:pPr>
            <a:endParaRPr lang="ru-RU" sz="1400" kern="1200" dirty="0">
              <a:solidFill>
                <a:schemeClr val="tx1"/>
              </a:solidFill>
              <a:effectLst/>
              <a:latin typeface="Times New Roman" pitchFamily="18" charset="0"/>
              <a:ea typeface="+mn-ea"/>
              <a:cs typeface="Times New Roman" pitchFamily="18" charset="0"/>
            </a:endParaRPr>
          </a:p>
          <a:p>
            <a:pPr algn="just">
              <a:lnSpc>
                <a:spcPct val="150000"/>
              </a:lnSpc>
            </a:pPr>
            <a:r>
              <a:rPr lang="ru-RU" sz="1400" kern="1200" dirty="0">
                <a:solidFill>
                  <a:schemeClr val="tx1"/>
                </a:solidFill>
                <a:effectLst/>
                <a:latin typeface="Times New Roman" pitchFamily="18" charset="0"/>
                <a:ea typeface="+mn-ea"/>
                <a:cs typeface="Times New Roman" pitchFamily="18" charset="0"/>
              </a:rPr>
              <a:t>	</a:t>
            </a:r>
          </a:p>
        </p:txBody>
      </p:sp>
      <p:sp>
        <p:nvSpPr>
          <p:cNvPr id="4" name="Номер слайда 3"/>
          <p:cNvSpPr>
            <a:spLocks noGrp="1"/>
          </p:cNvSpPr>
          <p:nvPr>
            <p:ph type="sldNum" sz="quarter" idx="10"/>
          </p:nvPr>
        </p:nvSpPr>
        <p:spPr/>
        <p:txBody>
          <a:bodyPr/>
          <a:lstStyle/>
          <a:p>
            <a:fld id="{037C60DC-AEB3-4BAD-98CB-29679DCD131D}" type="slidenum">
              <a:rPr lang="ru-RU" smtClean="0"/>
              <a:pPr/>
              <a:t>7</a:t>
            </a:fld>
            <a:endParaRPr lang="ru-RU"/>
          </a:p>
        </p:txBody>
      </p:sp>
    </p:spTree>
    <p:extLst>
      <p:ext uri="{BB962C8B-B14F-4D97-AF65-F5344CB8AC3E}">
        <p14:creationId xmlns:p14="http://schemas.microsoft.com/office/powerpoint/2010/main" xmlns="" val="3041189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89013" y="744538"/>
            <a:ext cx="4962525" cy="3722687"/>
          </a:xfrm>
        </p:spPr>
      </p:sp>
      <p:sp>
        <p:nvSpPr>
          <p:cNvPr id="3" name="Заметки 2"/>
          <p:cNvSpPr>
            <a:spLocks noGrp="1"/>
          </p:cNvSpPr>
          <p:nvPr>
            <p:ph type="body" idx="1"/>
          </p:nvPr>
        </p:nvSpPr>
        <p:spPr/>
        <p:txBody>
          <a:bodyPr>
            <a:normAutofit/>
          </a:bodyPr>
          <a:lstStyle/>
          <a:p>
            <a:r>
              <a:rPr lang="ru-RU" sz="1400" kern="1200" dirty="0">
                <a:solidFill>
                  <a:schemeClr val="tx1"/>
                </a:solidFill>
                <a:latin typeface="Times New Roman" pitchFamily="18" charset="0"/>
                <a:cs typeface="Times New Roman" pitchFamily="18" charset="0"/>
              </a:rPr>
              <a:t>	</a:t>
            </a:r>
            <a:r>
              <a:rPr lang="ru-RU" sz="1200" kern="1200" dirty="0">
                <a:solidFill>
                  <a:schemeClr val="tx1"/>
                </a:solidFill>
                <a:effectLst/>
                <a:latin typeface="+mn-lt"/>
                <a:ea typeface="+mn-ea"/>
                <a:cs typeface="+mn-cs"/>
              </a:rPr>
              <a:t>Бюджет муниципального образования</a:t>
            </a:r>
            <a:r>
              <a:rPr lang="ru-RU" sz="1200" kern="1200" baseline="0" dirty="0">
                <a:solidFill>
                  <a:schemeClr val="tx1"/>
                </a:solidFill>
                <a:effectLst/>
                <a:latin typeface="+mn-lt"/>
                <a:ea typeface="+mn-ea"/>
                <a:cs typeface="+mn-cs"/>
              </a:rPr>
              <a:t> сельское поселение Каркатеевы</a:t>
            </a:r>
            <a:r>
              <a:rPr lang="ru-RU" sz="1200" kern="1200" dirty="0">
                <a:solidFill>
                  <a:schemeClr val="tx1"/>
                </a:solidFill>
                <a:effectLst/>
                <a:latin typeface="+mn-lt"/>
                <a:ea typeface="+mn-ea"/>
                <a:cs typeface="+mn-cs"/>
              </a:rPr>
              <a:t> по доходам без учета межбюджетных трансфертов за 2012 год исполнен в сумме 36 977,9 тыс. рублей, или с ростом к аналогичному показателю 2011 года на 12,4%. С учетом межбюджетных трансфертов доходы бюджета муниципального образования  составили 36</a:t>
            </a:r>
            <a:r>
              <a:rPr lang="ru-RU" sz="1200" kern="1200" baseline="0" dirty="0">
                <a:solidFill>
                  <a:schemeClr val="tx1"/>
                </a:solidFill>
                <a:effectLst/>
                <a:latin typeface="+mn-lt"/>
                <a:ea typeface="+mn-ea"/>
                <a:cs typeface="+mn-cs"/>
              </a:rPr>
              <a:t> 977,9  тыс</a:t>
            </a:r>
            <a:r>
              <a:rPr lang="ru-RU" sz="1200" kern="1200" dirty="0">
                <a:solidFill>
                  <a:schemeClr val="tx1"/>
                </a:solidFill>
                <a:effectLst/>
                <a:latin typeface="+mn-lt"/>
                <a:ea typeface="+mn-ea"/>
                <a:cs typeface="+mn-cs"/>
              </a:rPr>
              <a:t>. рублей, что на 9,6% выше уровня 2011 года. </a:t>
            </a:r>
          </a:p>
          <a:p>
            <a:r>
              <a:rPr lang="ru-RU" sz="1200" kern="1200" dirty="0">
                <a:solidFill>
                  <a:schemeClr val="tx1"/>
                </a:solidFill>
                <a:effectLst/>
                <a:latin typeface="+mn-lt"/>
                <a:ea typeface="+mn-ea"/>
                <a:cs typeface="+mn-cs"/>
              </a:rPr>
              <a:t>Расходы бюджетов муниципальных образований по итогам 2012 года составили 116 932,3  млн. рублей, или с ростом к уровню 2011 года на 7,3%. Остаток неосвоенных плановых бюджетных ассигнований в целом сложился в сумме 14 083,1 </a:t>
            </a:r>
            <a:r>
              <a:rPr lang="ru-RU" sz="1200" kern="1200" dirty="0" err="1">
                <a:solidFill>
                  <a:schemeClr val="tx1"/>
                </a:solidFill>
                <a:effectLst/>
                <a:latin typeface="+mn-lt"/>
                <a:ea typeface="+mn-ea"/>
                <a:cs typeface="+mn-cs"/>
              </a:rPr>
              <a:t>млн.рублей</a:t>
            </a:r>
            <a:r>
              <a:rPr lang="ru-RU" sz="1200" kern="1200" dirty="0">
                <a:solidFill>
                  <a:schemeClr val="tx1"/>
                </a:solidFill>
                <a:effectLst/>
                <a:latin typeface="+mn-lt"/>
                <a:ea typeface="+mn-ea"/>
                <a:cs typeface="+mn-cs"/>
              </a:rPr>
              <a:t>. </a:t>
            </a:r>
          </a:p>
          <a:p>
            <a:r>
              <a:rPr lang="ru-RU" sz="1200" kern="1200" dirty="0">
                <a:solidFill>
                  <a:schemeClr val="tx1"/>
                </a:solidFill>
                <a:effectLst/>
                <a:latin typeface="+mn-lt"/>
                <a:ea typeface="+mn-ea"/>
                <a:cs typeface="+mn-cs"/>
              </a:rPr>
              <a:t>В целом по итогам 2012 года по местным бюджетам сложился профицит бюджетов  в сумме 1 310,2 млн. рублей, при плановом дефиците в сумме 13 450,2 </a:t>
            </a:r>
            <a:r>
              <a:rPr lang="ru-RU" sz="1200" kern="1200" dirty="0" err="1">
                <a:solidFill>
                  <a:schemeClr val="tx1"/>
                </a:solidFill>
                <a:effectLst/>
                <a:latin typeface="+mn-lt"/>
                <a:ea typeface="+mn-ea"/>
                <a:cs typeface="+mn-cs"/>
              </a:rPr>
              <a:t>млн.рублей</a:t>
            </a:r>
            <a:r>
              <a:rPr lang="ru-RU" sz="1200" kern="1200" dirty="0">
                <a:solidFill>
                  <a:schemeClr val="tx1"/>
                </a:solidFill>
                <a:effectLst/>
                <a:latin typeface="+mn-lt"/>
                <a:ea typeface="+mn-ea"/>
                <a:cs typeface="+mn-cs"/>
              </a:rPr>
              <a:t>. С профицитом бюджета исполнили свои бюджеты 11 муниципалитетов.</a:t>
            </a:r>
          </a:p>
          <a:p>
            <a:endParaRPr lang="ru-RU" sz="1400" dirty="0"/>
          </a:p>
        </p:txBody>
      </p:sp>
      <p:sp>
        <p:nvSpPr>
          <p:cNvPr id="4" name="Номер слайда 3"/>
          <p:cNvSpPr>
            <a:spLocks noGrp="1"/>
          </p:cNvSpPr>
          <p:nvPr>
            <p:ph type="sldNum" sz="quarter" idx="10"/>
          </p:nvPr>
        </p:nvSpPr>
        <p:spPr/>
        <p:txBody>
          <a:bodyPr/>
          <a:lstStyle/>
          <a:p>
            <a:fld id="{037C60DC-AEB3-4BAD-98CB-29679DCD131D}" type="slidenum">
              <a:rPr lang="ru-RU" smtClean="0"/>
              <a:pPr/>
              <a:t>8</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19" name="Дата 18"/>
          <p:cNvSpPr>
            <a:spLocks noGrp="1"/>
          </p:cNvSpPr>
          <p:nvPr>
            <p:ph type="dt" sz="half" idx="10"/>
          </p:nvPr>
        </p:nvSpPr>
        <p:spPr/>
        <p:txBody>
          <a:bodyPr/>
          <a:lstStyle/>
          <a:p>
            <a:fld id="{6893EE42-F206-4184-90B0-E21CADD67298}" type="datetimeFigureOut">
              <a:rPr lang="ru-RU" smtClean="0"/>
              <a:pPr/>
              <a:t>30.08.2023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11" name="Номер слайда 10"/>
          <p:cNvSpPr>
            <a:spLocks noGrp="1"/>
          </p:cNvSpPr>
          <p:nvPr>
            <p:ph type="sldNum" sz="quarter" idx="12"/>
          </p:nvPr>
        </p:nvSpPr>
        <p:spPr/>
        <p:txBody>
          <a:bodyPr/>
          <a:lstStyle/>
          <a:p>
            <a:fld id="{67B82EE8-D6DD-4410-B6E6-FE672ADC8267}" type="slidenum">
              <a:rPr lang="ru-RU" smtClean="0"/>
              <a:pPr/>
              <a:t>‹#›</a:t>
            </a:fld>
            <a:endParaRPr lang="ru-RU"/>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6893EE42-F206-4184-90B0-E21CADD67298}" type="datetimeFigureOut">
              <a:rPr lang="ru-RU" smtClean="0"/>
              <a:pPr/>
              <a:t>30.08.2023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B82EE8-D6DD-4410-B6E6-FE672ADC8267}" type="slidenum">
              <a:rPr lang="ru-RU" smtClean="0"/>
              <a:pPr/>
              <a:t>‹#›</a:t>
            </a:fld>
            <a:endParaRPr lang="ru-R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6893EE42-F206-4184-90B0-E21CADD67298}" type="datetimeFigureOut">
              <a:rPr lang="ru-RU" smtClean="0"/>
              <a:pPr/>
              <a:t>30.08.2023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B82EE8-D6DD-4410-B6E6-FE672ADC8267}" type="slidenum">
              <a:rPr lang="ru-RU" smtClean="0"/>
              <a:pPr/>
              <a:t>‹#›</a:t>
            </a:fld>
            <a:endParaRPr lang="ru-RU"/>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kumimoji="0" lang="ru-RU"/>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6893EE42-F206-4184-90B0-E21CADD67298}" type="datetimeFigureOut">
              <a:rPr lang="ru-RU" smtClean="0"/>
              <a:pPr/>
              <a:t>30.08.2023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B82EE8-D6DD-4410-B6E6-FE672ADC8267}" type="slidenum">
              <a:rPr lang="ru-RU" smtClean="0"/>
              <a:pPr/>
              <a:t>‹#›</a:t>
            </a:fld>
            <a:endParaRPr lang="ru-RU"/>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6893EE42-F206-4184-90B0-E21CADD67298}" type="datetimeFigureOut">
              <a:rPr lang="ru-RU" smtClean="0"/>
              <a:pPr/>
              <a:t>30.08.2023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B82EE8-D6DD-4410-B6E6-FE672ADC8267}" type="slidenum">
              <a:rPr lang="ru-RU" smtClean="0"/>
              <a:pPr/>
              <a:t>‹#›</a:t>
            </a:fld>
            <a:endParaRPr lang="ru-RU"/>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6893EE42-F206-4184-90B0-E21CADD67298}" type="datetimeFigureOut">
              <a:rPr lang="ru-RU" smtClean="0"/>
              <a:pPr/>
              <a:t>30.08.2023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B82EE8-D6DD-4410-B6E6-FE672ADC8267}" type="slidenum">
              <a:rPr lang="ru-RU" smtClean="0"/>
              <a:pPr/>
              <a:t>‹#›</a:t>
            </a:fld>
            <a:endParaRPr lang="ru-RU"/>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6893EE42-F206-4184-90B0-E21CADD67298}" type="datetimeFigureOut">
              <a:rPr lang="ru-RU" smtClean="0"/>
              <a:pPr/>
              <a:t>30.08.2023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7B82EE8-D6DD-4410-B6E6-FE672ADC8267}" type="slidenum">
              <a:rPr lang="ru-RU" smtClean="0"/>
              <a:pPr/>
              <a:t>‹#›</a:t>
            </a:fld>
            <a:endParaRPr lang="ru-RU"/>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6893EE42-F206-4184-90B0-E21CADD67298}" type="datetimeFigureOut">
              <a:rPr lang="ru-RU" smtClean="0"/>
              <a:pPr/>
              <a:t>30.08.2023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7B82EE8-D6DD-4410-B6E6-FE672ADC8267}" type="slidenum">
              <a:rPr lang="ru-RU" smtClean="0"/>
              <a:pPr/>
              <a:t>‹#›</a:t>
            </a:fld>
            <a:endParaRPr lang="ru-RU"/>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6893EE42-F206-4184-90B0-E21CADD67298}" type="datetimeFigureOut">
              <a:rPr lang="ru-RU" smtClean="0"/>
              <a:pPr/>
              <a:t>30.08.2023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7B82EE8-D6DD-4410-B6E6-FE672ADC8267}" type="slidenum">
              <a:rPr lang="ru-RU" smtClean="0"/>
              <a:pPr/>
              <a:t>‹#›</a:t>
            </a:fld>
            <a:endParaRPr lang="ru-RU"/>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6893EE42-F206-4184-90B0-E21CADD67298}" type="datetimeFigureOut">
              <a:rPr lang="ru-RU" smtClean="0"/>
              <a:pPr/>
              <a:t>30.08.2023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B82EE8-D6DD-4410-B6E6-FE672ADC8267}" type="slidenum">
              <a:rPr lang="ru-RU" smtClean="0"/>
              <a:pPr/>
              <a:t>‹#›</a:t>
            </a:fld>
            <a:endParaRPr lang="ru-RU"/>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6893EE42-F206-4184-90B0-E21CADD67298}" type="datetimeFigureOut">
              <a:rPr lang="ru-RU" smtClean="0"/>
              <a:pPr/>
              <a:t>30.08.2023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B82EE8-D6DD-4410-B6E6-FE672ADC8267}"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a:t>Вставка рисунка</a:t>
            </a:r>
            <a:endParaRPr kumimoji="0"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p>
            <a:r>
              <a:rPr kumimoji="0" lang="ru-RU"/>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893EE42-F206-4184-90B0-E21CADD67298}" type="datetimeFigureOut">
              <a:rPr lang="ru-RU" smtClean="0"/>
              <a:pPr/>
              <a:t>30.08.2023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7B82EE8-D6DD-4410-B6E6-FE672ADC826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transition>
    <p:fade/>
  </p:transition>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285992"/>
            <a:ext cx="8429684" cy="2214578"/>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0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Отчет об исполнении </a:t>
            </a:r>
            <a:r>
              <a:rPr lang="ru-RU" sz="35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бюджета муниципального образования «Гончаровский сельсовет» Суджанского района Курской области</a:t>
            </a:r>
            <a:br>
              <a:rPr lang="ru-RU" sz="35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35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за 2022год </a:t>
            </a:r>
          </a:p>
        </p:txBody>
      </p:sp>
      <p:sp>
        <p:nvSpPr>
          <p:cNvPr id="3" name="Текст 2"/>
          <p:cNvSpPr>
            <a:spLocks noGrp="1"/>
          </p:cNvSpPr>
          <p:nvPr>
            <p:ph type="body" idx="1"/>
          </p:nvPr>
        </p:nvSpPr>
        <p:spPr>
          <a:xfrm>
            <a:off x="4143372" y="4929199"/>
            <a:ext cx="1714512" cy="500066"/>
          </a:xfrm>
        </p:spPr>
        <p:txBody>
          <a:bodyPr/>
          <a:lstStyle/>
          <a:p>
            <a:endParaRPr lang="ru-RU" dirty="0"/>
          </a:p>
          <a:p>
            <a:endParaRPr lang="ru-RU"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240666"/>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kern="0" cap="all" dirty="0">
                <a:ln w="0"/>
                <a:solidFill>
                  <a:schemeClr val="accent1">
                    <a:lumMod val="75000"/>
                  </a:schemeClr>
                </a:solidFill>
                <a:latin typeface="Times New Roman" pitchFamily="18" charset="0"/>
                <a:cs typeface="Times New Roman" pitchFamily="18" charset="0"/>
              </a:rPr>
              <a:t>Основные показатели исполнения бюджета  муниципального образования «Гончаровский сельсовет»  суджанского района Курской области за 2022 год</a:t>
            </a:r>
          </a:p>
        </p:txBody>
      </p:sp>
      <p:graphicFrame>
        <p:nvGraphicFramePr>
          <p:cNvPr id="4" name="Содержимое 3"/>
          <p:cNvGraphicFramePr>
            <a:graphicFrameLocks noGrp="1"/>
          </p:cNvGraphicFramePr>
          <p:nvPr>
            <p:ph idx="1"/>
            <p:extLst>
              <p:ext uri="{D42A27DB-BD31-4B8C-83A1-F6EECF244321}">
                <p14:modId xmlns:p14="http://schemas.microsoft.com/office/powerpoint/2010/main" xmlns="" val="2159362136"/>
              </p:ext>
            </p:extLst>
          </p:nvPr>
        </p:nvGraphicFramePr>
        <p:xfrm>
          <a:off x="500034" y="2000240"/>
          <a:ext cx="8186766"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16633"/>
            <a:ext cx="7772400" cy="792088"/>
          </a:xfrm>
        </p:spPr>
        <p:txBody>
          <a:bodyPr>
            <a:normAutofit fontScale="90000"/>
          </a:bodyPr>
          <a:lstStyle/>
          <a:p>
            <a:pPr algn="ctr"/>
            <a:r>
              <a:rPr lang="ru-RU" sz="1800" b="1" kern="0" cap="all" dirty="0">
                <a:ln w="0"/>
                <a:solidFill>
                  <a:schemeClr val="accent1">
                    <a:lumMod val="75000"/>
                  </a:schemeClr>
                </a:solidFill>
                <a:latin typeface="Times New Roman" pitchFamily="18" charset="0"/>
                <a:cs typeface="Times New Roman" pitchFamily="18" charset="0"/>
              </a:rPr>
              <a:t>Исполнение доходной части бюджета муниципального образования «Гончаровский сельсовет»  суджанского района курской области  за 2022 год</a:t>
            </a:r>
          </a:p>
        </p:txBody>
      </p:sp>
      <p:graphicFrame>
        <p:nvGraphicFramePr>
          <p:cNvPr id="5" name="Диаграмма 4"/>
          <p:cNvGraphicFramePr>
            <a:graphicFrameLocks/>
          </p:cNvGraphicFramePr>
          <p:nvPr>
            <p:extLst>
              <p:ext uri="{D42A27DB-BD31-4B8C-83A1-F6EECF244321}">
                <p14:modId xmlns:p14="http://schemas.microsoft.com/office/powerpoint/2010/main" xmlns="" val="3926944271"/>
              </p:ext>
            </p:extLst>
          </p:nvPr>
        </p:nvGraphicFramePr>
        <p:xfrm>
          <a:off x="500034" y="1285860"/>
          <a:ext cx="8001056" cy="5143536"/>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611560" y="980727"/>
            <a:ext cx="768865" cy="276999"/>
          </a:xfrm>
          <a:prstGeom prst="rect">
            <a:avLst/>
          </a:prstGeom>
          <a:noFill/>
        </p:spPr>
        <p:txBody>
          <a:bodyPr wrap="none" rtlCol="0">
            <a:spAutoFit/>
          </a:bodyPr>
          <a:lstStyle/>
          <a:p>
            <a:r>
              <a:rPr lang="ru-RU" sz="1200" dirty="0">
                <a:latin typeface="Times New Roman" pitchFamily="18" charset="0"/>
                <a:cs typeface="Times New Roman" pitchFamily="18" charset="0"/>
              </a:rPr>
              <a:t>тыс. руб.</a:t>
            </a:r>
          </a:p>
        </p:txBody>
      </p:sp>
    </p:spTree>
    <p:extLst>
      <p:ext uri="{BB962C8B-B14F-4D97-AF65-F5344CB8AC3E}">
        <p14:creationId xmlns:p14="http://schemas.microsoft.com/office/powerpoint/2010/main" xmlns="" val="106917282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57166"/>
            <a:ext cx="8606190" cy="1000132"/>
          </a:xfrm>
        </p:spPr>
        <p:txBody>
          <a:bodyPr>
            <a:noAutofit/>
          </a:bodyPr>
          <a:lstStyle/>
          <a:p>
            <a:pPr algn="ctr"/>
            <a:r>
              <a:rPr lang="ru-RU" sz="1800" b="1" kern="0" cap="all" dirty="0">
                <a:ln w="0"/>
                <a:solidFill>
                  <a:schemeClr val="accent1">
                    <a:lumMod val="75000"/>
                  </a:schemeClr>
                </a:solidFill>
                <a:latin typeface="Times New Roman" pitchFamily="18" charset="0"/>
                <a:cs typeface="Times New Roman" pitchFamily="18" charset="0"/>
              </a:rPr>
              <a:t>Структура налоговых доходов бюджета  муниципального образования «Гончаровский сельсовет»  суджанского района курской области </a:t>
            </a:r>
            <a:br>
              <a:rPr lang="ru-RU" sz="1800" b="1" kern="0" cap="all" dirty="0">
                <a:ln w="0"/>
                <a:solidFill>
                  <a:schemeClr val="accent1">
                    <a:lumMod val="75000"/>
                  </a:schemeClr>
                </a:solidFill>
                <a:latin typeface="Times New Roman" pitchFamily="18" charset="0"/>
                <a:cs typeface="Times New Roman" pitchFamily="18" charset="0"/>
              </a:rPr>
            </a:br>
            <a:r>
              <a:rPr lang="ru-RU" sz="1800" b="1" kern="0" cap="all" dirty="0">
                <a:ln w="0"/>
                <a:solidFill>
                  <a:schemeClr val="accent1">
                    <a:lumMod val="75000"/>
                  </a:schemeClr>
                </a:solidFill>
                <a:latin typeface="Times New Roman" pitchFamily="18" charset="0"/>
                <a:cs typeface="Times New Roman" pitchFamily="18" charset="0"/>
              </a:rPr>
              <a:t>за 2022 год</a:t>
            </a:r>
          </a:p>
        </p:txBody>
      </p:sp>
      <p:graphicFrame>
        <p:nvGraphicFramePr>
          <p:cNvPr id="14" name="Диаграмма 13"/>
          <p:cNvGraphicFramePr/>
          <p:nvPr>
            <p:extLst>
              <p:ext uri="{D42A27DB-BD31-4B8C-83A1-F6EECF244321}">
                <p14:modId xmlns:p14="http://schemas.microsoft.com/office/powerpoint/2010/main" xmlns="" val="409684121"/>
              </p:ext>
            </p:extLst>
          </p:nvPr>
        </p:nvGraphicFramePr>
        <p:xfrm>
          <a:off x="642910" y="1357298"/>
          <a:ext cx="8001056" cy="50006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23234751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568952" cy="1169228"/>
          </a:xfrm>
        </p:spPr>
        <p:txBody>
          <a:bodyPr>
            <a:noAutofit/>
          </a:bodyPr>
          <a:lstStyle/>
          <a:p>
            <a:pPr algn="ctr"/>
            <a:r>
              <a:rPr lang="ru-RU" sz="1800" b="1" kern="0" cap="all" dirty="0">
                <a:ln w="0"/>
                <a:solidFill>
                  <a:schemeClr val="accent1">
                    <a:lumMod val="75000"/>
                  </a:schemeClr>
                </a:solidFill>
                <a:latin typeface="Times New Roman" pitchFamily="18" charset="0"/>
                <a:cs typeface="Times New Roman" pitchFamily="18" charset="0"/>
              </a:rPr>
              <a:t>Структура расходов бюджета  муниципального образования «Гончаровский сельсовет» Суджанского района Курской области за 2022 год</a:t>
            </a:r>
          </a:p>
        </p:txBody>
      </p:sp>
      <p:graphicFrame>
        <p:nvGraphicFramePr>
          <p:cNvPr id="14" name="Диаграмма 13"/>
          <p:cNvGraphicFramePr/>
          <p:nvPr>
            <p:extLst>
              <p:ext uri="{D42A27DB-BD31-4B8C-83A1-F6EECF244321}">
                <p14:modId xmlns:p14="http://schemas.microsoft.com/office/powerpoint/2010/main" xmlns="" val="429833792"/>
              </p:ext>
            </p:extLst>
          </p:nvPr>
        </p:nvGraphicFramePr>
        <p:xfrm>
          <a:off x="428596" y="1357274"/>
          <a:ext cx="8429684" cy="550072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23234751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784976" cy="1240666"/>
          </a:xfrm>
        </p:spPr>
        <p:txBody>
          <a:bodyPr>
            <a:noAutofit/>
          </a:bodyPr>
          <a:lstStyle/>
          <a:p>
            <a:pPr algn="ctr"/>
            <a:r>
              <a:rPr lang="ru-RU" sz="1400" b="1" cap="all" dirty="0">
                <a:ln w="0"/>
                <a:solidFill>
                  <a:schemeClr val="accent1">
                    <a:lumMod val="75000"/>
                  </a:schemeClr>
                </a:solidFill>
                <a:latin typeface="Times New Roman" pitchFamily="18" charset="0"/>
                <a:cs typeface="Times New Roman" pitchFamily="18" charset="0"/>
              </a:rPr>
              <a:t>Изменение объема межбюджетных трансфертов, предоставляемых </a:t>
            </a:r>
            <a:br>
              <a:rPr lang="ru-RU" sz="1400" b="1" cap="all" dirty="0">
                <a:ln w="0"/>
                <a:solidFill>
                  <a:schemeClr val="accent1">
                    <a:lumMod val="75000"/>
                  </a:schemeClr>
                </a:solidFill>
                <a:latin typeface="Times New Roman" pitchFamily="18" charset="0"/>
                <a:cs typeface="Times New Roman" pitchFamily="18" charset="0"/>
              </a:rPr>
            </a:br>
            <a:r>
              <a:rPr lang="ru-RU" sz="1400" b="1" cap="all" dirty="0">
                <a:ln w="0"/>
                <a:solidFill>
                  <a:schemeClr val="accent1">
                    <a:lumMod val="75000"/>
                  </a:schemeClr>
                </a:solidFill>
                <a:latin typeface="Times New Roman" pitchFamily="18" charset="0"/>
                <a:cs typeface="Times New Roman" pitchFamily="18" charset="0"/>
              </a:rPr>
              <a:t>в бюджет муниципального образования «Гончаровский  сельсовет» суджанского района Курской области в 2022 году в разрезе видов трансфертов, тыс. руб.</a:t>
            </a:r>
            <a:endParaRPr lang="ru-RU" sz="1400" b="1" dirty="0">
              <a:solidFill>
                <a:schemeClr val="accent1">
                  <a:lumMod val="75000"/>
                </a:schemeClr>
              </a:solidFill>
              <a:latin typeface="Times New Roman" pitchFamily="18" charset="0"/>
              <a:cs typeface="Times New Roman" pitchFamily="18" charset="0"/>
            </a:endParaRPr>
          </a:p>
        </p:txBody>
      </p:sp>
      <p:graphicFrame>
        <p:nvGraphicFramePr>
          <p:cNvPr id="4" name="Диаграмма 3"/>
          <p:cNvGraphicFramePr/>
          <p:nvPr>
            <p:extLst>
              <p:ext uri="{D42A27DB-BD31-4B8C-83A1-F6EECF244321}">
                <p14:modId xmlns:p14="http://schemas.microsoft.com/office/powerpoint/2010/main" xmlns="" val="3898056482"/>
              </p:ext>
            </p:extLst>
          </p:nvPr>
        </p:nvGraphicFramePr>
        <p:xfrm>
          <a:off x="857224" y="1397000"/>
          <a:ext cx="8072494" cy="48180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95304987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57256"/>
          </a:xfrm>
        </p:spPr>
        <p:txBody>
          <a:bodyPr>
            <a:normAutofit fontScale="90000"/>
          </a:bodyPr>
          <a:lstStyle/>
          <a:p>
            <a:pPr algn="ctr"/>
            <a:r>
              <a:rPr lang="ru-RU" sz="2000" b="1" kern="0" cap="all" dirty="0">
                <a:ln w="0"/>
                <a:solidFill>
                  <a:schemeClr val="accent1">
                    <a:lumMod val="75000"/>
                  </a:schemeClr>
                </a:solidFill>
                <a:latin typeface="Times New Roman" pitchFamily="18" charset="0"/>
                <a:cs typeface="Times New Roman" pitchFamily="18" charset="0"/>
              </a:rPr>
              <a:t/>
            </a:r>
            <a:br>
              <a:rPr lang="ru-RU" sz="2000" b="1" kern="0" cap="all" dirty="0">
                <a:ln w="0"/>
                <a:solidFill>
                  <a:schemeClr val="accent1">
                    <a:lumMod val="75000"/>
                  </a:schemeClr>
                </a:solidFill>
                <a:latin typeface="Times New Roman" pitchFamily="18" charset="0"/>
                <a:cs typeface="Times New Roman" pitchFamily="18" charset="0"/>
              </a:rPr>
            </a:br>
            <a:r>
              <a:rPr lang="ru-RU" sz="2000" kern="0" cap="all" dirty="0">
                <a:ln w="0"/>
                <a:solidFill>
                  <a:schemeClr val="accent1">
                    <a:lumMod val="75000"/>
                  </a:schemeClr>
                </a:solidFill>
                <a:latin typeface="Times New Roman" pitchFamily="18" charset="0"/>
                <a:cs typeface="Times New Roman" pitchFamily="18" charset="0"/>
              </a:rPr>
              <a:t/>
            </a:r>
            <a:br>
              <a:rPr lang="ru-RU" sz="2000" kern="0" cap="all" dirty="0">
                <a:ln w="0"/>
                <a:solidFill>
                  <a:schemeClr val="accent1">
                    <a:lumMod val="75000"/>
                  </a:schemeClr>
                </a:solidFill>
                <a:latin typeface="Times New Roman" pitchFamily="18" charset="0"/>
                <a:cs typeface="Times New Roman" pitchFamily="18" charset="0"/>
              </a:rPr>
            </a:br>
            <a:r>
              <a:rPr lang="ru-RU" sz="2000" b="1" kern="0" cap="all" dirty="0">
                <a:ln w="0"/>
                <a:solidFill>
                  <a:schemeClr val="accent1">
                    <a:lumMod val="75000"/>
                  </a:schemeClr>
                </a:solidFill>
                <a:latin typeface="Times New Roman" pitchFamily="18" charset="0"/>
                <a:cs typeface="Times New Roman" pitchFamily="18" charset="0"/>
              </a:rPr>
              <a:t>Исполнение муниципальных  программ муниципального образования «Гончаровский сельсовет»  суджанского района курской области </a:t>
            </a:r>
            <a:br>
              <a:rPr lang="ru-RU" sz="2000" b="1" kern="0" cap="all" dirty="0">
                <a:ln w="0"/>
                <a:solidFill>
                  <a:schemeClr val="accent1">
                    <a:lumMod val="75000"/>
                  </a:schemeClr>
                </a:solidFill>
                <a:latin typeface="Times New Roman" pitchFamily="18" charset="0"/>
                <a:cs typeface="Times New Roman" pitchFamily="18" charset="0"/>
              </a:rPr>
            </a:br>
            <a:r>
              <a:rPr lang="ru-RU" sz="2000" b="1" kern="0" cap="all" dirty="0">
                <a:ln w="0"/>
                <a:solidFill>
                  <a:schemeClr val="accent1">
                    <a:lumMod val="75000"/>
                  </a:schemeClr>
                </a:solidFill>
                <a:latin typeface="Times New Roman" pitchFamily="18" charset="0"/>
                <a:cs typeface="Times New Roman" pitchFamily="18" charset="0"/>
              </a:rPr>
              <a:t>за 2022 год</a:t>
            </a:r>
            <a:r>
              <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t/>
            </a:r>
            <a:br>
              <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b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endParaRPr>
          </a:p>
        </p:txBody>
      </p:sp>
      <p:graphicFrame>
        <p:nvGraphicFramePr>
          <p:cNvPr id="5" name="Объект 4"/>
          <p:cNvGraphicFramePr>
            <a:graphicFrameLocks noGrp="1"/>
          </p:cNvGraphicFramePr>
          <p:nvPr>
            <p:ph sz="half" idx="1"/>
            <p:extLst>
              <p:ext uri="{D42A27DB-BD31-4B8C-83A1-F6EECF244321}">
                <p14:modId xmlns:p14="http://schemas.microsoft.com/office/powerpoint/2010/main" xmlns="" val="3550099750"/>
              </p:ext>
            </p:extLst>
          </p:nvPr>
        </p:nvGraphicFramePr>
        <p:xfrm>
          <a:off x="500034" y="1052736"/>
          <a:ext cx="8215370" cy="51623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Объект 5"/>
          <p:cNvGraphicFramePr>
            <a:graphicFrameLocks noGrp="1"/>
          </p:cNvGraphicFramePr>
          <p:nvPr>
            <p:ph sz="half" idx="2"/>
            <p:extLst>
              <p:ext uri="{D42A27DB-BD31-4B8C-83A1-F6EECF244321}">
                <p14:modId xmlns:p14="http://schemas.microsoft.com/office/powerpoint/2010/main" xmlns="" val="2524181511"/>
              </p:ext>
            </p:extLst>
          </p:nvPr>
        </p:nvGraphicFramePr>
        <p:xfrm>
          <a:off x="8715404" y="642918"/>
          <a:ext cx="177076" cy="607223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28075073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28604"/>
            <a:ext cx="8319868" cy="928694"/>
          </a:xfrm>
        </p:spPr>
        <p:txBody>
          <a:bodyPr>
            <a:normAutofit/>
          </a:bodyPr>
          <a:lstStyle/>
          <a:p>
            <a:pPr algn="ctr"/>
            <a:r>
              <a:rPr lang="ru-RU" sz="1800" b="1" kern="0" cap="all" dirty="0">
                <a:ln w="0"/>
                <a:solidFill>
                  <a:srgbClr val="FF0000"/>
                </a:solidFill>
                <a:latin typeface="Times New Roman" pitchFamily="18" charset="0"/>
                <a:cs typeface="Times New Roman" pitchFamily="18" charset="0"/>
              </a:rPr>
              <a:t>Исполнение бюджета муниципального образования «Гончаровский сельсовет» Суджанского района Курской области за 2021 год, тыс. руб.</a:t>
            </a:r>
          </a:p>
        </p:txBody>
      </p:sp>
      <p:graphicFrame>
        <p:nvGraphicFramePr>
          <p:cNvPr id="3" name="Таблица 2"/>
          <p:cNvGraphicFramePr>
            <a:graphicFrameLocks noGrp="1"/>
          </p:cNvGraphicFramePr>
          <p:nvPr>
            <p:extLst>
              <p:ext uri="{D42A27DB-BD31-4B8C-83A1-F6EECF244321}">
                <p14:modId xmlns:p14="http://schemas.microsoft.com/office/powerpoint/2010/main" xmlns="" val="886219088"/>
              </p:ext>
            </p:extLst>
          </p:nvPr>
        </p:nvGraphicFramePr>
        <p:xfrm>
          <a:off x="571473" y="1643051"/>
          <a:ext cx="7858181" cy="1643073"/>
        </p:xfrm>
        <a:graphic>
          <a:graphicData uri="http://schemas.openxmlformats.org/drawingml/2006/table">
            <a:tbl>
              <a:tblPr>
                <a:tableStyleId>{3C2FFA5D-87B4-456A-9821-1D502468CF0F}</a:tableStyleId>
              </a:tblPr>
              <a:tblGrid>
                <a:gridCol w="988575">
                  <a:extLst>
                    <a:ext uri="{9D8B030D-6E8A-4147-A177-3AD203B41FA5}">
                      <a16:colId xmlns:a16="http://schemas.microsoft.com/office/drawing/2014/main" xmlns="" val="20000"/>
                    </a:ext>
                  </a:extLst>
                </a:gridCol>
                <a:gridCol w="1119543">
                  <a:extLst>
                    <a:ext uri="{9D8B030D-6E8A-4147-A177-3AD203B41FA5}">
                      <a16:colId xmlns:a16="http://schemas.microsoft.com/office/drawing/2014/main" xmlns="" val="20001"/>
                    </a:ext>
                  </a:extLst>
                </a:gridCol>
                <a:gridCol w="820110">
                  <a:extLst>
                    <a:ext uri="{9D8B030D-6E8A-4147-A177-3AD203B41FA5}">
                      <a16:colId xmlns:a16="http://schemas.microsoft.com/office/drawing/2014/main" xmlns="" val="20002"/>
                    </a:ext>
                  </a:extLst>
                </a:gridCol>
                <a:gridCol w="947795">
                  <a:extLst>
                    <a:ext uri="{9D8B030D-6E8A-4147-A177-3AD203B41FA5}">
                      <a16:colId xmlns:a16="http://schemas.microsoft.com/office/drawing/2014/main" xmlns="" val="20003"/>
                    </a:ext>
                  </a:extLst>
                </a:gridCol>
                <a:gridCol w="1081681">
                  <a:extLst>
                    <a:ext uri="{9D8B030D-6E8A-4147-A177-3AD203B41FA5}">
                      <a16:colId xmlns:a16="http://schemas.microsoft.com/office/drawing/2014/main" xmlns="" val="20004"/>
                    </a:ext>
                  </a:extLst>
                </a:gridCol>
                <a:gridCol w="799186">
                  <a:extLst>
                    <a:ext uri="{9D8B030D-6E8A-4147-A177-3AD203B41FA5}">
                      <a16:colId xmlns:a16="http://schemas.microsoft.com/office/drawing/2014/main" xmlns="" val="20005"/>
                    </a:ext>
                  </a:extLst>
                </a:gridCol>
                <a:gridCol w="913477">
                  <a:extLst>
                    <a:ext uri="{9D8B030D-6E8A-4147-A177-3AD203B41FA5}">
                      <a16:colId xmlns:a16="http://schemas.microsoft.com/office/drawing/2014/main" xmlns="" val="20006"/>
                    </a:ext>
                  </a:extLst>
                </a:gridCol>
                <a:gridCol w="1187814">
                  <a:extLst>
                    <a:ext uri="{9D8B030D-6E8A-4147-A177-3AD203B41FA5}">
                      <a16:colId xmlns:a16="http://schemas.microsoft.com/office/drawing/2014/main" xmlns="" val="20007"/>
                    </a:ext>
                  </a:extLst>
                </a:gridCol>
              </a:tblGrid>
              <a:tr h="434323">
                <a:tc gridSpan="3">
                  <a:txBody>
                    <a:bodyPr/>
                    <a:lstStyle/>
                    <a:p>
                      <a:pPr algn="ctr" fontAlgn="ctr"/>
                      <a:r>
                        <a:rPr lang="ru-RU" sz="1000" u="none" strike="noStrike" dirty="0">
                          <a:effectLst/>
                        </a:rPr>
                        <a:t>Доходы</a:t>
                      </a:r>
                      <a:endParaRPr lang="ru-RU" sz="1000" b="1" i="0" u="none" strike="noStrike" dirty="0">
                        <a:effectLst/>
                        <a:latin typeface="Times New Roman" pitchFamily="18" charset="0"/>
                        <a:cs typeface="Times New Roman" pitchFamily="18" charset="0"/>
                      </a:endParaRPr>
                    </a:p>
                  </a:txBody>
                  <a:tcPr marL="6677" marR="6677" marT="6677" marB="0" anchor="ctr"/>
                </a:tc>
                <a:tc hMerge="1">
                  <a:txBody>
                    <a:bodyPr/>
                    <a:lstStyle/>
                    <a:p>
                      <a:endParaRPr lang="ru-RU"/>
                    </a:p>
                  </a:txBody>
                  <a:tcPr/>
                </a:tc>
                <a:tc hMerge="1">
                  <a:txBody>
                    <a:bodyPr/>
                    <a:lstStyle/>
                    <a:p>
                      <a:endParaRPr lang="ru-RU"/>
                    </a:p>
                  </a:txBody>
                  <a:tcPr/>
                </a:tc>
                <a:tc gridSpan="3">
                  <a:txBody>
                    <a:bodyPr/>
                    <a:lstStyle/>
                    <a:p>
                      <a:pPr algn="ctr" fontAlgn="ctr"/>
                      <a:r>
                        <a:rPr lang="ru-RU" sz="1000" u="none" strike="noStrike">
                          <a:effectLst/>
                        </a:rPr>
                        <a:t>Расходы</a:t>
                      </a:r>
                      <a:endParaRPr lang="ru-RU" sz="1000" b="1" i="0" u="none" strike="noStrike">
                        <a:effectLst/>
                        <a:latin typeface="Times New Roman" pitchFamily="18" charset="0"/>
                        <a:cs typeface="Times New Roman" pitchFamily="18" charset="0"/>
                      </a:endParaRPr>
                    </a:p>
                  </a:txBody>
                  <a:tcPr marL="6677" marR="6677" marT="6677" marB="0" anchor="ctr"/>
                </a:tc>
                <a:tc hMerge="1">
                  <a:txBody>
                    <a:bodyPr/>
                    <a:lstStyle/>
                    <a:p>
                      <a:endParaRPr lang="ru-RU"/>
                    </a:p>
                  </a:txBody>
                  <a:tcPr/>
                </a:tc>
                <a:tc hMerge="1">
                  <a:txBody>
                    <a:bodyPr/>
                    <a:lstStyle/>
                    <a:p>
                      <a:endParaRPr lang="ru-RU"/>
                    </a:p>
                  </a:txBody>
                  <a:tcPr/>
                </a:tc>
                <a:tc gridSpan="2">
                  <a:txBody>
                    <a:bodyPr/>
                    <a:lstStyle/>
                    <a:p>
                      <a:pPr algn="ctr" fontAlgn="ctr"/>
                      <a:r>
                        <a:rPr lang="ru-RU" sz="1000" u="none" strike="noStrike" dirty="0">
                          <a:effectLst/>
                        </a:rPr>
                        <a:t>Профицит(+)/Дефицит(-)</a:t>
                      </a:r>
                      <a:endParaRPr lang="ru-RU" sz="1000" b="1" i="0" u="none" strike="noStrike" dirty="0">
                        <a:effectLst/>
                        <a:latin typeface="Times New Roman" pitchFamily="18" charset="0"/>
                        <a:cs typeface="Times New Roman" pitchFamily="18" charset="0"/>
                      </a:endParaRPr>
                    </a:p>
                  </a:txBody>
                  <a:tcPr marL="6677" marR="6677" marT="6677" marB="0" anchor="ctr"/>
                </a:tc>
                <a:tc hMerge="1">
                  <a:txBody>
                    <a:bodyPr/>
                    <a:lstStyle/>
                    <a:p>
                      <a:endParaRPr lang="ru-RU"/>
                    </a:p>
                  </a:txBody>
                  <a:tcPr/>
                </a:tc>
                <a:extLst>
                  <a:ext uri="{0D108BD9-81ED-4DB2-BD59-A6C34878D82A}">
                    <a16:rowId xmlns:a16="http://schemas.microsoft.com/office/drawing/2014/main" xmlns="" val="10000"/>
                  </a:ext>
                </a:extLst>
              </a:tr>
              <a:tr h="743386">
                <a:tc>
                  <a:txBody>
                    <a:bodyPr/>
                    <a:lstStyle/>
                    <a:p>
                      <a:pPr algn="ctr" fontAlgn="ctr"/>
                      <a:r>
                        <a:rPr lang="ru-RU" sz="1000" u="none" strike="noStrike" dirty="0">
                          <a:effectLst/>
                        </a:rPr>
                        <a:t>Уточненный план на год</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 исполнения</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Уточненный план на год</a:t>
                      </a:r>
                      <a:endParaRPr lang="ru-RU" sz="1000" b="1" i="0" u="none" strike="noStrike" dirty="0">
                        <a:solidFill>
                          <a:srgbClr val="000000"/>
                        </a:solidFill>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 исполнения </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Уточненный план на год</a:t>
                      </a:r>
                      <a:endParaRPr lang="ru-RU" sz="1000" b="1" i="0" u="none" strike="noStrike" dirty="0">
                        <a:solidFill>
                          <a:srgbClr val="000000"/>
                        </a:solidFill>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extLst>
                  <a:ext uri="{0D108BD9-81ED-4DB2-BD59-A6C34878D82A}">
                    <a16:rowId xmlns:a16="http://schemas.microsoft.com/office/drawing/2014/main" xmlns="" val="10001"/>
                  </a:ext>
                </a:extLst>
              </a:tr>
              <a:tr h="465364">
                <a:tc>
                  <a:txBody>
                    <a:bodyPr/>
                    <a:lstStyle/>
                    <a:p>
                      <a:pPr algn="r" fontAlgn="b"/>
                      <a:r>
                        <a:rPr lang="ru-RU" sz="1200" b="0" i="0" u="none" strike="noStrike" baseline="0" dirty="0">
                          <a:effectLst/>
                          <a:latin typeface="Times New Roman"/>
                        </a:rPr>
                        <a:t>8714,2</a:t>
                      </a:r>
                      <a:endParaRPr lang="ru-RU" sz="1200" b="0" i="0" u="none" strike="noStrike" dirty="0">
                        <a:effectLst/>
                        <a:latin typeface="Times New Roman"/>
                      </a:endParaRPr>
                    </a:p>
                  </a:txBody>
                  <a:tcPr marL="9525" marR="9525" marT="9525" marB="0" anchor="b"/>
                </a:tc>
                <a:tc>
                  <a:txBody>
                    <a:bodyPr/>
                    <a:lstStyle/>
                    <a:p>
                      <a:pPr algn="r" fontAlgn="b"/>
                      <a:r>
                        <a:rPr lang="ru-RU" sz="1200" u="none" strike="noStrike" dirty="0">
                          <a:effectLst/>
                        </a:rPr>
                        <a:t>9375,2</a:t>
                      </a:r>
                    </a:p>
                  </a:txBody>
                  <a:tcPr marL="9525" marR="9525" marT="9525" marB="0" anchor="b"/>
                </a:tc>
                <a:tc>
                  <a:txBody>
                    <a:bodyPr/>
                    <a:lstStyle/>
                    <a:p>
                      <a:pPr algn="r" fontAlgn="b"/>
                      <a:r>
                        <a:rPr lang="ru-RU" sz="1200" u="none" strike="noStrike" dirty="0">
                          <a:effectLst/>
                        </a:rPr>
                        <a:t>107,6</a:t>
                      </a:r>
                      <a:endParaRPr lang="ru-RU" sz="1200" b="0" i="0" u="none" strike="noStrike" dirty="0">
                        <a:effectLst/>
                        <a:latin typeface="Times New Roman"/>
                      </a:endParaRPr>
                    </a:p>
                  </a:txBody>
                  <a:tcPr marL="9525" marR="9525" marT="9525" marB="0" anchor="b"/>
                </a:tc>
                <a:tc>
                  <a:txBody>
                    <a:bodyPr/>
                    <a:lstStyle/>
                    <a:p>
                      <a:pPr algn="r" fontAlgn="b"/>
                      <a:r>
                        <a:rPr lang="ru-RU" sz="1200" u="none" strike="noStrike" dirty="0">
                          <a:effectLst/>
                        </a:rPr>
                        <a:t>9872</a:t>
                      </a:r>
                    </a:p>
                  </a:txBody>
                  <a:tcPr marL="9525" marR="9525" marT="9525" marB="0" anchor="b"/>
                </a:tc>
                <a:tc>
                  <a:txBody>
                    <a:bodyPr/>
                    <a:lstStyle/>
                    <a:p>
                      <a:pPr algn="r" fontAlgn="b"/>
                      <a:r>
                        <a:rPr lang="ru-RU" sz="1200" b="0" i="0" u="none" strike="noStrike" dirty="0">
                          <a:effectLst/>
                          <a:latin typeface="Times New Roman"/>
                        </a:rPr>
                        <a:t>9148,4</a:t>
                      </a:r>
                    </a:p>
                  </a:txBody>
                  <a:tcPr marL="9525" marR="9525" marT="9525" marB="0" anchor="b"/>
                </a:tc>
                <a:tc>
                  <a:txBody>
                    <a:bodyPr/>
                    <a:lstStyle/>
                    <a:p>
                      <a:pPr algn="r" fontAlgn="b"/>
                      <a:r>
                        <a:rPr lang="ru-RU" sz="1200" u="none" strike="noStrike" dirty="0">
                          <a:effectLst/>
                        </a:rPr>
                        <a:t>92,7</a:t>
                      </a:r>
                      <a:endParaRPr lang="ru-RU" sz="1200" b="0" i="0" u="none" strike="noStrike" dirty="0">
                        <a:effectLst/>
                        <a:latin typeface="Times New Roman"/>
                      </a:endParaRPr>
                    </a:p>
                  </a:txBody>
                  <a:tcPr marL="9525" marR="9525" marT="9525" marB="0" anchor="b"/>
                </a:tc>
                <a:tc>
                  <a:txBody>
                    <a:bodyPr/>
                    <a:lstStyle/>
                    <a:p>
                      <a:pPr algn="r" fontAlgn="b"/>
                      <a:r>
                        <a:rPr lang="ru-RU" sz="1200" b="0" i="0" u="none" strike="noStrike" dirty="0">
                          <a:effectLst/>
                          <a:latin typeface="Times New Roman"/>
                        </a:rPr>
                        <a:t>-1157,8</a:t>
                      </a:r>
                    </a:p>
                  </a:txBody>
                  <a:tcPr marL="9525" marR="9525" marT="9525" marB="0" anchor="b"/>
                </a:tc>
                <a:tc>
                  <a:txBody>
                    <a:bodyPr/>
                    <a:lstStyle/>
                    <a:p>
                      <a:pPr algn="r" fontAlgn="b"/>
                      <a:r>
                        <a:rPr lang="ru-RU" sz="1200" b="0" i="0" u="none" strike="noStrike" dirty="0">
                          <a:effectLst/>
                          <a:latin typeface="Times New Roman"/>
                        </a:rPr>
                        <a:t>226,8</a:t>
                      </a:r>
                    </a:p>
                  </a:txBody>
                  <a:tcPr marL="9525" marR="9525" marT="9525" marB="0" anchor="b"/>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xmlns="" val="433654692"/>
      </p:ext>
    </p:extLst>
  </p:cSld>
  <p:clrMapOvr>
    <a:masterClrMapping/>
  </p:clrMapOvr>
  <p:transition>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Aspect</Template>
  <TotalTime>13992</TotalTime>
  <Words>305</Words>
  <Application>Microsoft Office PowerPoint</Application>
  <PresentationFormat>Экран (4:3)</PresentationFormat>
  <Paragraphs>99</Paragraphs>
  <Slides>8</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Аспект</vt:lpstr>
      <vt:lpstr>   Отчет об исполнении бюджета муниципального образования «Гончаровский сельсовет» Суджанского района Курской области за 2022год </vt:lpstr>
      <vt:lpstr>Основные показатели исполнения бюджета  муниципального образования «Гончаровский сельсовет»  суджанского района Курской области за 2022 год</vt:lpstr>
      <vt:lpstr>Исполнение доходной части бюджета муниципального образования «Гончаровский сельсовет»  суджанского района курской области  за 2022 год</vt:lpstr>
      <vt:lpstr>Структура налоговых доходов бюджета  муниципального образования «Гончаровский сельсовет»  суджанского района курской области  за 2022 год</vt:lpstr>
      <vt:lpstr>Структура расходов бюджета  муниципального образования «Гончаровский сельсовет» Суджанского района Курской области за 2022 год</vt:lpstr>
      <vt:lpstr>Изменение объема межбюджетных трансфертов, предоставляемых  в бюджет муниципального образования «Гончаровский  сельсовет» суджанского района Курской области в 2022 году в разрезе видов трансфертов, тыс. руб.</vt:lpstr>
      <vt:lpstr>  Исполнение муниципальных  программ муниципального образования «Гончаровский сельсовет»  суджанского района курской области  за 2022 год </vt:lpstr>
      <vt:lpstr>Исполнение бюджета муниципального образования «Гончаровский сельсовет» Суджанского района Курской области за 2021 год, тыс. руб.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Кузнецова Наталья Анатольевна</dc:creator>
  <cp:keywords>свечение, шаблон</cp:keywords>
  <cp:lastModifiedBy>admin</cp:lastModifiedBy>
  <cp:revision>1349</cp:revision>
  <cp:lastPrinted>2013-05-06T17:39:34Z</cp:lastPrinted>
  <dcterms:created xsi:type="dcterms:W3CDTF">2009-04-16T09:43:16Z</dcterms:created>
  <dcterms:modified xsi:type="dcterms:W3CDTF">2023-08-30T18:33:34Z</dcterms:modified>
  <cp:category>Шаблон оформления</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TC300035211049</vt:lpwstr>
  </property>
</Properties>
</file>