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09" r:id="rId2"/>
    <p:sldMasterId id="2147483911" r:id="rId3"/>
  </p:sldMasterIdLst>
  <p:notesMasterIdLst>
    <p:notesMasterId r:id="rId23"/>
  </p:notesMasterIdLst>
  <p:sldIdLst>
    <p:sldId id="328" r:id="rId4"/>
    <p:sldId id="307" r:id="rId5"/>
    <p:sldId id="324" r:id="rId6"/>
    <p:sldId id="323" r:id="rId7"/>
    <p:sldId id="325" r:id="rId8"/>
    <p:sldId id="326" r:id="rId9"/>
    <p:sldId id="327" r:id="rId10"/>
    <p:sldId id="306" r:id="rId11"/>
    <p:sldId id="308" r:id="rId12"/>
    <p:sldId id="309" r:id="rId13"/>
    <p:sldId id="310" r:id="rId14"/>
    <p:sldId id="311" r:id="rId15"/>
    <p:sldId id="312" r:id="rId16"/>
    <p:sldId id="313" r:id="rId17"/>
    <p:sldId id="315" r:id="rId18"/>
    <p:sldId id="317" r:id="rId19"/>
    <p:sldId id="318" r:id="rId20"/>
    <p:sldId id="319" r:id="rId21"/>
    <p:sldId id="322" r:id="rId22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416" autoAdjust="0"/>
  </p:normalViewPr>
  <p:slideViewPr>
    <p:cSldViewPr>
      <p:cViewPr>
        <p:scale>
          <a:sx n="100" d="100"/>
          <a:sy n="100" d="100"/>
        </p:scale>
        <p:origin x="-7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7.6190476190476294E-2"/>
          <c:y val="0.15827338129496438"/>
          <c:w val="0.8476190476190486"/>
          <c:h val="0.50599520383693042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 w="8999">
              <a:solidFill>
                <a:schemeClr val="tx1"/>
              </a:solidFill>
              <a:prstDash val="solid"/>
            </a:ln>
          </c:spPr>
          <c:explosion val="25"/>
          <c:dPt>
            <c:idx val="1"/>
            <c:spPr>
              <a:solidFill>
                <a:schemeClr val="accent2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Sheet1!$B$1:$E$1</c:f>
              <c:strCache>
                <c:ptCount val="4"/>
                <c:pt idx="0">
                  <c:v>Земельный налог</c:v>
                </c:pt>
                <c:pt idx="1">
                  <c:v>НДФЛ</c:v>
                </c:pt>
                <c:pt idx="2">
                  <c:v>Прочие налоги</c:v>
                </c:pt>
                <c:pt idx="3">
                  <c:v>Налог на имущество физических лиц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24.9</c:v>
                </c:pt>
                <c:pt idx="1">
                  <c:v>48.7</c:v>
                </c:pt>
                <c:pt idx="2">
                  <c:v>5.8</c:v>
                </c:pt>
                <c:pt idx="3">
                  <c:v>20.5</c:v>
                </c:pt>
              </c:numCache>
            </c:numRef>
          </c:val>
        </c:ser>
      </c:pie3DChart>
      <c:spPr>
        <a:noFill/>
        <a:ln w="8999">
          <a:solidFill>
            <a:srgbClr val="FFFF99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8.6598073705177608E-2"/>
          <c:y val="0.82733816342840671"/>
          <c:w val="0.84444444444444522"/>
          <c:h val="0.16546762589928091"/>
        </c:manualLayout>
      </c:layout>
      <c:spPr>
        <a:noFill/>
        <a:ln w="2250">
          <a:solidFill>
            <a:schemeClr val="tx1"/>
          </a:solidFill>
          <a:prstDash val="solid"/>
        </a:ln>
      </c:spPr>
      <c:txPr>
        <a:bodyPr/>
        <a:lstStyle/>
        <a:p>
          <a:pPr>
            <a:defRPr sz="1173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800000"/>
              <a:satOff val="35366"/>
              <a:lumOff val="-1931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1800000"/>
                <a:satOff val="35366"/>
                <a:lumOff val="-19313"/>
                <a:alphaOff val="0"/>
                <a:shade val="51000"/>
                <a:satMod val="130000"/>
              </a:schemeClr>
            </a:gs>
            <a:gs pos="80000">
              <a:schemeClr val="accent5">
                <a:hueOff val="-1800000"/>
                <a:satOff val="35366"/>
                <a:lumOff val="-19313"/>
                <a:alphaOff val="0"/>
                <a:shade val="93000"/>
                <a:satMod val="130000"/>
              </a:schemeClr>
            </a:gs>
            <a:gs pos="100000">
              <a:schemeClr val="accent5">
                <a:hueOff val="-1800000"/>
                <a:satOff val="35366"/>
                <a:lumOff val="-193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600000"/>
              <a:satOff val="70733"/>
              <a:lumOff val="-3862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3600000"/>
                <a:satOff val="70733"/>
                <a:lumOff val="-38627"/>
                <a:alphaOff val="0"/>
                <a:shade val="51000"/>
                <a:satMod val="130000"/>
              </a:schemeClr>
            </a:gs>
            <a:gs pos="80000">
              <a:schemeClr val="accent5">
                <a:hueOff val="-3600000"/>
                <a:satOff val="70733"/>
                <a:lumOff val="-38627"/>
                <a:alphaOff val="0"/>
                <a:shade val="93000"/>
                <a:satMod val="130000"/>
              </a:schemeClr>
            </a:gs>
            <a:gs pos="100000">
              <a:schemeClr val="accent5">
                <a:hueOff val="-3600000"/>
                <a:satOff val="70733"/>
                <a:lumOff val="-386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51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F55D7-1C17-480D-A2DB-D9BE21576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6D816-4623-467D-B9D9-3DD247948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108B-C7AF-44C8-A7A8-3C9E392D5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EF1DA-6389-4CF6-B8DC-0800F344B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0835B-D348-4F84-959F-215796E84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AEC23-0C34-4665-AAB4-291A7067B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3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114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5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7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8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119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120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120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7E5452C-6DC0-45D4-BA59-36BD5913AED4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DF3DAA0-84C5-4B4F-BF98-44F4063EF4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3FC35-8DB6-4DDC-B852-03D1EEBBF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84F750-0F62-455B-9E44-66884BF2C9BC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A77EB-48B5-4D3B-A090-4FD5AEC4E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ABD7DC-1058-4481-A007-DF7D63D28670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A2934-335D-4F26-A5F8-C435FADF5B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4ED8BC-1410-4E91-8B22-4E110837096C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5E674-DAB7-43C2-A199-CC2464FD97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DAAB75-3B6F-4CCC-81AD-E06B56D2FFFD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C3997-DB53-442D-B176-CF845FAFBA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188519-9CC6-4175-BCC1-2302732957EE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F7E1C-4637-45FE-8200-F897FAEC94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4E0F7F-14AF-44BB-8005-F07AF8EBB743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2C26D-CF16-4D2D-B28E-C0C0B08C18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642C52-0562-4969-8C6A-205846AC60F8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B32B7-C26F-4CD8-950D-33E205CA74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A4442-86A2-40DD-82C9-BFD1AB8774E9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97CA5-0CED-4826-84C9-0428F2E202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7DB7F5-475F-4C15-ABCC-460F247D7465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9E276-BCFB-44AD-AD67-D0E8A59A2B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362BFC-2BDB-43F7-8089-F6C8E031A000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700B6-8957-47BA-B226-58A9B08FA7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84A3-83F5-4754-8C49-C9F5E33D6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5BC69-5A8D-4EDF-852F-E92B6A318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966DE-8955-4F14-B958-22C8A9453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55427-277D-4D14-8FB7-296595ECB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D9B7D-FE00-415D-8CE9-8F23FF073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F93E4-A773-4524-99C0-754DFF04C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61CF8914-37D2-4A75-9D67-CA856490D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47" r:id="rId14"/>
    <p:sldLayoutId id="2147483948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1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011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11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011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1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2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013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4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014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6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016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17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017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017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018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8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C7D4BEC-EBD2-45BB-86B5-24DF4626EF7D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9018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018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35B6B82-25D1-44DC-96C2-63C14C4694D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2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116013" y="115888"/>
            <a:ext cx="6858000" cy="979487"/>
          </a:xfrm>
        </p:spPr>
        <p:txBody>
          <a:bodyPr lIns="0" rIns="18288"/>
          <a:lstStyle/>
          <a:p>
            <a:pPr marL="0" indent="0" algn="r">
              <a:buFont typeface="Wingdings" pitchFamily="2" charset="2"/>
              <a:buNone/>
            </a:pPr>
            <a:r>
              <a:rPr lang="ru-RU" altLang="ru-RU" sz="5500">
                <a:solidFill>
                  <a:srgbClr val="6BDBFA"/>
                </a:solidFill>
                <a:latin typeface="Times New Roman" pitchFamily="18" charset="0"/>
              </a:rPr>
              <a:t>Бюджет для граждан</a:t>
            </a:r>
            <a:endParaRPr lang="ru-RU" altLang="ru-RU">
              <a:solidFill>
                <a:srgbClr val="6BDBF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К БЮДЖЕТУ </a:t>
            </a:r>
            <a:endParaRPr lang="ru-RU" b="1" dirty="0">
              <a:solidFill>
                <a:srgbClr val="FFFFFF"/>
              </a:solidFill>
            </a:endParaRPr>
          </a:p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ГОНЧАРОВСКОГО СЕЛЬСОВЕТА </a:t>
            </a:r>
            <a:r>
              <a:rPr lang="ru-RU" b="1" dirty="0">
                <a:solidFill>
                  <a:srgbClr val="FFFFFF"/>
                </a:solidFill>
              </a:rPr>
              <a:t>НА </a:t>
            </a:r>
            <a:r>
              <a:rPr lang="ru-RU" b="1" dirty="0" smtClean="0">
                <a:solidFill>
                  <a:srgbClr val="FFFFFF"/>
                </a:solidFill>
              </a:rPr>
              <a:t>2020 </a:t>
            </a:r>
            <a:r>
              <a:rPr lang="ru-RU" b="1" dirty="0">
                <a:solidFill>
                  <a:srgbClr val="FFFFFF"/>
                </a:solidFill>
              </a:rPr>
              <a:t>- </a:t>
            </a:r>
            <a:r>
              <a:rPr lang="ru-RU" b="1" dirty="0" smtClean="0">
                <a:solidFill>
                  <a:srgbClr val="FFFFFF"/>
                </a:solidFill>
              </a:rPr>
              <a:t>2022 </a:t>
            </a:r>
            <a:r>
              <a:rPr lang="ru-RU" b="1" dirty="0">
                <a:solidFill>
                  <a:srgbClr val="FFFFFF"/>
                </a:solidFill>
              </a:rPr>
              <a:t>ГОДЫ</a:t>
            </a:r>
          </a:p>
        </p:txBody>
      </p:sp>
      <p:pic>
        <p:nvPicPr>
          <p:cNvPr id="51201" name="Picture 1" descr="C:\Users\Пользователь\Desktop\360_009594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66789"/>
            <a:ext cx="7620000" cy="4676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353425" cy="1008063"/>
          </a:xfrm>
        </p:spPr>
        <p:txBody>
          <a:bodyPr/>
          <a:lstStyle/>
          <a:p>
            <a:pPr algn="ctr"/>
            <a:r>
              <a:rPr lang="ru-RU" altLang="ru-RU" sz="2800" b="1" i="1" dirty="0" err="1" smtClean="0"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latin typeface="Arial" charset="0"/>
              </a:rPr>
              <a:t> (основные) налоги бюджета поселения на 2020 - 2022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Налог на доходы</a:t>
            </a:r>
          </a:p>
          <a:p>
            <a:pPr algn="ctr"/>
            <a:r>
              <a:rPr lang="ru-RU" sz="1400" b="1"/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Земельный налог</a:t>
            </a:r>
            <a:endParaRPr lang="ru-RU"/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/>
              <a:t>Налогоплательщики – физические лица, получающие доходы</a:t>
            </a:r>
          </a:p>
          <a:p>
            <a:pPr algn="ctr"/>
            <a:endParaRPr lang="ru-RU" sz="1400" b="1" dirty="0"/>
          </a:p>
          <a:p>
            <a:pPr algn="ctr"/>
            <a:r>
              <a:rPr lang="ru-RU" sz="1400" dirty="0"/>
              <a:t>     </a:t>
            </a:r>
            <a:r>
              <a:rPr lang="ru-RU" sz="1400" b="1" dirty="0"/>
              <a:t>Ставка налога – 13%</a:t>
            </a:r>
          </a:p>
          <a:p>
            <a:pPr algn="ctr"/>
            <a:r>
              <a:rPr lang="ru-RU" sz="1000" dirty="0"/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/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/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/>
          </a:p>
          <a:p>
            <a:pPr algn="ctr"/>
            <a:r>
              <a:rPr lang="ru-RU" sz="1400" b="1" dirty="0"/>
              <a:t>Зачисляется в размере </a:t>
            </a:r>
            <a:r>
              <a:rPr lang="ru-RU" sz="1400" b="1" dirty="0" smtClean="0"/>
              <a:t>2% </a:t>
            </a:r>
            <a:r>
              <a:rPr lang="ru-RU" sz="1400" b="1" dirty="0"/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/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/>
          </a:p>
          <a:p>
            <a:pPr algn="ctr"/>
            <a:r>
              <a:rPr lang="ru-RU" sz="1200" b="1" dirty="0"/>
              <a:t>Ставка налога – от </a:t>
            </a:r>
            <a:r>
              <a:rPr lang="ru-RU" sz="1200" b="1" dirty="0" smtClean="0"/>
              <a:t>0,3% </a:t>
            </a:r>
            <a:r>
              <a:rPr lang="ru-RU" sz="1200" b="1" dirty="0"/>
              <a:t>до 1,5% </a:t>
            </a:r>
            <a:r>
              <a:rPr lang="ru-RU" sz="1200" dirty="0"/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/>
          </a:p>
          <a:p>
            <a:pPr algn="ctr"/>
            <a:r>
              <a:rPr lang="ru-RU" sz="1400" b="1" dirty="0"/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2060575"/>
          <a:ext cx="4319588" cy="381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Структура налоговых и неналоговых доходов бюджета муниципального образования «Гончаровский сельсовет» Суджанского района Курской области </a:t>
            </a:r>
            <a:r>
              <a:rPr lang="ru-RU" sz="1800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18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chemeClr val="hlink"/>
                </a:solidFill>
                <a:latin typeface="Arial" charset="0"/>
              </a:rPr>
              <a:t>тыс.рублей</a:t>
            </a:r>
            <a:br>
              <a:rPr lang="ru-RU" sz="16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Arial" charset="0"/>
              </a:rPr>
              <a:t>2020 год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2060575"/>
            <a:ext cx="3810000" cy="403225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2442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2477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2509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2020год – 656 (48,7%)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–692 (22,5%)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724 (22,4%)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1246 (24,9%)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1246 (37,5%)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1246 (37,4%)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Прочие налоги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4 (5,8%)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4 (9,0%)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4 (9,4%)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2020год   – 535 (20,5%)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535 (30,9%)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535 (30,8%)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260350"/>
            <a:ext cx="7056437" cy="1143000"/>
          </a:xfrm>
        </p:spPr>
        <p:txBody>
          <a:bodyPr/>
          <a:lstStyle/>
          <a:p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339012" cy="1143000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Структура   безвозмездных поступлений в   бюджет Гончаровского сельсовета Суджанского района Курской области</a:t>
            </a:r>
            <a:b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 в 2020 году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654050" y="1724025"/>
          <a:ext cx="7980363" cy="4562475"/>
        </p:xfrm>
        <a:graphic>
          <a:graphicData uri="http://schemas.openxmlformats.org/presentationml/2006/ole">
            <p:oleObj spid="_x0000_s38915" name="Диаграмма" r:id="rId3" imgW="8296311" imgH="4743535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064500" cy="128746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Безвозмездные поступления в бюджет Гончаровского сельсовета Суджанского района Курской области на 2020 – 2022 годы</a:t>
            </a:r>
            <a:br>
              <a:rPr lang="ru-RU" sz="24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presentationml/2006/ole">
            <p:oleObj spid="_x0000_s39939" name="Диаграмма" r:id="rId3" imgW="6096000" imgH="4067203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77813"/>
            <a:ext cx="7772400" cy="847725"/>
          </a:xfrm>
        </p:spPr>
        <p:txBody>
          <a:bodyPr/>
          <a:lstStyle/>
          <a:p>
            <a:pPr algn="ctr"/>
            <a:r>
              <a:rPr lang="ru-RU" altLang="ru-RU" sz="4800" dirty="0" smtClean="0"/>
              <a:t>Расходы местного  бюджета</a:t>
            </a:r>
            <a:r>
              <a:rPr lang="ru-RU" altLang="ru-RU" sz="4800" dirty="0" smtClean="0">
                <a:latin typeface="Arial" charset="0"/>
              </a:rPr>
              <a:t> </a:t>
            </a:r>
            <a:endParaRPr lang="ru-RU" altLang="ru-RU" sz="4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18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b="1" dirty="0" smtClean="0"/>
              <a:t>Структура расходов бюджета Гончаровского сельсовета Суджанского района Курской области в 2020 году</a:t>
            </a:r>
            <a:endParaRPr lang="ru-RU" sz="2000" b="1" dirty="0" smtClean="0"/>
          </a:p>
        </p:txBody>
      </p:sp>
      <p:graphicFrame>
        <p:nvGraphicFramePr>
          <p:cNvPr id="44035" name="Object 3"/>
          <p:cNvGraphicFramePr>
            <a:graphicFrameLocks noChangeAspect="1"/>
          </p:cNvGraphicFramePr>
          <p:nvPr>
            <p:ph idx="1"/>
          </p:nvPr>
        </p:nvGraphicFramePr>
        <p:xfrm>
          <a:off x="928662" y="1500174"/>
          <a:ext cx="7781952" cy="4891087"/>
        </p:xfrm>
        <a:graphic>
          <a:graphicData uri="http://schemas.openxmlformats.org/presentationml/2006/ole">
            <p:oleObj spid="_x0000_s44035" name="Диаграмма" r:id="rId3" imgW="7486751" imgH="4705234" progId="MSGraph.Chart.8">
              <p:embed followColorScheme="full"/>
            </p:oleObj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669925" y="188913"/>
            <a:ext cx="7772400" cy="1143000"/>
          </a:xfrm>
          <a:noFill/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/>
              <a:t>Основные мероприятия развития жилищно-коммунального хозяйства Гончаровского сельсовета Суджанского района Курской области  на 2020-2022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846138" y="1773238"/>
          <a:ext cx="7974012" cy="2978151"/>
        </p:xfrm>
        <a:graphic>
          <a:graphicData uri="http://schemas.openxmlformats.org/drawingml/2006/table">
            <a:tbl>
              <a:tblPr/>
              <a:tblGrid>
                <a:gridCol w="6122987"/>
                <a:gridCol w="568325"/>
                <a:gridCol w="679450"/>
                <a:gridCol w="60325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всего, в том числе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Озеленение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Организация и содержание мест захоронения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мероприятия по благоустройству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234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4625" y="295275"/>
            <a:ext cx="8794750" cy="935038"/>
          </a:xfrm>
        </p:spPr>
        <p:txBody>
          <a:bodyPr lIns="92075" tIns="46038" rIns="92075" bIns="46038"/>
          <a:lstStyle/>
          <a:p>
            <a:pPr algn="ctr" eaLnBrk="1" hangingPunct="1"/>
            <a:r>
              <a:rPr lang="ru-RU" altLang="ru-RU" sz="1800" dirty="0" smtClean="0">
                <a:solidFill>
                  <a:schemeClr val="tx1"/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dirty="0" smtClean="0">
                <a:solidFill>
                  <a:schemeClr val="tx1"/>
                </a:solidFill>
              </a:rPr>
            </a:br>
            <a:r>
              <a:rPr lang="ru-RU" altLang="ru-RU" sz="1800" dirty="0" smtClean="0">
                <a:solidFill>
                  <a:schemeClr val="tx1"/>
                </a:solidFill>
              </a:rPr>
              <a:t>Гончаровского сельсовета  Суджанского района Курской области в 2020 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2020 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год – </a:t>
              </a:r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446 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тыс.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Озеленение: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разбивка клумб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кошение травы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посадка насаждений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обрезка кустов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</a:t>
            </a:r>
            <a:endParaRPr lang="ru-RU" altLang="ru-RU" sz="1600" b="1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168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37300" y="242093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Организация и содержание мест захоронения:</a:t>
            </a:r>
          </a:p>
          <a:p>
            <a:pPr algn="ctr" defTabSz="958850"/>
            <a:r>
              <a:rPr lang="ru-RU" altLang="ru-RU" sz="1200" b="1" dirty="0">
                <a:solidFill>
                  <a:srgbClr val="190019"/>
                </a:solidFill>
              </a:rPr>
              <a:t> </a:t>
            </a:r>
            <a:r>
              <a:rPr lang="ru-RU" altLang="ru-RU" sz="1200" b="1" dirty="0" smtClean="0">
                <a:solidFill>
                  <a:srgbClr val="190019"/>
                </a:solidFill>
              </a:rPr>
              <a:t>2</a:t>
            </a:r>
            <a:r>
              <a:rPr lang="ru-RU" altLang="ru-RU" sz="1400" b="1" dirty="0" smtClean="0">
                <a:solidFill>
                  <a:srgbClr val="190019"/>
                </a:solidFill>
              </a:rPr>
              <a:t> </a:t>
            </a:r>
            <a:r>
              <a:rPr lang="ru-RU" altLang="ru-RU" sz="1400" b="1" dirty="0">
                <a:solidFill>
                  <a:srgbClr val="190019"/>
                </a:solidFill>
              </a:rPr>
              <a:t>кладбищ </a:t>
            </a: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эстетичности </a:t>
            </a:r>
          </a:p>
          <a:p>
            <a:pPr algn="ctr" defTabSz="958850">
              <a:buFontTx/>
              <a:buChar char="-"/>
            </a:pPr>
            <a:endParaRPr lang="ru-RU" altLang="ru-RU" sz="12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1 место размещения твердобытовых отходов</a:t>
            </a:r>
          </a:p>
          <a:p>
            <a:pPr algn="ctr" defTabSz="958850"/>
            <a:endParaRPr lang="ru-RU" altLang="ru-RU" sz="12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100013"/>
            <a:ext cx="8037513" cy="1027112"/>
          </a:xfrm>
        </p:spPr>
        <p:txBody>
          <a:bodyPr/>
          <a:lstStyle/>
          <a:p>
            <a:pPr algn="ctr"/>
            <a:r>
              <a:rPr lang="ru-RU" altLang="ru-RU" sz="1800" dirty="0" smtClean="0">
                <a:latin typeface="Arial" charset="0"/>
              </a:rPr>
              <a:t>Расходы на реализацию первичных мер пожарной безопасности на территории Гончаровского сельсовета Суджанского района Курской области </a:t>
            </a:r>
            <a:br>
              <a:rPr lang="ru-RU" altLang="ru-RU" sz="1800" dirty="0" smtClean="0">
                <a:latin typeface="Arial" charset="0"/>
              </a:rPr>
            </a:br>
            <a:r>
              <a:rPr lang="ru-RU" altLang="ru-RU" sz="1800" dirty="0" smtClean="0">
                <a:latin typeface="Arial" charset="0"/>
              </a:rPr>
              <a:t> 2020-2022 годы</a:t>
            </a:r>
          </a:p>
        </p:txBody>
      </p:sp>
      <p:sp>
        <p:nvSpPr>
          <p:cNvPr id="3076" name="AutoShape 16"/>
          <p:cNvSpPr>
            <a:spLocks noChangeAspect="1" noChangeArrowheads="1"/>
          </p:cNvSpPr>
          <p:nvPr/>
        </p:nvSpPr>
        <p:spPr bwMode="auto">
          <a:xfrm>
            <a:off x="4679156" y="1230203"/>
            <a:ext cx="4412612" cy="30259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altLang="ru-RU" sz="1200" b="1">
                <a:solidFill>
                  <a:srgbClr val="000066"/>
                </a:solidFill>
                <a:latin typeface="Times New Roman" pitchFamily="18" charset="0"/>
              </a:rPr>
              <a:t>Финансирование  направлено на обеспечение противопожарной безопасности, обучение населения способам защиты и действиям в чрезвычайных ситуациях, в области  пожарной безопасности, создание систем оповещения населения при угрозе возникновения чрезвычайных  ситуаций, обеспечение деятельности  добровольной пожарной охраны, инженерную защиту территории сельского поселения (противопожарные полосы), содержание подъездных путей к наружным источникам пожарного водоснабжения, содержание источников водозабора в зимний период .</a:t>
            </a:r>
            <a:endParaRPr lang="ru-RU" altLang="ru-RU" sz="12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077" name="AutoShape 29"/>
          <p:cNvSpPr>
            <a:spLocks noChangeArrowheads="1"/>
          </p:cNvSpPr>
          <p:nvPr/>
        </p:nvSpPr>
        <p:spPr bwMode="auto">
          <a:xfrm>
            <a:off x="4340225" y="4437063"/>
            <a:ext cx="4716463" cy="2305050"/>
          </a:xfrm>
          <a:prstGeom prst="roundRect">
            <a:avLst>
              <a:gd name="adj" fmla="val 15824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100" b="1" dirty="0">
                <a:solidFill>
                  <a:srgbClr val="000C0C"/>
                </a:solidFill>
                <a:latin typeface="Verdana" pitchFamily="34" charset="0"/>
              </a:rPr>
              <a:t>     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Реализация мероприятий государственной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программы позволит достичь следующих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результатов к </a:t>
            </a:r>
            <a:r>
              <a:rPr lang="ru-RU" altLang="ru-RU" sz="1300" b="1" dirty="0" smtClean="0">
                <a:solidFill>
                  <a:srgbClr val="000066"/>
                </a:solidFill>
                <a:latin typeface="Times New Roman" pitchFamily="18" charset="0"/>
              </a:rPr>
              <a:t>2021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году: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 снизить гибель людей в чрезвычайных ситуациях и на пожарах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снизить экономический ущерб от чрезвычайных ситуаций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увеличить количество спасенных ценностей.</a:t>
            </a: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357188" y="4643438"/>
            <a:ext cx="7858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1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Rectangle 161"/>
          <p:cNvSpPr>
            <a:spLocks noChangeArrowheads="1"/>
          </p:cNvSpPr>
          <p:nvPr/>
        </p:nvSpPr>
        <p:spPr bwMode="auto">
          <a:xfrm>
            <a:off x="611188" y="2205038"/>
            <a:ext cx="39608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25558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161"/>
          <p:cNvSpPr>
            <a:spLocks noChangeArrowheads="1"/>
          </p:cNvSpPr>
          <p:nvPr/>
        </p:nvSpPr>
        <p:spPr bwMode="auto">
          <a:xfrm>
            <a:off x="34194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9163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-1385887" y="2908300"/>
            <a:ext cx="3357562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49164" name="Group 12"/>
          <p:cNvGraphicFramePr>
            <a:graphicFrameLocks noGrp="1"/>
          </p:cNvGraphicFramePr>
          <p:nvPr/>
        </p:nvGraphicFramePr>
        <p:xfrm>
          <a:off x="179388" y="5084763"/>
          <a:ext cx="4105275" cy="1141413"/>
        </p:xfrm>
        <a:graphic>
          <a:graphicData uri="http://schemas.openxmlformats.org/drawingml/2006/table">
            <a:tbl>
              <a:tblPr/>
              <a:tblGrid>
                <a:gridCol w="1152525"/>
                <a:gridCol w="2952750"/>
              </a:tblGrid>
              <a:tr h="4079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Объем финансирования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2020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12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2021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12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2022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12 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 smtClean="0"/>
              <a:t>Основные цели бюджетной политики на 2020 – 2022 годы</a:t>
            </a:r>
          </a:p>
        </p:txBody>
      </p:sp>
      <p:graphicFrame>
        <p:nvGraphicFramePr>
          <p:cNvPr id="5147" name="Group 27"/>
          <p:cNvGraphicFramePr>
            <a:graphicFrameLocks noGrp="1"/>
          </p:cNvGraphicFramePr>
          <p:nvPr/>
        </p:nvGraphicFramePr>
        <p:xfrm>
          <a:off x="684213" y="1916113"/>
          <a:ext cx="7920037" cy="2343583"/>
        </p:xfrm>
        <a:graphic>
          <a:graphicData uri="http://schemas.openxmlformats.org/drawingml/2006/table">
            <a:tbl>
              <a:tblPr/>
              <a:tblGrid>
                <a:gridCol w="7920037"/>
              </a:tblGrid>
              <a:tr h="757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сбалансированности и устойчивости бюджетной системы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82708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Повышение результативности бюджетных расходов, достижение установленных показателей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прозрачности и открытости бюджетного процесса для граждан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260350"/>
            <a:ext cx="8059738" cy="10080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800" dirty="0" smtClean="0">
                <a:solidFill>
                  <a:srgbClr val="001500"/>
                </a:solidFill>
                <a:cs typeface="Times New Roman" pitchFamily="18" charset="0"/>
              </a:rPr>
              <a:t>Этапы составления и утверждения бюджета Гончаровского сельсовета</a:t>
            </a:r>
            <a:r>
              <a:rPr lang="ru-RU" altLang="ru-RU" sz="3800" dirty="0" smtClean="0"/>
              <a:t/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начинается за 9 месяцев до начала очередного финансового года. Администрация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 dirty="0" smtClean="0"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500" y="5286375"/>
            <a:ext cx="6096000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>
            <a:spAutoFit/>
          </a:bodyPr>
          <a:lstStyle/>
          <a:p>
            <a:endParaRPr lang="ru-RU" sz="500" dirty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утверждается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214290"/>
            <a:ext cx="8031192" cy="1198585"/>
          </a:xfrm>
        </p:spPr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altLang="ru-RU" sz="18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71550" y="3429001"/>
            <a:ext cx="7777163" cy="2214578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1900" b="1" dirty="0" smtClean="0"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«Гончаровский сельсовет» Суджанского района Курской области  на 2020 – 2022 годы в доступной форме для широкого круга заинтересованных пользователей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09713" y="6215063"/>
            <a:ext cx="68580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endParaRPr lang="ru-RU" sz="1600" b="1" kern="0" dirty="0">
              <a:latin typeface="+mn-lt"/>
            </a:endParaRPr>
          </a:p>
        </p:txBody>
      </p:sp>
      <p:pic>
        <p:nvPicPr>
          <p:cNvPr id="10" name="Picture 8" descr="j03012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2116138"/>
            <a:ext cx="161925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Состав территории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00213"/>
            <a:ext cx="8229600" cy="194310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Сл.Гончаровка  – 2940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Деревня </a:t>
            </a:r>
            <a:r>
              <a:rPr lang="ru-RU" dirty="0" err="1" smtClean="0"/>
              <a:t>Куриловка</a:t>
            </a:r>
            <a:r>
              <a:rPr lang="ru-RU" dirty="0" smtClean="0"/>
              <a:t> –90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Сл. Подол – 252 человека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П. Меловой – 0 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Демографическая ситуация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Общая численность населения – 3282 чел.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Из них:</a:t>
            </a:r>
          </a:p>
          <a:p>
            <a:pPr>
              <a:buFontTx/>
              <a:buChar char="-"/>
            </a:pPr>
            <a:r>
              <a:rPr lang="ru-RU" dirty="0" smtClean="0"/>
              <a:t>Трудоспособные –  1939 человек</a:t>
            </a:r>
          </a:p>
          <a:p>
            <a:pPr>
              <a:buFontTx/>
              <a:buChar char="-"/>
            </a:pPr>
            <a:r>
              <a:rPr lang="ru-RU" dirty="0" smtClean="0"/>
              <a:t>Пенсионеров –  829 человека</a:t>
            </a:r>
          </a:p>
          <a:p>
            <a:pPr>
              <a:buFontTx/>
              <a:buChar char="-"/>
            </a:pPr>
            <a:r>
              <a:rPr lang="ru-RU" dirty="0" smtClean="0"/>
              <a:t>Школьников –    263 человека</a:t>
            </a:r>
          </a:p>
          <a:p>
            <a:pPr>
              <a:buFontTx/>
              <a:buChar char="-"/>
            </a:pPr>
            <a:r>
              <a:rPr lang="ru-RU" dirty="0" smtClean="0"/>
              <a:t>Дошкольников – 251 человек</a:t>
            </a:r>
          </a:p>
          <a:p>
            <a:pPr>
              <a:buFontTx/>
              <a:buChar char="-"/>
            </a:pPr>
            <a:r>
              <a:rPr lang="ru-RU" dirty="0" smtClean="0"/>
              <a:t>Родилось – 36 человек  </a:t>
            </a:r>
          </a:p>
          <a:p>
            <a:pPr>
              <a:buFontTx/>
              <a:buChar char="-"/>
            </a:pPr>
            <a:r>
              <a:rPr lang="ru-RU" dirty="0" smtClean="0"/>
              <a:t>Умерло – 51 человек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 ООО « </a:t>
            </a:r>
            <a:r>
              <a:rPr lang="ru-RU" dirty="0" err="1" smtClean="0"/>
              <a:t>Агросил</a:t>
            </a:r>
            <a:r>
              <a:rPr lang="ru-RU" dirty="0" smtClean="0"/>
              <a:t> » </a:t>
            </a:r>
          </a:p>
          <a:p>
            <a:r>
              <a:rPr lang="ru-RU" dirty="0" smtClean="0"/>
              <a:t> ООО «Надежда»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/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2020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5235                5235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14538"/>
            <a:chOff x="717604" y="2961053"/>
            <a:chExt cx="2592288" cy="2044969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449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2021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4314,4               4314,4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4351,5               4351,5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87450" y="214291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«Гончаровский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09575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69000" y="3751263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17638" y="3751263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2646</TotalTime>
  <Words>1191</Words>
  <Application>Microsoft Office PowerPoint</Application>
  <PresentationFormat>Экран (4:3)</PresentationFormat>
  <Paragraphs>214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Слои</vt:lpstr>
      <vt:lpstr>1_Специальное оформление</vt:lpstr>
      <vt:lpstr>Круги</vt:lpstr>
      <vt:lpstr>Диаграмма</vt:lpstr>
      <vt:lpstr>Слайд 1</vt:lpstr>
      <vt:lpstr>Основные цели бюджетной политики на 2020 – 2022 годы</vt:lpstr>
      <vt:lpstr>Этапы составления и утверждения бюджета Гончаровского сельсовета </vt:lpstr>
      <vt:lpstr> </vt:lpstr>
      <vt:lpstr>Состав территории</vt:lpstr>
      <vt:lpstr>Демографическая ситуация</vt:lpstr>
      <vt:lpstr>Сельское хозяйство</vt:lpstr>
      <vt:lpstr>Сбалансированность бюджета</vt:lpstr>
      <vt:lpstr>Доходы бюджета муниципального образования «Гончаровский сельсовет» Суджанского района Курской области          </vt:lpstr>
      <vt:lpstr>Бюджетообразующие (основные) налоги бюджета поселения на 2020 - 2022 годы</vt:lpstr>
      <vt:lpstr>Структура налоговых и неналоговых доходов бюджета муниципального образования «Гончаровский сельсовет» Суджанского района Курской области  тыс.рублей 2020 год</vt:lpstr>
      <vt:lpstr>Межбюджетные трансферты </vt:lpstr>
      <vt:lpstr>Структура   безвозмездных поступлений в   бюджет Гончаровского сельсовета Суджанского района Курской области  в 2020 году</vt:lpstr>
      <vt:lpstr>Безвозмездные поступления в бюджет Гончаровского сельсовета Суджанского района Курской области на 2020 – 2022 годы тыс.рублей  </vt:lpstr>
      <vt:lpstr>Расходы местного  бюджета </vt:lpstr>
      <vt:lpstr>Структура расходов бюджета Гончаровского сельсовета Суджанского района Курской области в 2020 году</vt:lpstr>
      <vt:lpstr>Основные мероприятия развития жилищно-коммунального хозяйства Гончаровского сельсовета Суджанского района Курской области  на 2020-2022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2020 году</vt:lpstr>
      <vt:lpstr>Расходы на реализацию первичных мер пожарной безопасности на территории Гончаровского сельсовета Суджанского района Курской области   2020-2022 годы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User</cp:lastModifiedBy>
  <cp:revision>175</cp:revision>
  <cp:lastPrinted>2013-10-03T09:30:52Z</cp:lastPrinted>
  <dcterms:created xsi:type="dcterms:W3CDTF">2011-01-26T13:13:38Z</dcterms:created>
  <dcterms:modified xsi:type="dcterms:W3CDTF">2020-01-03T17:15:51Z</dcterms:modified>
</cp:coreProperties>
</file>