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9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22" r:id="rId24"/>
    <p:sldId id="330" r:id="rId25"/>
    <p:sldId id="337" r:id="rId26"/>
    <p:sldId id="331" r:id="rId27"/>
    <p:sldId id="338" r:id="rId28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416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0.22100000000000009</c:v>
                </c:pt>
                <c:pt idx="1">
                  <c:v>0.43800000000000017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/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0.33000000000000024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111111111111111"/>
          <c:y val="2.8776978417266254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1253.3</c:v>
                </c:pt>
                <c:pt idx="1">
                  <c:v>1078.4000000000001</c:v>
                </c:pt>
                <c:pt idx="2">
                  <c:v>991.6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145.19999999999999</c:v>
                </c:pt>
                <c:pt idx="1">
                  <c:v>146.80000000000001</c:v>
                </c:pt>
                <c:pt idx="2">
                  <c:v>152.1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91497600"/>
        <c:axId val="91499136"/>
        <c:axId val="0"/>
      </c:bar3DChart>
      <c:catAx>
        <c:axId val="91497600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91499136"/>
        <c:crosses val="autoZero"/>
        <c:auto val="1"/>
        <c:lblAlgn val="ctr"/>
        <c:lblOffset val="100"/>
        <c:tickLblSkip val="1"/>
        <c:tickMarkSkip val="1"/>
      </c:catAx>
      <c:valAx>
        <c:axId val="91499136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1497600"/>
        <c:crosses val="autoZero"/>
        <c:crossBetween val="between"/>
        <c:majorUnit val="1000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Физкультура и спорт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0.59299999999999997</c:v>
                </c:pt>
                <c:pt idx="1">
                  <c:v>3.7999999999999999E-2</c:v>
                </c:pt>
                <c:pt idx="2">
                  <c:v>4.0000000000000027E-3</c:v>
                </c:pt>
                <c:pt idx="3">
                  <c:v>3.5999999999999997E-2</c:v>
                </c:pt>
                <c:pt idx="4">
                  <c:v>0.28300000000000008</c:v>
                </c:pt>
                <c:pt idx="5">
                  <c:v>4.5999999999999999E-2</c:v>
                </c:pt>
                <c:pt idx="6">
                  <c:v>3.0000000000000019E-4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Физкультура и спорт</c:v>
                </c:pt>
              </c:strCache>
            </c:strRef>
          </c:cat>
          <c:val>
            <c:numRef>
              <c:f>Лист1!$C$2:$C$8</c:f>
              <c:numCache>
                <c:formatCode>0.00%</c:formatCode>
                <c:ptCount val="7"/>
                <c:pt idx="0">
                  <c:v>0.61900000000000033</c:v>
                </c:pt>
                <c:pt idx="1">
                  <c:v>4.0000000000000022E-2</c:v>
                </c:pt>
                <c:pt idx="2">
                  <c:v>3.0000000000000019E-4</c:v>
                </c:pt>
                <c:pt idx="3">
                  <c:v>3.0000000000000014E-3</c:v>
                </c:pt>
                <c:pt idx="4">
                  <c:v>0.31700000000000017</c:v>
                </c:pt>
                <c:pt idx="5" formatCode="0%">
                  <c:v>2.0000000000000011E-2</c:v>
                </c:pt>
                <c:pt idx="6">
                  <c:v>3.0000000000000019E-4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Физкультура и спорт</c:v>
                </c:pt>
              </c:strCache>
            </c:strRef>
          </c:cat>
          <c:val>
            <c:numRef>
              <c:f>Лист1!$D$2:$D$8</c:f>
              <c:numCache>
                <c:formatCode>0.00%</c:formatCode>
                <c:ptCount val="7"/>
                <c:pt idx="0">
                  <c:v>0.63200000000000034</c:v>
                </c:pt>
                <c:pt idx="1">
                  <c:v>4.3000000000000003E-2</c:v>
                </c:pt>
                <c:pt idx="2">
                  <c:v>3.0000000000000019E-4</c:v>
                </c:pt>
                <c:pt idx="3">
                  <c:v>1.0000000000000007E-3</c:v>
                </c:pt>
                <c:pt idx="4">
                  <c:v>0.31800000000000017</c:v>
                </c:pt>
                <c:pt idx="5">
                  <c:v>6.0000000000000027E-3</c:v>
                </c:pt>
                <c:pt idx="6">
                  <c:v>3.0000000000000019E-4</c:v>
                </c:pt>
              </c:numCache>
            </c:numRef>
          </c:val>
        </c:ser>
        <c:shape val="cone"/>
        <c:axId val="91997312"/>
        <c:axId val="91998848"/>
        <c:axId val="0"/>
      </c:bar3DChart>
      <c:catAx>
        <c:axId val="91997312"/>
        <c:scaling>
          <c:orientation val="minMax"/>
        </c:scaling>
        <c:axPos val="b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91998848"/>
        <c:crosses val="autoZero"/>
        <c:auto val="1"/>
        <c:lblAlgn val="ctr"/>
        <c:lblOffset val="100"/>
      </c:catAx>
      <c:valAx>
        <c:axId val="91998848"/>
        <c:scaling>
          <c:orientation val="minMax"/>
        </c:scaling>
        <c:axPos val="l"/>
        <c:majorGridlines/>
        <c:numFmt formatCode="0.00%" sourceLinked="1"/>
        <c:tickLblPos val="nextTo"/>
        <c:crossAx val="9199731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1/6/2018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1/6/2018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F3AE28B6C46D1117CBBA251A07B11C6C7C5768D67668B05322DA1BBA42282C9440EEF08E6CC43400635U6VBM" TargetMode="External"/><Relationship Id="rId2" Type="http://schemas.openxmlformats.org/officeDocument/2006/relationships/hyperlink" Target="consultantplus://offline/ref=C6EF3AE28B6C46D1117CBBA251A07B11C6C7C5768D67618A03322DA1BBA42282C9440EEF08E6CC43400635U6VAM" TargetMode="Externa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ГОНЧАРОВСКОГО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2018 – 2020 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85938"/>
            <a:ext cx="4500563" cy="928687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 ООО « </a:t>
            </a:r>
            <a:r>
              <a:rPr lang="ru-RU" dirty="0" err="1" smtClean="0"/>
              <a:t>Агросил</a:t>
            </a:r>
            <a:r>
              <a:rPr lang="ru-RU" dirty="0" smtClean="0"/>
              <a:t> » </a:t>
            </a:r>
          </a:p>
          <a:p>
            <a:pPr algn="ctr"/>
            <a:r>
              <a:rPr lang="ru-RU" dirty="0" smtClean="0"/>
              <a:t> ООО «Надежда»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2018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3808,7           3808,7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2019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3645,2            3645,2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39900"/>
            <a:chOff x="717604" y="2961053"/>
            <a:chExt cx="2592288" cy="1739459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394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2020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3572,2           3572,2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«Гончаровский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2018 - 2020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«Гончаровский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2018-2020 годы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– 2410,2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2420,0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год – 2428,5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– 532,0(22,1%)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534,5 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год – 535,8(22,1%)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– 1056,1 (43,8%)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1056,1 (43,6%)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год – 1056,1 (43,5%)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Прочие налоги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– 206,7 (8,6 %)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213,9 (8,8 %)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год – 221,2 (9,1%)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  – 613,8 (25,5 %)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613,8 (25,4 %)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год – 613,8 (25,3%)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00034" y="1600200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Гончаровского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2018 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2019-2020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Гончаровского сельсовета Суджанского района Курской области на 2018 – 2020 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Гончаровского сельсовета Суджанского района Курской области в 2018 году И НА ПЛАНОВЫЙ ПЕРИОД 2019-2020 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«Гончаровский сельсовет» Суджанского района Курской области  на 2018– 2020 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Гончаровского сельсовета Суджанского района Курской области  на 2018-2020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6858048" cy="2978151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577520"/>
                <a:gridCol w="721899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2018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2019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всего, в том числе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41,1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Озеленение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Организация и содержание мест захоронения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мероприятия по благоустройству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Гончаровского сельсовета  Суджанского района Курской области в 2018 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41,1 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тыс.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Озеленение: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разбивка клумб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кошение травы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посадка насаждений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обрезка кустов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</a:t>
            </a:r>
            <a:endParaRPr lang="ru-RU" altLang="ru-RU" sz="1600" b="1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168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37300" y="242093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Организация и содержание мест захоронения:</a:t>
            </a:r>
          </a:p>
          <a:p>
            <a:pPr algn="ctr" defTabSz="958850"/>
            <a:r>
              <a:rPr lang="ru-RU" altLang="ru-RU" sz="1200" b="1" dirty="0">
                <a:solidFill>
                  <a:srgbClr val="190019"/>
                </a:solidFill>
              </a:rPr>
              <a:t> </a:t>
            </a:r>
            <a:r>
              <a:rPr lang="ru-RU" altLang="ru-RU" sz="1200" b="1" dirty="0" smtClean="0">
                <a:solidFill>
                  <a:srgbClr val="190019"/>
                </a:solidFill>
              </a:rPr>
              <a:t>2</a:t>
            </a:r>
            <a:r>
              <a:rPr lang="ru-RU" altLang="ru-RU" sz="1400" b="1" dirty="0" smtClean="0">
                <a:solidFill>
                  <a:srgbClr val="190019"/>
                </a:solidFill>
              </a:rPr>
              <a:t> </a:t>
            </a:r>
            <a:r>
              <a:rPr lang="ru-RU" altLang="ru-RU" sz="1400" b="1" dirty="0">
                <a:solidFill>
                  <a:srgbClr val="190019"/>
                </a:solidFill>
              </a:rPr>
              <a:t>кладбищ </a:t>
            </a: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эстетичности </a:t>
            </a:r>
          </a:p>
          <a:p>
            <a:pPr algn="ctr" defTabSz="958850">
              <a:buFontTx/>
              <a:buChar char="-"/>
            </a:pPr>
            <a:endParaRPr lang="ru-RU" altLang="ru-RU" sz="12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1 место размещения твердобытовых отходов</a:t>
            </a:r>
          </a:p>
          <a:p>
            <a:pPr algn="ctr" defTabSz="958850"/>
            <a:endParaRPr lang="ru-RU" altLang="ru-RU" sz="12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0013"/>
            <a:ext cx="8037513" cy="102711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Расходы на реализацию первичных мер пожарной безопасности на территории Гончаровского сельсовета Суджанского района Курской области 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2018-2020 годы</a:t>
            </a:r>
          </a:p>
        </p:txBody>
      </p:sp>
      <p:sp>
        <p:nvSpPr>
          <p:cNvPr id="3076" name="AutoShape 16"/>
          <p:cNvSpPr>
            <a:spLocks noChangeAspect="1" noChangeArrowheads="1"/>
          </p:cNvSpPr>
          <p:nvPr/>
        </p:nvSpPr>
        <p:spPr bwMode="auto">
          <a:xfrm>
            <a:off x="4679156" y="1230203"/>
            <a:ext cx="4412612" cy="30259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altLang="ru-RU" sz="1200" b="1">
                <a:solidFill>
                  <a:srgbClr val="000066"/>
                </a:solidFill>
                <a:latin typeface="Times New Roman" pitchFamily="18" charset="0"/>
              </a:rPr>
              <a:t>Финансирование  направлено на обеспечение противопожарной безопасности, обучение населения способам защиты и действиям в чрезвычайных ситуациях, в области  пожарной безопасности, создание систем оповещения населения при угрозе возникновения чрезвычайных  ситуаций, обеспечение деятельности  добровольной пожарной охраны, инженерную защиту территории сельского поселения (противопожарные полосы), содержание подъездных путей к наружным источникам пожарного водоснабжения, содержание источников водозабора в зимний период .</a:t>
            </a:r>
            <a:endParaRPr lang="ru-RU" altLang="ru-RU" sz="12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077" name="AutoShape 29"/>
          <p:cNvSpPr>
            <a:spLocks noChangeArrowheads="1"/>
          </p:cNvSpPr>
          <p:nvPr/>
        </p:nvSpPr>
        <p:spPr bwMode="auto">
          <a:xfrm>
            <a:off x="4340225" y="4437063"/>
            <a:ext cx="4716463" cy="2305050"/>
          </a:xfrm>
          <a:prstGeom prst="roundRect">
            <a:avLst>
              <a:gd name="adj" fmla="val 15824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100" b="1" dirty="0">
                <a:solidFill>
                  <a:srgbClr val="000C0C"/>
                </a:solidFill>
                <a:latin typeface="Verdana" pitchFamily="34" charset="0"/>
              </a:rPr>
              <a:t>     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Реализация мероприятий государственной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программы позволит достичь следующих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результатов к </a:t>
            </a:r>
            <a:r>
              <a:rPr lang="ru-RU" altLang="ru-RU" sz="1300" b="1" dirty="0" smtClean="0">
                <a:solidFill>
                  <a:srgbClr val="000066"/>
                </a:solidFill>
                <a:latin typeface="Times New Roman" pitchFamily="18" charset="0"/>
              </a:rPr>
              <a:t>2019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году: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 снизить гибель людей в чрезвычайных ситуациях и на пожарах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снизить экономический ущерб от чрезвычайных ситуаций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увеличить количество спасенных ценностей.</a:t>
            </a: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357188" y="4643438"/>
            <a:ext cx="7858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1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Rectangle 161"/>
          <p:cNvSpPr>
            <a:spLocks noChangeArrowheads="1"/>
          </p:cNvSpPr>
          <p:nvPr/>
        </p:nvSpPr>
        <p:spPr bwMode="auto">
          <a:xfrm>
            <a:off x="611188" y="2205038"/>
            <a:ext cx="39608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25558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161"/>
          <p:cNvSpPr>
            <a:spLocks noChangeArrowheads="1"/>
          </p:cNvSpPr>
          <p:nvPr/>
        </p:nvSpPr>
        <p:spPr bwMode="auto">
          <a:xfrm>
            <a:off x="34194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9163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-1385887" y="2908300"/>
            <a:ext cx="3357562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49164" name="Group 12"/>
          <p:cNvGraphicFramePr>
            <a:graphicFrameLocks noGrp="1"/>
          </p:cNvGraphicFramePr>
          <p:nvPr/>
        </p:nvGraphicFramePr>
        <p:xfrm>
          <a:off x="179388" y="5084763"/>
          <a:ext cx="4105275" cy="1141413"/>
        </p:xfrm>
        <a:graphic>
          <a:graphicData uri="http://schemas.openxmlformats.org/drawingml/2006/table">
            <a:tbl>
              <a:tblPr/>
              <a:tblGrid>
                <a:gridCol w="1152525"/>
                <a:gridCol w="2952750"/>
              </a:tblGrid>
              <a:tr h="4079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Объем финансирования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2018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13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2019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2020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81" name="Rectangle 29"/>
          <p:cNvSpPr>
            <a:spLocks noChangeArrowheads="1"/>
          </p:cNvSpPr>
          <p:nvPr/>
        </p:nvSpPr>
        <p:spPr bwMode="auto">
          <a:xfrm>
            <a:off x="539750" y="1844675"/>
            <a:ext cx="381635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1400" b="1" dirty="0">
                <a:solidFill>
                  <a:schemeClr val="tx2"/>
                </a:solidFill>
                <a:latin typeface="Times New Roman" pitchFamily="18" charset="0"/>
              </a:rPr>
              <a:t>Обеспечение первичных мер пожарной безопасности на территории сельского поселения</a:t>
            </a:r>
            <a:endParaRPr lang="ru-RU" sz="1400" b="1" dirty="0">
              <a:latin typeface="Times New Roman" pitchFamily="18" charset="0"/>
            </a:endParaRPr>
          </a:p>
          <a:p>
            <a:endParaRPr lang="ru-RU" sz="1200" dirty="0"/>
          </a:p>
          <a:p>
            <a:r>
              <a:rPr lang="ru-RU" sz="1200" dirty="0"/>
              <a:t>Норматив расходов на 1-го жителя для обеспечения прочих первичных мер пожарной безопасности </a:t>
            </a:r>
            <a:r>
              <a:rPr lang="ru-RU" sz="1200" dirty="0" smtClean="0"/>
              <a:t>2018год </a:t>
            </a:r>
            <a:r>
              <a:rPr lang="ru-RU" sz="1200" dirty="0"/>
              <a:t>– </a:t>
            </a:r>
            <a:r>
              <a:rPr lang="ru-RU" sz="1200" dirty="0" smtClean="0"/>
              <a:t>13 тыс. </a:t>
            </a:r>
            <a:r>
              <a:rPr lang="ru-RU" sz="1200" dirty="0"/>
              <a:t>рублей</a:t>
            </a:r>
          </a:p>
          <a:p>
            <a:r>
              <a:rPr lang="ru-RU" sz="1200" dirty="0"/>
              <a:t>                        </a:t>
            </a:r>
            <a:r>
              <a:rPr lang="ru-RU" sz="1200" dirty="0" smtClean="0"/>
              <a:t>2019 </a:t>
            </a:r>
            <a:r>
              <a:rPr lang="ru-RU" sz="1200" dirty="0"/>
              <a:t>год – </a:t>
            </a:r>
            <a:r>
              <a:rPr lang="ru-RU" sz="1200" dirty="0" smtClean="0"/>
              <a:t>1,0 тыс. </a:t>
            </a:r>
            <a:r>
              <a:rPr lang="ru-RU" sz="1200" dirty="0"/>
              <a:t>рублей</a:t>
            </a:r>
          </a:p>
          <a:p>
            <a:r>
              <a:rPr lang="ru-RU" sz="1200" dirty="0"/>
              <a:t>                        </a:t>
            </a:r>
            <a:r>
              <a:rPr lang="ru-RU" sz="1200" dirty="0" smtClean="0"/>
              <a:t>2020 </a:t>
            </a:r>
            <a:r>
              <a:rPr lang="ru-RU" sz="1200" dirty="0"/>
              <a:t>год – </a:t>
            </a:r>
            <a:r>
              <a:rPr lang="ru-RU" sz="1200" dirty="0" smtClean="0"/>
              <a:t>1,0 тыс. </a:t>
            </a:r>
            <a:r>
              <a:rPr lang="ru-RU" sz="1200" dirty="0"/>
              <a:t>рублей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785786" y="357167"/>
            <a:ext cx="7500990" cy="718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1. Установить предельный объем муниципального долга Гончаровского сельсовета на 2018 год в сумме 2 410 175,00 рублей, на 2019 год в сумме 2 419 968 ,00 рублей, на 2020 год в сумме 2 428 509,00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2. Установить верхний предел муниципального внутреннего долга муниципального образования на 1 января 2019 года по долговым обязательствам в сумме 0 рублей, в том числе по государственным гарантиям – 0 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3. Установить верхний предел муниципального внутреннего долга муниципального образования на 1 января 2020 года по долговым обязательствам в сумме 0 рублей, в том числе по муниципальным гарантиям – 0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4. Установить верхний предел муниципального внутреннего долга муниципального образования на 1 января 2021 года по долговым обязательствам муниципального образования в сумме 0 рублей, в том числе по муниципальным гарантиям – 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«Гончаровский сельсовет» Суджанского района Курской области на 2018 год и на плановый период 2019-2020 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«Гончаровский сельсовет»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2018-2020 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«Гончаровский сельсовет»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2018-2020 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072074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91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оценка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прогноз 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«Гончаровский 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5126127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муниципальной службы муниципального образования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1 000,00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4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u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Муниципальная программа  «Защита населения и территории от чрезвычайных ситуаций, обеспечение пожарной безопасности и безопасности людей на водных объектах муниципального образования «Гончаровский сельсовет»</a:t>
                      </a:r>
                      <a:r>
                        <a:rPr lang="ru-RU" sz="1100" u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13 000,00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u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муниципальном образовании «Гончаровский сельсовет»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r>
                        <a:rPr lang="ru-RU" sz="11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084,54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"Развитие культуры муниципального образования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1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078 195,00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«Социальная поддержка граждан в муниципальном образовании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175</a:t>
                      </a:r>
                      <a:r>
                        <a:rPr lang="ru-RU" sz="11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416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10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kumimoji="0" lang="ru-RU" sz="11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муниципальном образовании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97 409,46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"Повышение эффективности работы с молодёжью, организация отдыха и оздоровления детей, молодёжи, развитие физической культуры и спорта муниципального образования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1 000,00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26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сл.Гончаровка, ул.Гагарина д.74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Гончаровского сельсовета Суджанского района Курской области тел.: (47143) 2-27-75; 3-12-69 Факс: (47143) 2-27-75 </a:t>
            </a:r>
            <a:r>
              <a:rPr lang="ru-RU" sz="2000" dirty="0" err="1" smtClean="0"/>
              <a:t>Е-mail</a:t>
            </a:r>
            <a:r>
              <a:rPr lang="ru-RU" sz="2000" dirty="0" smtClean="0"/>
              <a:t>: </a:t>
            </a:r>
            <a:r>
              <a:rPr lang="en-US" sz="2000" dirty="0" smtClean="0"/>
              <a:t>goncharovka2012@ya</a:t>
            </a:r>
            <a:r>
              <a:rPr lang="ru-RU" sz="2000" dirty="0" smtClean="0"/>
              <a:t>.</a:t>
            </a:r>
            <a:r>
              <a:rPr lang="ru-RU" sz="2000" dirty="0" err="1" smtClean="0"/>
              <a:t>ru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2018-2020 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Гончаровского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2018 год и плановый период 2019 и 2020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Гончаровского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Гончаровского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Гончаровского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Гончаровского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Сл.Гончаровка  – 3080 человека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Деревня Куриловка – 112 человек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 Сл.Подол – 240 человек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П.Меловой – 0 человек 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3432 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2023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894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291 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 224 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23 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 30 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2943</TotalTime>
  <Words>2406</Words>
  <Application>Microsoft Office PowerPoint</Application>
  <PresentationFormat>Экран (4:3)</PresentationFormat>
  <Paragraphs>509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2018-2020 ГОДЫ.</vt:lpstr>
      <vt:lpstr>Слайд 6</vt:lpstr>
      <vt:lpstr>ЭТАПЫ СОСТАВЛЕНИЯ И УТВЕРЖДЕНИЯ БЮДЖЕТА Гончаровского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«Гончаровский сельсовет» Суджанского района Курской области          </vt:lpstr>
      <vt:lpstr>Бюджетообразующие (основные) налоги бюджета поселения на 2018 - 2020 годы</vt:lpstr>
      <vt:lpstr>Структура налоговых и неналоговых доходов бюджета муниципального образования «Гончаровский сельсовет» Суджанского района Курской области  тыс.рублей 2018-2020 годы</vt:lpstr>
      <vt:lpstr>Межбюджетные трансферты </vt:lpstr>
      <vt:lpstr>Структура   безвозмездных поступлений в   бюджет Гончаровского сельсовета Суджанского района Курской области  в 2018 году и на плановый период  2019-2020  годы</vt:lpstr>
      <vt:lpstr>Безвозмездные поступления в бюджет Гончаровского сельсовета Суджанского района Курской области на 2018 – 2020 годы тыс.рублей  </vt:lpstr>
      <vt:lpstr>Расходы местного  бюджета </vt:lpstr>
      <vt:lpstr>Структура расходов бюджета Гончаровского сельсовета Суджанского района Курской области в 2018 году И НА ПЛАНОВЫЙ ПЕРИОД 2019-2020 ГОДЫ </vt:lpstr>
      <vt:lpstr>Основные мероприятия развития жилищно-коммунального хозяйства Гончаровского сельсовета Суджанского района Курской области  на 2018-2020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2018 году</vt:lpstr>
      <vt:lpstr>Расходы на реализацию первичных мер пожарной безопасности на территории Гончаровского сельсовета Суджанского района Курской области   2018-2020 годы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User</cp:lastModifiedBy>
  <cp:revision>206</cp:revision>
  <cp:lastPrinted>2013-10-03T09:30:52Z</cp:lastPrinted>
  <dcterms:created xsi:type="dcterms:W3CDTF">2011-01-26T13:13:38Z</dcterms:created>
  <dcterms:modified xsi:type="dcterms:W3CDTF">2018-01-06T17:10:56Z</dcterms:modified>
</cp:coreProperties>
</file>