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diagrams/layout1.xml" ContentType="application/vnd.openxmlformats-officedocument.drawingml.diagramLayou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diagrams/quickStyle1.xml" ContentType="application/vnd.openxmlformats-officedocument.drawingml.diagramStyle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9" r:id="rId1"/>
    <p:sldMasterId id="2147484037" r:id="rId2"/>
  </p:sldMasterIdLst>
  <p:notesMasterIdLst>
    <p:notesMasterId r:id="rId29"/>
  </p:notesMasterIdLst>
  <p:sldIdLst>
    <p:sldId id="328" r:id="rId3"/>
    <p:sldId id="336" r:id="rId4"/>
    <p:sldId id="332" r:id="rId5"/>
    <p:sldId id="333" r:id="rId6"/>
    <p:sldId id="334" r:id="rId7"/>
    <p:sldId id="335" r:id="rId8"/>
    <p:sldId id="324" r:id="rId9"/>
    <p:sldId id="325" r:id="rId10"/>
    <p:sldId id="329" r:id="rId11"/>
    <p:sldId id="327" r:id="rId12"/>
    <p:sldId id="306" r:id="rId13"/>
    <p:sldId id="308" r:id="rId14"/>
    <p:sldId id="309" r:id="rId15"/>
    <p:sldId id="310" r:id="rId16"/>
    <p:sldId id="311" r:id="rId17"/>
    <p:sldId id="312" r:id="rId18"/>
    <p:sldId id="313" r:id="rId19"/>
    <p:sldId id="315" r:id="rId20"/>
    <p:sldId id="317" r:id="rId21"/>
    <p:sldId id="318" r:id="rId22"/>
    <p:sldId id="319" r:id="rId23"/>
    <p:sldId id="322" r:id="rId24"/>
    <p:sldId id="330" r:id="rId25"/>
    <p:sldId id="337" r:id="rId26"/>
    <p:sldId id="331" r:id="rId27"/>
    <p:sldId id="338" r:id="rId28"/>
  </p:sldIdLst>
  <p:sldSz cx="9144000" cy="6858000" type="screen4x3"/>
  <p:notesSz cx="6797675" cy="987425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FF"/>
    <a:srgbClr val="0000FF"/>
    <a:srgbClr val="008000"/>
    <a:srgbClr val="0A2705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83416" autoAdjust="0"/>
  </p:normalViewPr>
  <p:slideViewPr>
    <p:cSldViewPr>
      <p:cViewPr>
        <p:scale>
          <a:sx n="120" d="100"/>
          <a:sy n="120" d="100"/>
        </p:scale>
        <p:origin x="-528" y="3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/>
            </a:pPr>
            <a:r>
              <a:rPr lang="ru-RU" dirty="0" smtClean="0"/>
              <a:t>2019 </a:t>
            </a:r>
            <a:r>
              <a:rPr lang="ru-RU" dirty="0"/>
              <a:t>год</a:t>
            </a:r>
          </a:p>
        </c:rich>
      </c:tx>
      <c:layout/>
    </c:title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2018 год</c:v>
                </c:pt>
              </c:strCache>
            </c:strRef>
          </c:tx>
          <c:explosion val="25"/>
          <c:cat>
            <c:strRef>
              <c:f>Лист1!$A$2:$A$5</c:f>
              <c:strCache>
                <c:ptCount val="4"/>
                <c:pt idx="0">
                  <c:v>НДФЛ</c:v>
                </c:pt>
                <c:pt idx="1">
                  <c:v>Земельный налог</c:v>
                </c:pt>
                <c:pt idx="2">
                  <c:v>Прочие налоги</c:v>
                </c:pt>
                <c:pt idx="3">
                  <c:v>Налог на имущество физическиз лиц</c:v>
                </c:pt>
              </c:strCache>
            </c:strRef>
          </c:cat>
          <c:val>
            <c:numRef>
              <c:f>Лист1!$B$2:$B$5</c:f>
              <c:numCache>
                <c:formatCode>0.00%</c:formatCode>
                <c:ptCount val="4"/>
                <c:pt idx="0">
                  <c:v>0.22100000000000011</c:v>
                </c:pt>
                <c:pt idx="1">
                  <c:v>0.43800000000000022</c:v>
                </c:pt>
                <c:pt idx="2">
                  <c:v>8.6000000000000063E-2</c:v>
                </c:pt>
                <c:pt idx="3">
                  <c:v>0.255</c:v>
                </c:pt>
              </c:numCache>
            </c:numRef>
          </c:val>
        </c:ser>
        <c:dLbls>
          <c:showPercent val="1"/>
        </c:dLbls>
      </c:pie3DChart>
    </c:plotArea>
    <c:legend>
      <c:legendPos val="r"/>
      <c:layout/>
      <c:txPr>
        <a:bodyPr/>
        <a:lstStyle/>
        <a:p>
          <a:pPr>
            <a:defRPr sz="1200"/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36"/>
  <c:chart>
    <c:title>
      <c:tx>
        <c:rich>
          <a:bodyPr/>
          <a:lstStyle/>
          <a:p>
            <a:pPr>
              <a:defRPr/>
            </a:pPr>
            <a:r>
              <a:rPr lang="ru-RU" dirty="0" smtClean="0"/>
              <a:t>2019 </a:t>
            </a:r>
            <a:r>
              <a:rPr lang="ru-RU" dirty="0"/>
              <a:t>г.</a:t>
            </a:r>
          </a:p>
        </c:rich>
      </c:tx>
      <c:layout/>
    </c:title>
    <c:view3D>
      <c:rAngAx val="1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2018 г.</c:v>
                </c:pt>
              </c:strCache>
            </c:strRef>
          </c:tx>
          <c:explosion val="25"/>
          <c:dLbls>
            <c:showVal val="1"/>
            <c:showLeaderLines val="1"/>
          </c:dLbls>
          <c:cat>
            <c:strRef>
              <c:f>Лист1!$A$2:$A$5</c:f>
              <c:strCache>
                <c:ptCount val="2"/>
                <c:pt idx="0">
                  <c:v>Дотация </c:v>
                </c:pt>
                <c:pt idx="1">
                  <c:v>Субвенция</c:v>
                </c:pt>
              </c:strCache>
            </c:strRef>
          </c:cat>
          <c:val>
            <c:numRef>
              <c:f>Лист1!$B$2:$B$5</c:f>
              <c:numCache>
                <c:formatCode>0.00%</c:formatCode>
                <c:ptCount val="2"/>
                <c:pt idx="0" formatCode="0%">
                  <c:v>0.33000000000000035</c:v>
                </c:pt>
                <c:pt idx="1">
                  <c:v>3.7999999999999999E-2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Столбец2</c:v>
                </c:pt>
              </c:strCache>
            </c:strRef>
          </c:tx>
          <c:explosion val="25"/>
          <c:dLbls>
            <c:showVal val="1"/>
            <c:showLeaderLines val="1"/>
          </c:dLbls>
          <c:cat>
            <c:strRef>
              <c:f>Лист1!$A$2:$A$5</c:f>
              <c:strCache>
                <c:ptCount val="2"/>
                <c:pt idx="0">
                  <c:v>Дотация </c:v>
                </c:pt>
                <c:pt idx="1">
                  <c:v>Субвенция</c:v>
                </c:pt>
              </c:strCache>
            </c:strRef>
          </c:cat>
          <c:val>
            <c:numRef>
              <c:f>Лист1!$D$2:$D$5</c:f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Столбец1</c:v>
                </c:pt>
              </c:strCache>
            </c:strRef>
          </c:tx>
          <c:explosion val="25"/>
          <c:dLbls>
            <c:showVal val="1"/>
            <c:showLeaderLines val="1"/>
          </c:dLbls>
          <c:cat>
            <c:strRef>
              <c:f>Лист1!$A$2:$A$5</c:f>
              <c:strCache>
                <c:ptCount val="2"/>
                <c:pt idx="0">
                  <c:v>Дотация </c:v>
                </c:pt>
                <c:pt idx="1">
                  <c:v>Субвенция</c:v>
                </c:pt>
              </c:strCache>
            </c:strRef>
          </c:cat>
          <c:val>
            <c:numRef>
              <c:f>Лист1!$C$2:$C$5</c:f>
            </c:numRef>
          </c:val>
        </c:ser>
      </c:pie3DChart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18"/>
  <c:chart>
    <c:autoTitleDeleted val="1"/>
    <c:view3D>
      <c:rotX val="30"/>
      <c:hPercent val="99"/>
      <c:rotY val="15"/>
      <c:depthPercent val="70"/>
      <c:rAngAx val="1"/>
    </c:view3D>
    <c:plotArea>
      <c:layout>
        <c:manualLayout>
          <c:layoutTarget val="inner"/>
          <c:xMode val="edge"/>
          <c:yMode val="edge"/>
          <c:x val="0.1111111111111111"/>
          <c:y val="2.8776978417266261E-2"/>
          <c:w val="0.53968253968253954"/>
          <c:h val="0.83932853717026379"/>
        </c:manualLayout>
      </c:layout>
      <c:bar3DChart>
        <c:barDir val="col"/>
        <c:grouping val="clustered"/>
        <c:ser>
          <c:idx val="0"/>
          <c:order val="0"/>
          <c:tx>
            <c:strRef>
              <c:f>Sheet1!$A$2</c:f>
              <c:strCache>
                <c:ptCount val="1"/>
                <c:pt idx="0">
                  <c:v>Дотация</c:v>
                </c:pt>
              </c:strCache>
            </c:strRef>
          </c:tx>
          <c:cat>
            <c:numRef>
              <c:f>Sheet1!$B$1:$E$1</c:f>
              <c:numCache>
                <c:formatCode>General</c:formatCod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</c:numCache>
            </c:numRef>
          </c:cat>
          <c:val>
            <c:numRef>
              <c:f>Sheet1!$B$2:$E$2</c:f>
              <c:numCache>
                <c:formatCode>General</c:formatCode>
                <c:ptCount val="4"/>
                <c:pt idx="0">
                  <c:v>1253.3</c:v>
                </c:pt>
                <c:pt idx="1">
                  <c:v>1078.4000000000001</c:v>
                </c:pt>
                <c:pt idx="2">
                  <c:v>991.6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Субвенции</c:v>
                </c:pt>
              </c:strCache>
            </c:strRef>
          </c:tx>
          <c:cat>
            <c:numRef>
              <c:f>Sheet1!$B$1:$E$1</c:f>
              <c:numCache>
                <c:formatCode>General</c:formatCod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</c:numCache>
            </c:numRef>
          </c:cat>
          <c:val>
            <c:numRef>
              <c:f>Sheet1!$B$3:$E$3</c:f>
              <c:numCache>
                <c:formatCode>General</c:formatCode>
                <c:ptCount val="4"/>
                <c:pt idx="0">
                  <c:v>145.19999999999999</c:v>
                </c:pt>
                <c:pt idx="1">
                  <c:v>146.80000000000001</c:v>
                </c:pt>
                <c:pt idx="2">
                  <c:v>152.1</c:v>
                </c:pt>
              </c:numCache>
            </c:numRef>
          </c:val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Иные межбюджетные трансферты</c:v>
                </c:pt>
              </c:strCache>
            </c:strRef>
          </c:tx>
          <c:cat>
            <c:numRef>
              <c:f>Sheet1!$B$1:$E$1</c:f>
              <c:numCache>
                <c:formatCode>General</c:formatCod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</c:numCache>
            </c:numRef>
          </c:cat>
          <c:val>
            <c:numRef>
              <c:f>Sheet1!$B$4:$E$4</c:f>
              <c:numCache>
                <c:formatCode>General</c:formatCode>
                <c:ptCount val="4"/>
                <c:pt idx="0">
                  <c:v>0</c:v>
                </c:pt>
                <c:pt idx="1">
                  <c:v>0</c:v>
                </c:pt>
                <c:pt idx="2">
                  <c:v>0</c:v>
                </c:pt>
              </c:numCache>
            </c:numRef>
          </c:val>
        </c:ser>
        <c:gapWidth val="20"/>
        <c:gapDepth val="50"/>
        <c:shape val="box"/>
        <c:axId val="92626304"/>
        <c:axId val="92632192"/>
        <c:axId val="0"/>
      </c:bar3DChart>
      <c:catAx>
        <c:axId val="92626304"/>
        <c:scaling>
          <c:orientation val="minMax"/>
        </c:scaling>
        <c:axPos val="b"/>
        <c:numFmt formatCode="General" sourceLinked="1"/>
        <c:tickLblPos val="low"/>
        <c:txPr>
          <a:bodyPr rot="0" vert="horz"/>
          <a:lstStyle/>
          <a:p>
            <a:pPr>
              <a:defRPr/>
            </a:pPr>
            <a:endParaRPr lang="ru-RU"/>
          </a:p>
        </c:txPr>
        <c:crossAx val="92632192"/>
        <c:crosses val="autoZero"/>
        <c:auto val="1"/>
        <c:lblAlgn val="ctr"/>
        <c:lblOffset val="100"/>
        <c:tickLblSkip val="1"/>
        <c:tickMarkSkip val="1"/>
      </c:catAx>
      <c:valAx>
        <c:axId val="92632192"/>
        <c:scaling>
          <c:orientation val="minMax"/>
        </c:scaling>
        <c:axPos val="l"/>
        <c:majorGridlines/>
        <c:numFmt formatCode="General" sourceLinked="1"/>
        <c:tickLblPos val="nextTo"/>
        <c:txPr>
          <a:bodyPr rot="0" vert="horz"/>
          <a:lstStyle/>
          <a:p>
            <a:pPr>
              <a:defRPr/>
            </a:pPr>
            <a:endParaRPr lang="ru-RU"/>
          </a:p>
        </c:txPr>
        <c:crossAx val="92626304"/>
        <c:crosses val="autoZero"/>
        <c:crossBetween val="between"/>
        <c:majorUnit val="1000"/>
      </c:valAx>
    </c:plotArea>
    <c:legend>
      <c:legendPos val="r"/>
      <c:layout/>
    </c:legend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2019</c:v>
                </c:pt>
              </c:strCache>
            </c:strRef>
          </c:tx>
          <c:cat>
            <c:strRef>
              <c:f>Лист1!$A$2:$A$8</c:f>
              <c:strCache>
                <c:ptCount val="7"/>
                <c:pt idx="0">
                  <c:v>Общегосударственные вопросы</c:v>
                </c:pt>
                <c:pt idx="1">
                  <c:v>Национальная оборона </c:v>
                </c:pt>
                <c:pt idx="2">
                  <c:v>Национальная безопасность и правоохранительная деятельность</c:v>
                </c:pt>
                <c:pt idx="3">
                  <c:v>Жилищнр-коммунальное хозяйство</c:v>
                </c:pt>
                <c:pt idx="4">
                  <c:v>Культура</c:v>
                </c:pt>
                <c:pt idx="5">
                  <c:v>Социальная политика</c:v>
                </c:pt>
                <c:pt idx="6">
                  <c:v>Физкультура и спорт</c:v>
                </c:pt>
              </c:strCache>
            </c:strRef>
          </c:cat>
          <c:val>
            <c:numRef>
              <c:f>Лист1!$B$2:$B$8</c:f>
              <c:numCache>
                <c:formatCode>0.00%</c:formatCode>
                <c:ptCount val="7"/>
                <c:pt idx="0">
                  <c:v>0.59299999999999997</c:v>
                </c:pt>
                <c:pt idx="1">
                  <c:v>3.7999999999999999E-2</c:v>
                </c:pt>
                <c:pt idx="2">
                  <c:v>4.0000000000000001E-3</c:v>
                </c:pt>
                <c:pt idx="3">
                  <c:v>3.5999999999999997E-2</c:v>
                </c:pt>
                <c:pt idx="4">
                  <c:v>0.28299999999999997</c:v>
                </c:pt>
                <c:pt idx="5">
                  <c:v>4.5999999999999999E-2</c:v>
                </c:pt>
                <c:pt idx="6">
                  <c:v>2.9999999999999997E-4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2020</c:v>
                </c:pt>
              </c:strCache>
            </c:strRef>
          </c:tx>
          <c:cat>
            <c:strRef>
              <c:f>Лист1!$A$2:$A$8</c:f>
              <c:strCache>
                <c:ptCount val="7"/>
                <c:pt idx="0">
                  <c:v>Общегосударственные вопросы</c:v>
                </c:pt>
                <c:pt idx="1">
                  <c:v>Национальная оборона </c:v>
                </c:pt>
                <c:pt idx="2">
                  <c:v>Национальная безопасность и правоохранительная деятельность</c:v>
                </c:pt>
                <c:pt idx="3">
                  <c:v>Жилищнр-коммунальное хозяйство</c:v>
                </c:pt>
                <c:pt idx="4">
                  <c:v>Культура</c:v>
                </c:pt>
                <c:pt idx="5">
                  <c:v>Социальная политика</c:v>
                </c:pt>
                <c:pt idx="6">
                  <c:v>Физкультура и спорт</c:v>
                </c:pt>
              </c:strCache>
            </c:strRef>
          </c:cat>
          <c:val>
            <c:numRef>
              <c:f>Лист1!$C$2:$C$8</c:f>
              <c:numCache>
                <c:formatCode>0.00%</c:formatCode>
                <c:ptCount val="7"/>
                <c:pt idx="0">
                  <c:v>0.61899999999999999</c:v>
                </c:pt>
                <c:pt idx="1">
                  <c:v>0.04</c:v>
                </c:pt>
                <c:pt idx="2">
                  <c:v>2.9999999999999997E-4</c:v>
                </c:pt>
                <c:pt idx="3">
                  <c:v>3.0000000000000001E-3</c:v>
                </c:pt>
                <c:pt idx="4">
                  <c:v>0.317</c:v>
                </c:pt>
                <c:pt idx="5" formatCode="0%">
                  <c:v>0.02</c:v>
                </c:pt>
                <c:pt idx="6">
                  <c:v>2.9999999999999997E-4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2021</c:v>
                </c:pt>
              </c:strCache>
            </c:strRef>
          </c:tx>
          <c:cat>
            <c:strRef>
              <c:f>Лист1!$A$2:$A$8</c:f>
              <c:strCache>
                <c:ptCount val="7"/>
                <c:pt idx="0">
                  <c:v>Общегосударственные вопросы</c:v>
                </c:pt>
                <c:pt idx="1">
                  <c:v>Национальная оборона </c:v>
                </c:pt>
                <c:pt idx="2">
                  <c:v>Национальная безопасность и правоохранительная деятельность</c:v>
                </c:pt>
                <c:pt idx="3">
                  <c:v>Жилищнр-коммунальное хозяйство</c:v>
                </c:pt>
                <c:pt idx="4">
                  <c:v>Культура</c:v>
                </c:pt>
                <c:pt idx="5">
                  <c:v>Социальная политика</c:v>
                </c:pt>
                <c:pt idx="6">
                  <c:v>Физкультура и спорт</c:v>
                </c:pt>
              </c:strCache>
            </c:strRef>
          </c:cat>
          <c:val>
            <c:numRef>
              <c:f>Лист1!$D$2:$D$8</c:f>
              <c:numCache>
                <c:formatCode>0.00%</c:formatCode>
                <c:ptCount val="7"/>
                <c:pt idx="0">
                  <c:v>0.63200000000000001</c:v>
                </c:pt>
                <c:pt idx="1">
                  <c:v>4.2999999999999997E-2</c:v>
                </c:pt>
                <c:pt idx="2">
                  <c:v>2.9999999999999997E-4</c:v>
                </c:pt>
                <c:pt idx="3">
                  <c:v>1E-3</c:v>
                </c:pt>
                <c:pt idx="4">
                  <c:v>0.318</c:v>
                </c:pt>
                <c:pt idx="5">
                  <c:v>6.0000000000000001E-3</c:v>
                </c:pt>
                <c:pt idx="6">
                  <c:v>2.9999999999999997E-4</c:v>
                </c:pt>
              </c:numCache>
            </c:numRef>
          </c:val>
        </c:ser>
        <c:shape val="cone"/>
        <c:axId val="91688320"/>
        <c:axId val="91698304"/>
        <c:axId val="0"/>
      </c:bar3DChart>
      <c:catAx>
        <c:axId val="91688320"/>
        <c:scaling>
          <c:orientation val="minMax"/>
        </c:scaling>
        <c:axPos val="b"/>
        <c:tickLblPos val="nextTo"/>
        <c:txPr>
          <a:bodyPr/>
          <a:lstStyle/>
          <a:p>
            <a:pPr>
              <a:defRPr sz="900"/>
            </a:pPr>
            <a:endParaRPr lang="ru-RU"/>
          </a:p>
        </c:txPr>
        <c:crossAx val="91698304"/>
        <c:crosses val="autoZero"/>
        <c:auto val="1"/>
        <c:lblAlgn val="ctr"/>
        <c:lblOffset val="100"/>
      </c:catAx>
      <c:valAx>
        <c:axId val="91698304"/>
        <c:scaling>
          <c:orientation val="minMax"/>
        </c:scaling>
        <c:axPos val="l"/>
        <c:majorGridlines/>
        <c:numFmt formatCode="0.00%" sourceLinked="1"/>
        <c:tickLblPos val="nextTo"/>
        <c:crossAx val="91688320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72C9C6D-6A51-4247-87A4-1575277B074F}" type="doc">
      <dgm:prSet loTypeId="urn:microsoft.com/office/officeart/2005/8/layout/list1" loCatId="list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9627A623-F456-49E6-9CEE-DAA3672B5407}">
      <dgm:prSet phldrT="[Текст]" custT="1"/>
      <dgm:spPr/>
      <dgm:t>
        <a:bodyPr/>
        <a:lstStyle/>
        <a:p>
          <a:pPr algn="ctr"/>
          <a:r>
            <a:rPr lang="ru-RU" sz="2000" b="0" dirty="0" smtClean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Составление проекта бюджета</a:t>
          </a:r>
          <a:endParaRPr lang="ru-RU" sz="2000" b="0" dirty="0">
            <a:solidFill>
              <a:schemeClr val="accent3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43C58825-5F4F-41D0-8178-5355F73EDE80}" type="parTrans" cxnId="{CD932D36-ABBF-4337-950C-C43E95D7B95B}">
      <dgm:prSet/>
      <dgm:spPr/>
      <dgm:t>
        <a:bodyPr/>
        <a:lstStyle/>
        <a:p>
          <a:endParaRPr lang="ru-RU"/>
        </a:p>
      </dgm:t>
    </dgm:pt>
    <dgm:pt modelId="{56A9D455-555B-45DB-96CC-EC3F93F05754}" type="sibTrans" cxnId="{CD932D36-ABBF-4337-950C-C43E95D7B95B}">
      <dgm:prSet/>
      <dgm:spPr/>
      <dgm:t>
        <a:bodyPr/>
        <a:lstStyle/>
        <a:p>
          <a:endParaRPr lang="ru-RU"/>
        </a:p>
      </dgm:t>
    </dgm:pt>
    <dgm:pt modelId="{218221A9-4C38-4F17-9344-04F7516440AE}">
      <dgm:prSet phldrT="[Текст]" custT="1"/>
      <dgm:spPr/>
      <dgm:t>
        <a:bodyPr/>
        <a:lstStyle/>
        <a:p>
          <a:pPr algn="ctr"/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Рассмотрение проекта бюджета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E5A5589F-096F-4E3E-A1BC-D49273B72AB3}" type="parTrans" cxnId="{7342DC98-6593-45FB-BEF6-36BB73B11D0F}">
      <dgm:prSet/>
      <dgm:spPr/>
      <dgm:t>
        <a:bodyPr/>
        <a:lstStyle/>
        <a:p>
          <a:endParaRPr lang="ru-RU"/>
        </a:p>
      </dgm:t>
    </dgm:pt>
    <dgm:pt modelId="{657C3D9B-04F0-4444-8786-4E19562DC442}" type="sibTrans" cxnId="{7342DC98-6593-45FB-BEF6-36BB73B11D0F}">
      <dgm:prSet/>
      <dgm:spPr/>
      <dgm:t>
        <a:bodyPr/>
        <a:lstStyle/>
        <a:p>
          <a:endParaRPr lang="ru-RU"/>
        </a:p>
      </dgm:t>
    </dgm:pt>
    <dgm:pt modelId="{47DE6AAF-E77F-41E5-887E-2B7590088927}">
      <dgm:prSet phldrT="[Текст]" custT="1"/>
      <dgm:spPr/>
      <dgm:t>
        <a:bodyPr/>
        <a:lstStyle/>
        <a:p>
          <a:pPr algn="ctr"/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Утверждение проекта бюджета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67AA7693-4FDD-4AA4-B51C-652E8B28A79E}" type="parTrans" cxnId="{0E446707-9453-4FD4-BC78-351F1BEE3AFF}">
      <dgm:prSet/>
      <dgm:spPr/>
      <dgm:t>
        <a:bodyPr/>
        <a:lstStyle/>
        <a:p>
          <a:endParaRPr lang="ru-RU"/>
        </a:p>
      </dgm:t>
    </dgm:pt>
    <dgm:pt modelId="{D78296D0-EE61-4F7A-BB83-B29F5D0FAF2E}" type="sibTrans" cxnId="{0E446707-9453-4FD4-BC78-351F1BEE3AFF}">
      <dgm:prSet/>
      <dgm:spPr/>
      <dgm:t>
        <a:bodyPr/>
        <a:lstStyle/>
        <a:p>
          <a:endParaRPr lang="ru-RU"/>
        </a:p>
      </dgm:t>
    </dgm:pt>
    <dgm:pt modelId="{D4C136E3-2B52-41D4-B355-0A631098C734}">
      <dgm:prSet custT="1"/>
      <dgm:spPr/>
      <dgm:t>
        <a:bodyPr/>
        <a:lstStyle/>
        <a:p>
          <a:endParaRPr lang="ru-RU" sz="1800" dirty="0"/>
        </a:p>
      </dgm:t>
    </dgm:pt>
    <dgm:pt modelId="{CAAEC522-1EE6-477C-9315-13D95161B2C6}" type="parTrans" cxnId="{DDA24827-781D-420A-805A-95362DA8B5C9}">
      <dgm:prSet/>
      <dgm:spPr/>
      <dgm:t>
        <a:bodyPr/>
        <a:lstStyle/>
        <a:p>
          <a:endParaRPr lang="ru-RU"/>
        </a:p>
      </dgm:t>
    </dgm:pt>
    <dgm:pt modelId="{542ED1C8-C58B-46C1-8B4B-217383B74ED8}" type="sibTrans" cxnId="{DDA24827-781D-420A-805A-95362DA8B5C9}">
      <dgm:prSet/>
      <dgm:spPr/>
      <dgm:t>
        <a:bodyPr/>
        <a:lstStyle/>
        <a:p>
          <a:endParaRPr lang="ru-RU"/>
        </a:p>
      </dgm:t>
    </dgm:pt>
    <dgm:pt modelId="{4EDB460E-EA2F-4B80-AEEC-65936D828CCA}" type="pres">
      <dgm:prSet presAssocID="{F72C9C6D-6A51-4247-87A4-1575277B074F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43CDFDD-DB88-40D3-B31F-08B0A5D02257}" type="pres">
      <dgm:prSet presAssocID="{9627A623-F456-49E6-9CEE-DAA3672B5407}" presName="parentLin" presStyleCnt="0"/>
      <dgm:spPr/>
    </dgm:pt>
    <dgm:pt modelId="{E7FC8D2D-AAE0-49BA-AE07-D93E3B7B6599}" type="pres">
      <dgm:prSet presAssocID="{9627A623-F456-49E6-9CEE-DAA3672B5407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F8FFED77-E205-4786-9C92-75818F45B3C3}" type="pres">
      <dgm:prSet presAssocID="{9627A623-F456-49E6-9CEE-DAA3672B5407}" presName="parentText" presStyleLbl="node1" presStyleIdx="0" presStyleCnt="3" custScaleX="39494" custScaleY="98035" custLinFactX="-612" custLinFactNeighborX="-100000" custLinFactNeighborY="2985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5FCF280-A800-4A52-9348-48B5CE864AA0}" type="pres">
      <dgm:prSet presAssocID="{9627A623-F456-49E6-9CEE-DAA3672B5407}" presName="negativeSpace" presStyleCnt="0"/>
      <dgm:spPr/>
    </dgm:pt>
    <dgm:pt modelId="{3F006C1C-44CC-40A3-93A0-4C77B17DE774}" type="pres">
      <dgm:prSet presAssocID="{9627A623-F456-49E6-9CEE-DAA3672B5407}" presName="childText" presStyleLbl="conFgAcc1" presStyleIdx="0" presStyleCnt="3" custScaleY="98716" custLinFactNeighborX="21" custLinFactNeighborY="-1490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B434631-6144-4228-8D06-27AB84B1D686}" type="pres">
      <dgm:prSet presAssocID="{56A9D455-555B-45DB-96CC-EC3F93F05754}" presName="spaceBetweenRectangles" presStyleCnt="0"/>
      <dgm:spPr/>
    </dgm:pt>
    <dgm:pt modelId="{A0BDE4B3-C4CF-48C6-9A36-500B2C3489D7}" type="pres">
      <dgm:prSet presAssocID="{218221A9-4C38-4F17-9344-04F7516440AE}" presName="parentLin" presStyleCnt="0"/>
      <dgm:spPr/>
    </dgm:pt>
    <dgm:pt modelId="{A8C73946-C8F9-4786-96E6-D3060C361670}" type="pres">
      <dgm:prSet presAssocID="{218221A9-4C38-4F17-9344-04F7516440AE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26F08A94-15C6-481E-9154-B20A5FEF7382}" type="pres">
      <dgm:prSet presAssocID="{218221A9-4C38-4F17-9344-04F7516440AE}" presName="parentText" presStyleLbl="node1" presStyleIdx="1" presStyleCnt="3" custScaleX="39494" custScaleY="98035" custLinFactX="-612" custLinFactNeighborX="-100000" custLinFactNeighborY="5532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1F7E01B-2FE7-4714-993D-04B86A559172}" type="pres">
      <dgm:prSet presAssocID="{218221A9-4C38-4F17-9344-04F7516440AE}" presName="negativeSpace" presStyleCnt="0"/>
      <dgm:spPr/>
    </dgm:pt>
    <dgm:pt modelId="{82E27E00-3670-49D0-864C-CE6F328784BA}" type="pres">
      <dgm:prSet presAssocID="{218221A9-4C38-4F17-9344-04F7516440AE}" presName="childText" presStyleLbl="conFgAcc1" presStyleIdx="1" presStyleCnt="3" custScaleY="141027">
        <dgm:presLayoutVars>
          <dgm:bulletEnabled val="1"/>
        </dgm:presLayoutVars>
      </dgm:prSet>
      <dgm:spPr/>
    </dgm:pt>
    <dgm:pt modelId="{4FBEA8CE-36EC-4653-AD90-08F2B7C28F2F}" type="pres">
      <dgm:prSet presAssocID="{657C3D9B-04F0-4444-8786-4E19562DC442}" presName="spaceBetweenRectangles" presStyleCnt="0"/>
      <dgm:spPr/>
    </dgm:pt>
    <dgm:pt modelId="{AB243640-CBD1-43F3-9550-87CD853188CF}" type="pres">
      <dgm:prSet presAssocID="{47DE6AAF-E77F-41E5-887E-2B7590088927}" presName="parentLin" presStyleCnt="0"/>
      <dgm:spPr/>
    </dgm:pt>
    <dgm:pt modelId="{537D21AA-C489-45EE-A8B2-F1889B87C301}" type="pres">
      <dgm:prSet presAssocID="{47DE6AAF-E77F-41E5-887E-2B7590088927}" presName="parentLeftMargin" presStyleLbl="node1" presStyleIdx="1" presStyleCnt="3"/>
      <dgm:spPr/>
      <dgm:t>
        <a:bodyPr/>
        <a:lstStyle/>
        <a:p>
          <a:endParaRPr lang="ru-RU"/>
        </a:p>
      </dgm:t>
    </dgm:pt>
    <dgm:pt modelId="{B6324098-4C94-444C-ACA4-D91C5374D090}" type="pres">
      <dgm:prSet presAssocID="{47DE6AAF-E77F-41E5-887E-2B7590088927}" presName="parentText" presStyleLbl="node1" presStyleIdx="2" presStyleCnt="3" custScaleX="39494" custScaleY="98035" custLinFactNeighborX="-91182" custLinFactNeighborY="5740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0859D56-97BB-4716-9C87-9D28D85A49EB}" type="pres">
      <dgm:prSet presAssocID="{47DE6AAF-E77F-41E5-887E-2B7590088927}" presName="negativeSpace" presStyleCnt="0"/>
      <dgm:spPr/>
    </dgm:pt>
    <dgm:pt modelId="{68FB6DFD-8703-4046-9703-C2FCDB4EF6BF}" type="pres">
      <dgm:prSet presAssocID="{47DE6AAF-E77F-41E5-887E-2B7590088927}" presName="childText" presStyleLbl="conFgAcc1" presStyleIdx="2" presStyleCnt="3" custScaleY="138963" custLinFactNeighborX="205" custLinFactNeighborY="38586">
        <dgm:presLayoutVars>
          <dgm:bulletEnabled val="1"/>
        </dgm:presLayoutVars>
      </dgm:prSet>
      <dgm:spPr/>
    </dgm:pt>
  </dgm:ptLst>
  <dgm:cxnLst>
    <dgm:cxn modelId="{DA0BF2A9-554E-4D08-8886-2EBC04A7FFCF}" type="presOf" srcId="{218221A9-4C38-4F17-9344-04F7516440AE}" destId="{26F08A94-15C6-481E-9154-B20A5FEF7382}" srcOrd="1" destOrd="0" presId="urn:microsoft.com/office/officeart/2005/8/layout/list1"/>
    <dgm:cxn modelId="{7342DC98-6593-45FB-BEF6-36BB73B11D0F}" srcId="{F72C9C6D-6A51-4247-87A4-1575277B074F}" destId="{218221A9-4C38-4F17-9344-04F7516440AE}" srcOrd="1" destOrd="0" parTransId="{E5A5589F-096F-4E3E-A1BC-D49273B72AB3}" sibTransId="{657C3D9B-04F0-4444-8786-4E19562DC442}"/>
    <dgm:cxn modelId="{3986A2EC-DA0A-44A5-BC68-0B6C19B1EE92}" type="presOf" srcId="{9627A623-F456-49E6-9CEE-DAA3672B5407}" destId="{F8FFED77-E205-4786-9C92-75818F45B3C3}" srcOrd="1" destOrd="0" presId="urn:microsoft.com/office/officeart/2005/8/layout/list1"/>
    <dgm:cxn modelId="{F1C83DC0-4B76-44E3-80C5-86CC314D48D2}" type="presOf" srcId="{D4C136E3-2B52-41D4-B355-0A631098C734}" destId="{3F006C1C-44CC-40A3-93A0-4C77B17DE774}" srcOrd="0" destOrd="0" presId="urn:microsoft.com/office/officeart/2005/8/layout/list1"/>
    <dgm:cxn modelId="{DDF67144-ABD8-45CD-AC5F-0E5EFEF11A1F}" type="presOf" srcId="{47DE6AAF-E77F-41E5-887E-2B7590088927}" destId="{B6324098-4C94-444C-ACA4-D91C5374D090}" srcOrd="1" destOrd="0" presId="urn:microsoft.com/office/officeart/2005/8/layout/list1"/>
    <dgm:cxn modelId="{8404B0B4-D645-4015-ACB6-4EB081BEAA44}" type="presOf" srcId="{47DE6AAF-E77F-41E5-887E-2B7590088927}" destId="{537D21AA-C489-45EE-A8B2-F1889B87C301}" srcOrd="0" destOrd="0" presId="urn:microsoft.com/office/officeart/2005/8/layout/list1"/>
    <dgm:cxn modelId="{4C4593ED-F254-48C6-99F4-1F632EA00981}" type="presOf" srcId="{9627A623-F456-49E6-9CEE-DAA3672B5407}" destId="{E7FC8D2D-AAE0-49BA-AE07-D93E3B7B6599}" srcOrd="0" destOrd="0" presId="urn:microsoft.com/office/officeart/2005/8/layout/list1"/>
    <dgm:cxn modelId="{0E446707-9453-4FD4-BC78-351F1BEE3AFF}" srcId="{F72C9C6D-6A51-4247-87A4-1575277B074F}" destId="{47DE6AAF-E77F-41E5-887E-2B7590088927}" srcOrd="2" destOrd="0" parTransId="{67AA7693-4FDD-4AA4-B51C-652E8B28A79E}" sibTransId="{D78296D0-EE61-4F7A-BB83-B29F5D0FAF2E}"/>
    <dgm:cxn modelId="{B98FFD2A-2D06-438F-A84C-0D16262A6467}" type="presOf" srcId="{218221A9-4C38-4F17-9344-04F7516440AE}" destId="{A8C73946-C8F9-4786-96E6-D3060C361670}" srcOrd="0" destOrd="0" presId="urn:microsoft.com/office/officeart/2005/8/layout/list1"/>
    <dgm:cxn modelId="{CD932D36-ABBF-4337-950C-C43E95D7B95B}" srcId="{F72C9C6D-6A51-4247-87A4-1575277B074F}" destId="{9627A623-F456-49E6-9CEE-DAA3672B5407}" srcOrd="0" destOrd="0" parTransId="{43C58825-5F4F-41D0-8178-5355F73EDE80}" sibTransId="{56A9D455-555B-45DB-96CC-EC3F93F05754}"/>
    <dgm:cxn modelId="{DDA24827-781D-420A-805A-95362DA8B5C9}" srcId="{9627A623-F456-49E6-9CEE-DAA3672B5407}" destId="{D4C136E3-2B52-41D4-B355-0A631098C734}" srcOrd="0" destOrd="0" parTransId="{CAAEC522-1EE6-477C-9315-13D95161B2C6}" sibTransId="{542ED1C8-C58B-46C1-8B4B-217383B74ED8}"/>
    <dgm:cxn modelId="{5279D173-65D9-41E4-A301-291B7D260E2A}" type="presOf" srcId="{F72C9C6D-6A51-4247-87A4-1575277B074F}" destId="{4EDB460E-EA2F-4B80-AEEC-65936D828CCA}" srcOrd="0" destOrd="0" presId="urn:microsoft.com/office/officeart/2005/8/layout/list1"/>
    <dgm:cxn modelId="{A93C87A2-924A-427D-BC3B-9D8969413241}" type="presParOf" srcId="{4EDB460E-EA2F-4B80-AEEC-65936D828CCA}" destId="{A43CDFDD-DB88-40D3-B31F-08B0A5D02257}" srcOrd="0" destOrd="0" presId="urn:microsoft.com/office/officeart/2005/8/layout/list1"/>
    <dgm:cxn modelId="{F2933C15-9FBC-4AAB-BD72-BCD211DFD4E8}" type="presParOf" srcId="{A43CDFDD-DB88-40D3-B31F-08B0A5D02257}" destId="{E7FC8D2D-AAE0-49BA-AE07-D93E3B7B6599}" srcOrd="0" destOrd="0" presId="urn:microsoft.com/office/officeart/2005/8/layout/list1"/>
    <dgm:cxn modelId="{5421F88B-B06A-490C-81D3-27824C01CB7C}" type="presParOf" srcId="{A43CDFDD-DB88-40D3-B31F-08B0A5D02257}" destId="{F8FFED77-E205-4786-9C92-75818F45B3C3}" srcOrd="1" destOrd="0" presId="urn:microsoft.com/office/officeart/2005/8/layout/list1"/>
    <dgm:cxn modelId="{A88929CE-854F-4AE7-9750-D11953E4E745}" type="presParOf" srcId="{4EDB460E-EA2F-4B80-AEEC-65936D828CCA}" destId="{75FCF280-A800-4A52-9348-48B5CE864AA0}" srcOrd="1" destOrd="0" presId="urn:microsoft.com/office/officeart/2005/8/layout/list1"/>
    <dgm:cxn modelId="{B5C8B66A-B6DE-41A6-A0A7-C5E494F73CAE}" type="presParOf" srcId="{4EDB460E-EA2F-4B80-AEEC-65936D828CCA}" destId="{3F006C1C-44CC-40A3-93A0-4C77B17DE774}" srcOrd="2" destOrd="0" presId="urn:microsoft.com/office/officeart/2005/8/layout/list1"/>
    <dgm:cxn modelId="{10AC96C4-AB6D-4061-9693-0995C22567B9}" type="presParOf" srcId="{4EDB460E-EA2F-4B80-AEEC-65936D828CCA}" destId="{DB434631-6144-4228-8D06-27AB84B1D686}" srcOrd="3" destOrd="0" presId="urn:microsoft.com/office/officeart/2005/8/layout/list1"/>
    <dgm:cxn modelId="{61146F01-A509-4E7F-8F20-645A324832C2}" type="presParOf" srcId="{4EDB460E-EA2F-4B80-AEEC-65936D828CCA}" destId="{A0BDE4B3-C4CF-48C6-9A36-500B2C3489D7}" srcOrd="4" destOrd="0" presId="urn:microsoft.com/office/officeart/2005/8/layout/list1"/>
    <dgm:cxn modelId="{4B29063F-9916-4B97-942E-D7AB326EE6AD}" type="presParOf" srcId="{A0BDE4B3-C4CF-48C6-9A36-500B2C3489D7}" destId="{A8C73946-C8F9-4786-96E6-D3060C361670}" srcOrd="0" destOrd="0" presId="urn:microsoft.com/office/officeart/2005/8/layout/list1"/>
    <dgm:cxn modelId="{FF457A81-97B3-4D91-B83E-674DB3AA5550}" type="presParOf" srcId="{A0BDE4B3-C4CF-48C6-9A36-500B2C3489D7}" destId="{26F08A94-15C6-481E-9154-B20A5FEF7382}" srcOrd="1" destOrd="0" presId="urn:microsoft.com/office/officeart/2005/8/layout/list1"/>
    <dgm:cxn modelId="{896B7110-AB9E-4E8A-A90C-2ED5045F0916}" type="presParOf" srcId="{4EDB460E-EA2F-4B80-AEEC-65936D828CCA}" destId="{01F7E01B-2FE7-4714-993D-04B86A559172}" srcOrd="5" destOrd="0" presId="urn:microsoft.com/office/officeart/2005/8/layout/list1"/>
    <dgm:cxn modelId="{E215B3D5-6251-4646-80EC-7EAD4C534A23}" type="presParOf" srcId="{4EDB460E-EA2F-4B80-AEEC-65936D828CCA}" destId="{82E27E00-3670-49D0-864C-CE6F328784BA}" srcOrd="6" destOrd="0" presId="urn:microsoft.com/office/officeart/2005/8/layout/list1"/>
    <dgm:cxn modelId="{A4F158CA-90AA-4FC6-A355-83CA83BF4D5B}" type="presParOf" srcId="{4EDB460E-EA2F-4B80-AEEC-65936D828CCA}" destId="{4FBEA8CE-36EC-4653-AD90-08F2B7C28F2F}" srcOrd="7" destOrd="0" presId="urn:microsoft.com/office/officeart/2005/8/layout/list1"/>
    <dgm:cxn modelId="{6E2E947B-B694-4669-8270-57F19C1D66AB}" type="presParOf" srcId="{4EDB460E-EA2F-4B80-AEEC-65936D828CCA}" destId="{AB243640-CBD1-43F3-9550-87CD853188CF}" srcOrd="8" destOrd="0" presId="urn:microsoft.com/office/officeart/2005/8/layout/list1"/>
    <dgm:cxn modelId="{7742B90B-4058-4F20-ADDD-1E71C2649646}" type="presParOf" srcId="{AB243640-CBD1-43F3-9550-87CD853188CF}" destId="{537D21AA-C489-45EE-A8B2-F1889B87C301}" srcOrd="0" destOrd="0" presId="urn:microsoft.com/office/officeart/2005/8/layout/list1"/>
    <dgm:cxn modelId="{6EAD48BD-BEC3-4A7C-8952-62EE7268DFAB}" type="presParOf" srcId="{AB243640-CBD1-43F3-9550-87CD853188CF}" destId="{B6324098-4C94-444C-ACA4-D91C5374D090}" srcOrd="1" destOrd="0" presId="urn:microsoft.com/office/officeart/2005/8/layout/list1"/>
    <dgm:cxn modelId="{E2C917FD-5688-4AA1-8742-4FD1255DD95A}" type="presParOf" srcId="{4EDB460E-EA2F-4B80-AEEC-65936D828CCA}" destId="{A0859D56-97BB-4716-9C87-9D28D85A49EB}" srcOrd="9" destOrd="0" presId="urn:microsoft.com/office/officeart/2005/8/layout/list1"/>
    <dgm:cxn modelId="{558C2AC1-F1BE-4815-9701-02ACFA73E5F0}" type="presParOf" srcId="{4EDB460E-EA2F-4B80-AEEC-65936D828CCA}" destId="{68FB6DFD-8703-4046-9703-C2FCDB4EF6BF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F006C1C-44CC-40A3-93A0-4C77B17DE774}">
      <dsp:nvSpPr>
        <dsp:cNvPr id="0" name=""/>
        <dsp:cNvSpPr/>
      </dsp:nvSpPr>
      <dsp:spPr>
        <a:xfrm>
          <a:off x="0" y="513647"/>
          <a:ext cx="8785702" cy="920427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81868" tIns="770636" rIns="681868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800" kern="1200" dirty="0"/>
        </a:p>
      </dsp:txBody>
      <dsp:txXfrm>
        <a:off x="0" y="513647"/>
        <a:ext cx="8785702" cy="920427"/>
      </dsp:txXfrm>
    </dsp:sp>
    <dsp:sp modelId="{F8FFED77-E205-4786-9C92-75818F45B3C3}">
      <dsp:nvSpPr>
        <dsp:cNvPr id="0" name=""/>
        <dsp:cNvSpPr/>
      </dsp:nvSpPr>
      <dsp:spPr>
        <a:xfrm>
          <a:off x="0" y="344850"/>
          <a:ext cx="2428877" cy="1070777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75000"/>
                <a:shade val="85000"/>
                <a:satMod val="230000"/>
              </a:schemeClr>
            </a:gs>
            <a:gs pos="25000">
              <a:schemeClr val="accent5">
                <a:hueOff val="0"/>
                <a:satOff val="0"/>
                <a:lumOff val="0"/>
                <a:alphaOff val="0"/>
                <a:tint val="90000"/>
                <a:shade val="70000"/>
                <a:satMod val="220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65000">
              <a:schemeClr val="accent5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tint val="90000"/>
                <a:shade val="69000"/>
                <a:satMod val="22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32455" tIns="0" rIns="232455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0" kern="1200" dirty="0" smtClean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Составление проекта бюджета</a:t>
          </a:r>
          <a:endParaRPr lang="ru-RU" sz="2000" b="0" kern="1200" dirty="0">
            <a:solidFill>
              <a:schemeClr val="accent3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sp:txBody>
      <dsp:txXfrm>
        <a:off x="0" y="344850"/>
        <a:ext cx="2428877" cy="1070777"/>
      </dsp:txXfrm>
    </dsp:sp>
    <dsp:sp modelId="{82E27E00-3670-49D0-864C-CE6F328784BA}">
      <dsp:nvSpPr>
        <dsp:cNvPr id="0" name=""/>
        <dsp:cNvSpPr/>
      </dsp:nvSpPr>
      <dsp:spPr>
        <a:xfrm>
          <a:off x="0" y="2188305"/>
          <a:ext cx="8785702" cy="131493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5">
              <a:hueOff val="-419932"/>
              <a:satOff val="22824"/>
              <a:lumOff val="-4216"/>
              <a:alphaOff val="0"/>
            </a:schemeClr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26F08A94-15C6-481E-9154-B20A5FEF7382}">
      <dsp:nvSpPr>
        <dsp:cNvPr id="0" name=""/>
        <dsp:cNvSpPr/>
      </dsp:nvSpPr>
      <dsp:spPr>
        <a:xfrm>
          <a:off x="0" y="2267940"/>
          <a:ext cx="2428877" cy="1070777"/>
        </a:xfrm>
        <a:prstGeom prst="roundRect">
          <a:avLst/>
        </a:prstGeom>
        <a:gradFill rotWithShape="0">
          <a:gsLst>
            <a:gs pos="0">
              <a:schemeClr val="accent5">
                <a:hueOff val="-419932"/>
                <a:satOff val="22824"/>
                <a:lumOff val="-4216"/>
                <a:alphaOff val="0"/>
                <a:tint val="75000"/>
                <a:shade val="85000"/>
                <a:satMod val="230000"/>
              </a:schemeClr>
            </a:gs>
            <a:gs pos="25000">
              <a:schemeClr val="accent5">
                <a:hueOff val="-419932"/>
                <a:satOff val="22824"/>
                <a:lumOff val="-4216"/>
                <a:alphaOff val="0"/>
                <a:tint val="90000"/>
                <a:shade val="70000"/>
                <a:satMod val="220000"/>
              </a:schemeClr>
            </a:gs>
            <a:gs pos="50000">
              <a:schemeClr val="accent5">
                <a:hueOff val="-419932"/>
                <a:satOff val="22824"/>
                <a:lumOff val="-4216"/>
                <a:alphaOff val="0"/>
                <a:tint val="90000"/>
                <a:shade val="58000"/>
                <a:satMod val="225000"/>
              </a:schemeClr>
            </a:gs>
            <a:gs pos="65000">
              <a:schemeClr val="accent5">
                <a:hueOff val="-419932"/>
                <a:satOff val="22824"/>
                <a:lumOff val="-4216"/>
                <a:alphaOff val="0"/>
                <a:tint val="90000"/>
                <a:shade val="58000"/>
                <a:satMod val="225000"/>
              </a:schemeClr>
            </a:gs>
            <a:gs pos="80000">
              <a:schemeClr val="accent5">
                <a:hueOff val="-419932"/>
                <a:satOff val="22824"/>
                <a:lumOff val="-4216"/>
                <a:alphaOff val="0"/>
                <a:tint val="90000"/>
                <a:shade val="69000"/>
                <a:satMod val="220000"/>
              </a:schemeClr>
            </a:gs>
            <a:gs pos="100000">
              <a:schemeClr val="accent5">
                <a:hueOff val="-419932"/>
                <a:satOff val="22824"/>
                <a:lumOff val="-4216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32455" tIns="0" rIns="232455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Рассмотрение проекта бюджета</a:t>
          </a:r>
          <a:endParaRPr lang="ru-RU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0" y="2267940"/>
        <a:ext cx="2428877" cy="1070777"/>
      </dsp:txXfrm>
    </dsp:sp>
    <dsp:sp modelId="{68FB6DFD-8703-4046-9703-C2FCDB4EF6BF}">
      <dsp:nvSpPr>
        <dsp:cNvPr id="0" name=""/>
        <dsp:cNvSpPr/>
      </dsp:nvSpPr>
      <dsp:spPr>
        <a:xfrm>
          <a:off x="0" y="4246460"/>
          <a:ext cx="8785702" cy="1295691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5">
              <a:hueOff val="-839864"/>
              <a:satOff val="45647"/>
              <a:lumOff val="-8432"/>
              <a:alphaOff val="0"/>
            </a:schemeClr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B6324098-4C94-444C-ACA4-D91C5374D090}">
      <dsp:nvSpPr>
        <dsp:cNvPr id="0" name=""/>
        <dsp:cNvSpPr/>
      </dsp:nvSpPr>
      <dsp:spPr>
        <a:xfrm>
          <a:off x="38736" y="4330063"/>
          <a:ext cx="2428877" cy="1070777"/>
        </a:xfrm>
        <a:prstGeom prst="roundRect">
          <a:avLst/>
        </a:prstGeom>
        <a:gradFill rotWithShape="0">
          <a:gsLst>
            <a:gs pos="0">
              <a:schemeClr val="accent5">
                <a:hueOff val="-839864"/>
                <a:satOff val="45647"/>
                <a:lumOff val="-8432"/>
                <a:alphaOff val="0"/>
                <a:tint val="75000"/>
                <a:shade val="85000"/>
                <a:satMod val="230000"/>
              </a:schemeClr>
            </a:gs>
            <a:gs pos="25000">
              <a:schemeClr val="accent5">
                <a:hueOff val="-839864"/>
                <a:satOff val="45647"/>
                <a:lumOff val="-8432"/>
                <a:alphaOff val="0"/>
                <a:tint val="90000"/>
                <a:shade val="70000"/>
                <a:satMod val="220000"/>
              </a:schemeClr>
            </a:gs>
            <a:gs pos="50000">
              <a:schemeClr val="accent5">
                <a:hueOff val="-839864"/>
                <a:satOff val="45647"/>
                <a:lumOff val="-8432"/>
                <a:alphaOff val="0"/>
                <a:tint val="90000"/>
                <a:shade val="58000"/>
                <a:satMod val="225000"/>
              </a:schemeClr>
            </a:gs>
            <a:gs pos="65000">
              <a:schemeClr val="accent5">
                <a:hueOff val="-839864"/>
                <a:satOff val="45647"/>
                <a:lumOff val="-8432"/>
                <a:alphaOff val="0"/>
                <a:tint val="90000"/>
                <a:shade val="58000"/>
                <a:satMod val="225000"/>
              </a:schemeClr>
            </a:gs>
            <a:gs pos="80000">
              <a:schemeClr val="accent5">
                <a:hueOff val="-839864"/>
                <a:satOff val="45647"/>
                <a:lumOff val="-8432"/>
                <a:alphaOff val="0"/>
                <a:tint val="90000"/>
                <a:shade val="69000"/>
                <a:satMod val="220000"/>
              </a:schemeClr>
            </a:gs>
            <a:gs pos="100000">
              <a:schemeClr val="accent5">
                <a:hueOff val="-839864"/>
                <a:satOff val="45647"/>
                <a:lumOff val="-8432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32455" tIns="0" rIns="232455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Утверждение проекта бюджета</a:t>
          </a:r>
          <a:endParaRPr lang="ru-RU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8736" y="4330063"/>
        <a:ext cx="2428877" cy="107077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30275" y="741363"/>
            <a:ext cx="4937125" cy="37020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691063"/>
            <a:ext cx="5438775" cy="4443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895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37895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D3777911-17A0-4ECC-8474-62E3DE4FF6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 descr="731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33375"/>
            <a:ext cx="9144000" cy="6091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3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7AA8BC">
              <a:alpha val="38823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defRPr/>
            </a:pPr>
            <a:endParaRPr lang="ru-RU" altLang="ru-RU" smtClean="0">
              <a:solidFill>
                <a:srgbClr val="000000"/>
              </a:solidFill>
            </a:endParaRPr>
          </a:p>
        </p:txBody>
      </p:sp>
      <p:sp>
        <p:nvSpPr>
          <p:cNvPr id="6" name="Freeform 4"/>
          <p:cNvSpPr>
            <a:spLocks/>
          </p:cNvSpPr>
          <p:nvPr userDrawn="1"/>
        </p:nvSpPr>
        <p:spPr bwMode="auto">
          <a:xfrm>
            <a:off x="-12700" y="4010025"/>
            <a:ext cx="9182100" cy="2892425"/>
          </a:xfrm>
          <a:custGeom>
            <a:avLst/>
            <a:gdLst>
              <a:gd name="T0" fmla="*/ 2147483647 w 5784"/>
              <a:gd name="T1" fmla="*/ 0 h 1822"/>
              <a:gd name="T2" fmla="*/ 2147483647 w 5784"/>
              <a:gd name="T3" fmla="*/ 2147483647 h 1822"/>
              <a:gd name="T4" fmla="*/ 0 w 5784"/>
              <a:gd name="T5" fmla="*/ 2147483647 h 1822"/>
              <a:gd name="T6" fmla="*/ 2147483647 w 5784"/>
              <a:gd name="T7" fmla="*/ 2147483647 h 1822"/>
              <a:gd name="T8" fmla="*/ 2147483647 w 5784"/>
              <a:gd name="T9" fmla="*/ 2147483647 h 1822"/>
              <a:gd name="T10" fmla="*/ 2147483647 w 5784"/>
              <a:gd name="T11" fmla="*/ 0 h 182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5784" h="1822">
                <a:moveTo>
                  <a:pt x="5760" y="0"/>
                </a:moveTo>
                <a:cubicBezTo>
                  <a:pt x="5521" y="312"/>
                  <a:pt x="4917" y="913"/>
                  <a:pt x="3947" y="1165"/>
                </a:cubicBezTo>
                <a:cubicBezTo>
                  <a:pt x="2981" y="1415"/>
                  <a:pt x="1023" y="1506"/>
                  <a:pt x="0" y="1470"/>
                </a:cubicBezTo>
                <a:cubicBezTo>
                  <a:pt x="0" y="1606"/>
                  <a:pt x="14" y="1822"/>
                  <a:pt x="16" y="1794"/>
                </a:cubicBezTo>
                <a:cubicBezTo>
                  <a:pt x="1818" y="1819"/>
                  <a:pt x="4180" y="1803"/>
                  <a:pt x="5784" y="1802"/>
                </a:cubicBezTo>
                <a:cubicBezTo>
                  <a:pt x="5776" y="989"/>
                  <a:pt x="5763" y="370"/>
                  <a:pt x="5760" y="0"/>
                </a:cubicBezTo>
                <a:close/>
              </a:path>
            </a:pathLst>
          </a:custGeom>
          <a:gradFill rotWithShape="1">
            <a:gsLst>
              <a:gs pos="0">
                <a:srgbClr val="6197AF">
                  <a:alpha val="57999"/>
                </a:srgbClr>
              </a:gs>
              <a:gs pos="100000">
                <a:srgbClr val="1A708E"/>
              </a:gs>
            </a:gsLst>
            <a:lin ang="0" scaled="1"/>
          </a:gradFill>
          <a:ln w="9525" cap="flat" cmpd="sng">
            <a:noFill/>
            <a:prstDash val="solid"/>
            <a:round/>
            <a:headEnd type="none" w="med" len="med"/>
            <a:tailEnd type="none" w="med" len="med"/>
          </a:ln>
          <a:effectLst>
            <a:outerShdw dist="107763" dir="13500000" algn="ctr" rotWithShape="0">
              <a:srgbClr val="C2D7E0">
                <a:alpha val="50000"/>
              </a:srgbClr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7" name="Freeform 5"/>
          <p:cNvSpPr>
            <a:spLocks/>
          </p:cNvSpPr>
          <p:nvPr userDrawn="1"/>
        </p:nvSpPr>
        <p:spPr bwMode="auto">
          <a:xfrm>
            <a:off x="-25400" y="-39688"/>
            <a:ext cx="9185275" cy="2181226"/>
          </a:xfrm>
          <a:custGeom>
            <a:avLst/>
            <a:gdLst>
              <a:gd name="T0" fmla="*/ 2147483647 w 5786"/>
              <a:gd name="T1" fmla="*/ 2147483647 h 1374"/>
              <a:gd name="T2" fmla="*/ 2147483647 w 5786"/>
              <a:gd name="T3" fmla="*/ 2147483647 h 1374"/>
              <a:gd name="T4" fmla="*/ 2147483647 w 5786"/>
              <a:gd name="T5" fmla="*/ 2147483647 h 1374"/>
              <a:gd name="T6" fmla="*/ 2147483647 w 5786"/>
              <a:gd name="T7" fmla="*/ 2147483647 h 1374"/>
              <a:gd name="T8" fmla="*/ 0 w 5786"/>
              <a:gd name="T9" fmla="*/ 0 h 1374"/>
              <a:gd name="T10" fmla="*/ 2147483647 w 5786"/>
              <a:gd name="T11" fmla="*/ 2147483647 h 137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5786" h="1374">
                <a:moveTo>
                  <a:pt x="8" y="1374"/>
                </a:moveTo>
                <a:cubicBezTo>
                  <a:pt x="246" y="1148"/>
                  <a:pt x="942" y="721"/>
                  <a:pt x="1912" y="538"/>
                </a:cubicBezTo>
                <a:cubicBezTo>
                  <a:pt x="2879" y="356"/>
                  <a:pt x="4761" y="262"/>
                  <a:pt x="5784" y="288"/>
                </a:cubicBezTo>
                <a:cubicBezTo>
                  <a:pt x="5784" y="190"/>
                  <a:pt x="5786" y="5"/>
                  <a:pt x="5784" y="25"/>
                </a:cubicBezTo>
                <a:cubicBezTo>
                  <a:pt x="5784" y="25"/>
                  <a:pt x="2926" y="12"/>
                  <a:pt x="0" y="0"/>
                </a:cubicBezTo>
                <a:cubicBezTo>
                  <a:pt x="9" y="620"/>
                  <a:pt x="3" y="1099"/>
                  <a:pt x="8" y="1374"/>
                </a:cubicBezTo>
                <a:close/>
              </a:path>
            </a:pathLst>
          </a:custGeom>
          <a:gradFill rotWithShape="1">
            <a:gsLst>
              <a:gs pos="0">
                <a:srgbClr val="1A708E"/>
              </a:gs>
              <a:gs pos="100000">
                <a:srgbClr val="6197AF">
                  <a:alpha val="57999"/>
                </a:srgbClr>
              </a:gs>
            </a:gsLst>
            <a:lin ang="0" scaled="1"/>
          </a:gradFill>
          <a:ln w="9525" cap="flat" cmpd="sng">
            <a:noFill/>
            <a:prstDash val="solid"/>
            <a:round/>
            <a:headEnd type="none" w="med" len="med"/>
            <a:tailEnd type="none" w="med" len="med"/>
          </a:ln>
          <a:effectLst>
            <a:outerShdw dist="107763" dir="2700000" algn="ctr" rotWithShape="0">
              <a:srgbClr val="C2D7E0">
                <a:alpha val="50000"/>
              </a:srgbClr>
            </a:outerShdw>
          </a:effectLst>
        </p:spPr>
        <p:txBody>
          <a:bodyPr wrap="none" anchor="ctr"/>
          <a:lstStyle/>
          <a:p>
            <a:endParaRPr lang="ru-RU"/>
          </a:p>
        </p:txBody>
      </p:sp>
      <p:pic>
        <p:nvPicPr>
          <p:cNvPr id="8" name="Picture 8" descr="Карта области4"/>
          <p:cNvPicPr>
            <a:picLocks noChangeAspect="1" noChangeArrowheads="1"/>
          </p:cNvPicPr>
          <p:nvPr userDrawn="1"/>
        </p:nvPicPr>
        <p:blipFill>
          <a:blip r:embed="rId3" cstate="print">
            <a:lum bright="54000" contrast="-60000"/>
          </a:blip>
          <a:srcRect/>
          <a:stretch>
            <a:fillRect/>
          </a:stretch>
        </p:blipFill>
        <p:spPr bwMode="auto">
          <a:xfrm>
            <a:off x="2195513" y="188913"/>
            <a:ext cx="4564062" cy="6497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1254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1403350" y="6451600"/>
            <a:ext cx="6400800" cy="406400"/>
          </a:xfrm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1"/>
                  </a:outerShdw>
                </a:effectLst>
              </a14:hiddenEffects>
            </a:ext>
          </a:extLst>
        </p:spPr>
        <p:txBody>
          <a:bodyPr/>
          <a:lstStyle>
            <a:lvl1pPr marL="0" indent="0" algn="ctr">
              <a:buFontTx/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ru-RU" altLang="ru-RU" noProof="0" smtClean="0"/>
              <a:t>Образец подзаголовка</a:t>
            </a:r>
          </a:p>
        </p:txBody>
      </p:sp>
      <p:sp>
        <p:nvSpPr>
          <p:cNvPr id="18125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462213" y="2374900"/>
            <a:ext cx="6408737" cy="1470025"/>
          </a:xfrm>
          <a:effectLst>
            <a:outerShdw dist="35921" dir="2700000" algn="ctr" rotWithShape="0">
              <a:srgbClr val="3C5F74"/>
            </a:outerShdw>
          </a:effectLst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ru-RU" altLang="ru-RU" noProof="0" smtClean="0"/>
              <a:t>Образец заголовка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F3006D-5B4B-4C62-9BA2-D92153FC0A9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074564-6A5D-425F-8178-6E3196BA352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4373AF-85FA-44B9-8031-B4FD1BC6E87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908B42-97DE-4FF9-9C48-3253FE4EB58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914400" y="1600200"/>
            <a:ext cx="38100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876800" y="1600200"/>
            <a:ext cx="38100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914400" y="6251575"/>
            <a:ext cx="19812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352800" y="6248400"/>
            <a:ext cx="29718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781800" y="62484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01B3860-0468-4494-8189-9834625FB5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914400" y="1600200"/>
            <a:ext cx="7772400" cy="4530725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914400" y="6251575"/>
            <a:ext cx="19812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352800" y="6248400"/>
            <a:ext cx="29718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81800" y="62484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AF06559-666E-4C44-90D5-7296AC257C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FA630-13BB-46C4-BD44-B2C5F9B66074}" type="datetimeFigureOut">
              <a:rPr lang="en-US" smtClean="0"/>
              <a:pPr/>
              <a:t>2/27/2019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C5217A8-0E06-4059-AC45-433E2E67A85D}" type="slidenum">
              <a:rPr kumimoji="0" lang="en-US" smtClean="0"/>
              <a:pPr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  <p:pic>
        <p:nvPicPr>
          <p:cNvPr id="8" name="Picture 10" descr="731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33375"/>
            <a:ext cx="9144000" cy="6091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3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7AA8BC">
              <a:alpha val="38823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defRPr/>
            </a:pPr>
            <a:endParaRPr lang="ru-RU" altLang="ru-RU" smtClean="0">
              <a:solidFill>
                <a:srgbClr val="000000"/>
              </a:solidFill>
            </a:endParaRPr>
          </a:p>
        </p:txBody>
      </p:sp>
      <p:sp>
        <p:nvSpPr>
          <p:cNvPr id="11" name="Freeform 4"/>
          <p:cNvSpPr>
            <a:spLocks/>
          </p:cNvSpPr>
          <p:nvPr userDrawn="1"/>
        </p:nvSpPr>
        <p:spPr bwMode="auto">
          <a:xfrm>
            <a:off x="-12700" y="4010025"/>
            <a:ext cx="9182100" cy="2892425"/>
          </a:xfrm>
          <a:custGeom>
            <a:avLst/>
            <a:gdLst>
              <a:gd name="T0" fmla="*/ 2147483647 w 5784"/>
              <a:gd name="T1" fmla="*/ 0 h 1822"/>
              <a:gd name="T2" fmla="*/ 2147483647 w 5784"/>
              <a:gd name="T3" fmla="*/ 2147483647 h 1822"/>
              <a:gd name="T4" fmla="*/ 0 w 5784"/>
              <a:gd name="T5" fmla="*/ 2147483647 h 1822"/>
              <a:gd name="T6" fmla="*/ 2147483647 w 5784"/>
              <a:gd name="T7" fmla="*/ 2147483647 h 1822"/>
              <a:gd name="T8" fmla="*/ 2147483647 w 5784"/>
              <a:gd name="T9" fmla="*/ 2147483647 h 1822"/>
              <a:gd name="T10" fmla="*/ 2147483647 w 5784"/>
              <a:gd name="T11" fmla="*/ 0 h 182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5784" h="1822">
                <a:moveTo>
                  <a:pt x="5760" y="0"/>
                </a:moveTo>
                <a:cubicBezTo>
                  <a:pt x="5521" y="312"/>
                  <a:pt x="4917" y="913"/>
                  <a:pt x="3947" y="1165"/>
                </a:cubicBezTo>
                <a:cubicBezTo>
                  <a:pt x="2981" y="1415"/>
                  <a:pt x="1023" y="1506"/>
                  <a:pt x="0" y="1470"/>
                </a:cubicBezTo>
                <a:cubicBezTo>
                  <a:pt x="0" y="1606"/>
                  <a:pt x="14" y="1822"/>
                  <a:pt x="16" y="1794"/>
                </a:cubicBezTo>
                <a:cubicBezTo>
                  <a:pt x="1818" y="1819"/>
                  <a:pt x="4180" y="1803"/>
                  <a:pt x="5784" y="1802"/>
                </a:cubicBezTo>
                <a:cubicBezTo>
                  <a:pt x="5776" y="989"/>
                  <a:pt x="5763" y="370"/>
                  <a:pt x="5760" y="0"/>
                </a:cubicBezTo>
                <a:close/>
              </a:path>
            </a:pathLst>
          </a:custGeom>
          <a:gradFill rotWithShape="1">
            <a:gsLst>
              <a:gs pos="0">
                <a:srgbClr val="6197AF">
                  <a:alpha val="57999"/>
                </a:srgbClr>
              </a:gs>
              <a:gs pos="100000">
                <a:srgbClr val="1A708E"/>
              </a:gs>
            </a:gsLst>
            <a:lin ang="0" scaled="1"/>
          </a:gradFill>
          <a:ln w="9525" cap="flat" cmpd="sng">
            <a:noFill/>
            <a:prstDash val="solid"/>
            <a:round/>
            <a:headEnd type="none" w="med" len="med"/>
            <a:tailEnd type="none" w="med" len="med"/>
          </a:ln>
          <a:effectLst>
            <a:outerShdw dist="107763" dir="13500000" algn="ctr" rotWithShape="0">
              <a:srgbClr val="C2D7E0">
                <a:alpha val="50000"/>
              </a:srgbClr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12" name="Freeform 5"/>
          <p:cNvSpPr>
            <a:spLocks/>
          </p:cNvSpPr>
          <p:nvPr userDrawn="1"/>
        </p:nvSpPr>
        <p:spPr bwMode="auto">
          <a:xfrm>
            <a:off x="-25400" y="-39688"/>
            <a:ext cx="9185275" cy="2181226"/>
          </a:xfrm>
          <a:custGeom>
            <a:avLst/>
            <a:gdLst>
              <a:gd name="T0" fmla="*/ 2147483647 w 5786"/>
              <a:gd name="T1" fmla="*/ 2147483647 h 1374"/>
              <a:gd name="T2" fmla="*/ 2147483647 w 5786"/>
              <a:gd name="T3" fmla="*/ 2147483647 h 1374"/>
              <a:gd name="T4" fmla="*/ 2147483647 w 5786"/>
              <a:gd name="T5" fmla="*/ 2147483647 h 1374"/>
              <a:gd name="T6" fmla="*/ 2147483647 w 5786"/>
              <a:gd name="T7" fmla="*/ 2147483647 h 1374"/>
              <a:gd name="T8" fmla="*/ 0 w 5786"/>
              <a:gd name="T9" fmla="*/ 0 h 1374"/>
              <a:gd name="T10" fmla="*/ 2147483647 w 5786"/>
              <a:gd name="T11" fmla="*/ 2147483647 h 137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5786" h="1374">
                <a:moveTo>
                  <a:pt x="8" y="1374"/>
                </a:moveTo>
                <a:cubicBezTo>
                  <a:pt x="246" y="1148"/>
                  <a:pt x="942" y="721"/>
                  <a:pt x="1912" y="538"/>
                </a:cubicBezTo>
                <a:cubicBezTo>
                  <a:pt x="2879" y="356"/>
                  <a:pt x="4761" y="262"/>
                  <a:pt x="5784" y="288"/>
                </a:cubicBezTo>
                <a:cubicBezTo>
                  <a:pt x="5784" y="190"/>
                  <a:pt x="5786" y="5"/>
                  <a:pt x="5784" y="25"/>
                </a:cubicBezTo>
                <a:cubicBezTo>
                  <a:pt x="5784" y="25"/>
                  <a:pt x="2926" y="12"/>
                  <a:pt x="0" y="0"/>
                </a:cubicBezTo>
                <a:cubicBezTo>
                  <a:pt x="9" y="620"/>
                  <a:pt x="3" y="1099"/>
                  <a:pt x="8" y="1374"/>
                </a:cubicBezTo>
                <a:close/>
              </a:path>
            </a:pathLst>
          </a:custGeom>
          <a:gradFill rotWithShape="1">
            <a:gsLst>
              <a:gs pos="0">
                <a:srgbClr val="1A708E"/>
              </a:gs>
              <a:gs pos="100000">
                <a:srgbClr val="6197AF">
                  <a:alpha val="57999"/>
                </a:srgbClr>
              </a:gs>
            </a:gsLst>
            <a:lin ang="0" scaled="1"/>
          </a:gradFill>
          <a:ln w="9525" cap="flat" cmpd="sng">
            <a:noFill/>
            <a:prstDash val="solid"/>
            <a:round/>
            <a:headEnd type="none" w="med" len="med"/>
            <a:tailEnd type="none" w="med" len="med"/>
          </a:ln>
          <a:effectLst>
            <a:outerShdw dist="107763" dir="2700000" algn="ctr" rotWithShape="0">
              <a:srgbClr val="C2D7E0">
                <a:alpha val="50000"/>
              </a:srgbClr>
            </a:outerShdw>
          </a:effectLst>
        </p:spPr>
        <p:txBody>
          <a:bodyPr wrap="none" anchor="ctr"/>
          <a:lstStyle/>
          <a:p>
            <a:endParaRPr lang="ru-RU"/>
          </a:p>
        </p:txBody>
      </p:sp>
      <p:pic>
        <p:nvPicPr>
          <p:cNvPr id="13" name="Picture 8" descr="Карта области4"/>
          <p:cNvPicPr>
            <a:picLocks noChangeAspect="1" noChangeArrowheads="1"/>
          </p:cNvPicPr>
          <p:nvPr userDrawn="1"/>
        </p:nvPicPr>
        <p:blipFill>
          <a:blip r:embed="rId3" cstate="print">
            <a:lum bright="54000" contrast="-60000"/>
          </a:blip>
          <a:srcRect/>
          <a:stretch>
            <a:fillRect/>
          </a:stretch>
        </p:blipFill>
        <p:spPr bwMode="auto">
          <a:xfrm>
            <a:off x="2195513" y="188913"/>
            <a:ext cx="4564062" cy="6497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FA630-13BB-46C4-BD44-B2C5F9B66074}" type="datetimeFigureOut">
              <a:rPr lang="en-US" smtClean="0"/>
              <a:pPr/>
              <a:t>2/27/2019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kumimoji="0"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pPr>
              <a:defRPr/>
            </a:pPr>
            <a:fld id="{9AD9D6C2-B4B6-44A5-A1FC-6B19047EE7F1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FA630-13BB-46C4-BD44-B2C5F9B66074}" type="datetimeFigureOut">
              <a:rPr lang="en-US" smtClean="0"/>
              <a:pPr/>
              <a:t>2/27/2019</a:t>
            </a:fld>
            <a:endParaRPr lang="en-US">
              <a:solidFill>
                <a:schemeClr val="tx2"/>
              </a:solidFill>
            </a:endParaRPr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>
              <a:solidFill>
                <a:schemeClr val="tx2"/>
              </a:solidFill>
            </a:endParaRPr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56A534C-C967-4EB4-96FB-3B8211D1DB42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FA630-13BB-46C4-BD44-B2C5F9B66074}" type="datetimeFigureOut">
              <a:rPr lang="en-US" smtClean="0"/>
              <a:pPr/>
              <a:t>2/27/2019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8F51089-D80F-4C17-BCCA-F67D7A67A346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D9D6C2-B4B6-44A5-A1FC-6B19047EE7F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FA630-13BB-46C4-BD44-B2C5F9B66074}" type="datetimeFigureOut">
              <a:rPr lang="en-US" smtClean="0"/>
              <a:pPr/>
              <a:t>2/27/2019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pPr>
              <a:defRPr/>
            </a:pPr>
            <a:fld id="{2238C11F-2042-414A-8F56-B7D7DEC2A792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FA630-13BB-46C4-BD44-B2C5F9B66074}" type="datetimeFigureOut">
              <a:rPr lang="en-US" smtClean="0"/>
              <a:pPr/>
              <a:t>2/27/2019</a:t>
            </a:fld>
            <a:endParaRPr lang="en-US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71CD4A0-3545-4EC2-9A61-7D196AEB5769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FA630-13BB-46C4-BD44-B2C5F9B66074}" type="datetimeFigureOut">
              <a:rPr lang="en-US" smtClean="0"/>
              <a:pPr/>
              <a:t>2/27/2019</a:t>
            </a:fld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>
              <a:solidFill>
                <a:schemeClr val="tx2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1DC89A-2BA0-47AE-8FB5-5DCD762CCBF6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FA630-13BB-46C4-BD44-B2C5F9B66074}" type="datetimeFigureOut">
              <a:rPr lang="en-US" smtClean="0"/>
              <a:pPr/>
              <a:t>2/27/2019</a:t>
            </a:fld>
            <a:endParaRPr lang="en-US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62256A-9C32-4C17-A06D-FF2F10101C1D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FA630-13BB-46C4-BD44-B2C5F9B66074}" type="datetimeFigureOut">
              <a:rPr lang="en-US" smtClean="0"/>
              <a:pPr/>
              <a:t>2/27/2019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300EEF-1019-4C68-9669-61B12CD03543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FA630-13BB-46C4-BD44-B2C5F9B66074}" type="datetimeFigureOut">
              <a:rPr lang="en-US" smtClean="0"/>
              <a:pPr/>
              <a:t>2/27/2019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CF3006D-5B4B-4C62-9BA2-D92153FC0A99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FA630-13BB-46C4-BD44-B2C5F9B66074}" type="datetimeFigureOut">
              <a:rPr lang="en-US" smtClean="0"/>
              <a:pPr/>
              <a:t>2/27/2019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2074564-6A5D-425F-8178-6E3196BA3524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914400" y="1600200"/>
            <a:ext cx="38100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876800" y="1600200"/>
            <a:ext cx="38100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914400" y="6251575"/>
            <a:ext cx="19812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352800" y="6248400"/>
            <a:ext cx="29718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781800" y="62484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01B3860-0468-4494-8189-9834625FB5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914400" y="1600200"/>
            <a:ext cx="7772400" cy="4530725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914400" y="6251575"/>
            <a:ext cx="19812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352800" y="6248400"/>
            <a:ext cx="29718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81800" y="62484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AF06559-666E-4C44-90D5-7296AC257C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6A534C-C967-4EB4-96FB-3B8211D1DB4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F51089-D80F-4C17-BCCA-F67D7A67A34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38C11F-2042-414A-8F56-B7D7DEC2A79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1CD4A0-3545-4EC2-9A61-7D196AEB576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1DC89A-2BA0-47AE-8FB5-5DCD762CCBF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62256A-9C32-4C17-A06D-FF2F10101C1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300EEF-1019-4C68-9669-61B12CD0354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8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7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7AA8BC">
              <a:alpha val="5098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defRPr/>
            </a:pPr>
            <a:endParaRPr lang="ru-RU" altLang="ru-RU" smtClean="0">
              <a:solidFill>
                <a:srgbClr val="000000"/>
              </a:solidFill>
            </a:endParaRPr>
          </a:p>
        </p:txBody>
      </p:sp>
      <p:sp>
        <p:nvSpPr>
          <p:cNvPr id="2051" name="Freeform 3"/>
          <p:cNvSpPr>
            <a:spLocks/>
          </p:cNvSpPr>
          <p:nvPr userDrawn="1"/>
        </p:nvSpPr>
        <p:spPr bwMode="auto">
          <a:xfrm>
            <a:off x="-36513" y="-26988"/>
            <a:ext cx="8353426" cy="6869113"/>
          </a:xfrm>
          <a:custGeom>
            <a:avLst/>
            <a:gdLst>
              <a:gd name="T0" fmla="*/ 2147483647 w 5381"/>
              <a:gd name="T1" fmla="*/ 2147483647 h 4327"/>
              <a:gd name="T2" fmla="*/ 2147483647 w 5381"/>
              <a:gd name="T3" fmla="*/ 2147483647 h 4327"/>
              <a:gd name="T4" fmla="*/ 2147483647 w 5381"/>
              <a:gd name="T5" fmla="*/ 2147483647 h 4327"/>
              <a:gd name="T6" fmla="*/ 2147483647 w 5381"/>
              <a:gd name="T7" fmla="*/ 2147483647 h 4327"/>
              <a:gd name="T8" fmla="*/ 0 w 5381"/>
              <a:gd name="T9" fmla="*/ 0 h 4327"/>
              <a:gd name="T10" fmla="*/ 2147483647 w 5381"/>
              <a:gd name="T11" fmla="*/ 2147483647 h 4327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5381" h="4327">
                <a:moveTo>
                  <a:pt x="4017" y="17"/>
                </a:moveTo>
                <a:cubicBezTo>
                  <a:pt x="4909" y="388"/>
                  <a:pt x="5372" y="1508"/>
                  <a:pt x="5351" y="2225"/>
                </a:cubicBezTo>
                <a:cubicBezTo>
                  <a:pt x="5381" y="2951"/>
                  <a:pt x="4783" y="3968"/>
                  <a:pt x="3892" y="4318"/>
                </a:cubicBezTo>
                <a:lnTo>
                  <a:pt x="4" y="4327"/>
                </a:lnTo>
                <a:lnTo>
                  <a:pt x="0" y="0"/>
                </a:lnTo>
                <a:lnTo>
                  <a:pt x="4017" y="17"/>
                </a:lnTo>
                <a:close/>
              </a:path>
            </a:pathLst>
          </a:custGeom>
          <a:gradFill rotWithShape="1">
            <a:gsLst>
              <a:gs pos="0">
                <a:srgbClr val="BDD3DD"/>
              </a:gs>
              <a:gs pos="50000">
                <a:srgbClr val="E4EDF1"/>
              </a:gs>
              <a:gs pos="100000">
                <a:srgbClr val="BDD3DD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>
            <a:outerShdw dist="80322" dir="1106097" algn="ctr" rotWithShape="0">
              <a:srgbClr val="8EA8A7">
                <a:alpha val="50000"/>
              </a:srgbClr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2052" name="Freeform 4"/>
          <p:cNvSpPr>
            <a:spLocks/>
          </p:cNvSpPr>
          <p:nvPr userDrawn="1"/>
        </p:nvSpPr>
        <p:spPr bwMode="auto">
          <a:xfrm>
            <a:off x="-36513" y="4019550"/>
            <a:ext cx="9190038" cy="2951163"/>
          </a:xfrm>
          <a:custGeom>
            <a:avLst/>
            <a:gdLst>
              <a:gd name="T0" fmla="*/ 2147483647 w 6272"/>
              <a:gd name="T1" fmla="*/ 0 h 1859"/>
              <a:gd name="T2" fmla="*/ 2147483647 w 6272"/>
              <a:gd name="T3" fmla="*/ 2147483647 h 1859"/>
              <a:gd name="T4" fmla="*/ 2147483647 w 6272"/>
              <a:gd name="T5" fmla="*/ 2147483647 h 1859"/>
              <a:gd name="T6" fmla="*/ 2147483647 w 6272"/>
              <a:gd name="T7" fmla="*/ 2147483647 h 1859"/>
              <a:gd name="T8" fmla="*/ 2147483647 w 6272"/>
              <a:gd name="T9" fmla="*/ 2147483647 h 1859"/>
              <a:gd name="T10" fmla="*/ 2147483647 w 6272"/>
              <a:gd name="T11" fmla="*/ 0 h 185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6272" h="1859">
                <a:moveTo>
                  <a:pt x="6252" y="0"/>
                </a:moveTo>
                <a:cubicBezTo>
                  <a:pt x="5993" y="312"/>
                  <a:pt x="5343" y="907"/>
                  <a:pt x="4292" y="1159"/>
                </a:cubicBezTo>
                <a:cubicBezTo>
                  <a:pt x="3246" y="1409"/>
                  <a:pt x="1125" y="1500"/>
                  <a:pt x="16" y="1464"/>
                </a:cubicBezTo>
                <a:cubicBezTo>
                  <a:pt x="16" y="1600"/>
                  <a:pt x="0" y="1859"/>
                  <a:pt x="2" y="1831"/>
                </a:cubicBezTo>
                <a:cubicBezTo>
                  <a:pt x="2" y="1831"/>
                  <a:pt x="3103" y="1790"/>
                  <a:pt x="6272" y="1808"/>
                </a:cubicBezTo>
                <a:cubicBezTo>
                  <a:pt x="6262" y="953"/>
                  <a:pt x="6256" y="379"/>
                  <a:pt x="6252" y="0"/>
                </a:cubicBezTo>
                <a:close/>
              </a:path>
            </a:pathLst>
          </a:custGeom>
          <a:solidFill>
            <a:srgbClr val="A6C4D2"/>
          </a:solidFill>
          <a:ln w="9525" cap="flat" cmpd="sng">
            <a:noFill/>
            <a:prstDash val="solid"/>
            <a:round/>
            <a:headEnd/>
            <a:tailEnd/>
          </a:ln>
          <a:effectLst>
            <a:outerShdw dist="107763" dir="13500000" algn="ctr" rotWithShape="0">
              <a:srgbClr val="8EA8A7">
                <a:alpha val="50000"/>
              </a:srgbClr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2053" name="Freeform 5"/>
          <p:cNvSpPr>
            <a:spLocks/>
          </p:cNvSpPr>
          <p:nvPr userDrawn="1"/>
        </p:nvSpPr>
        <p:spPr bwMode="auto">
          <a:xfrm>
            <a:off x="-47625" y="-33338"/>
            <a:ext cx="9190038" cy="1230313"/>
          </a:xfrm>
          <a:custGeom>
            <a:avLst/>
            <a:gdLst>
              <a:gd name="T0" fmla="*/ 2147483647 w 6272"/>
              <a:gd name="T1" fmla="*/ 2147483647 h 775"/>
              <a:gd name="T2" fmla="*/ 2147483647 w 6272"/>
              <a:gd name="T3" fmla="*/ 2147483647 h 775"/>
              <a:gd name="T4" fmla="*/ 2147483647 w 6272"/>
              <a:gd name="T5" fmla="*/ 2147483647 h 775"/>
              <a:gd name="T6" fmla="*/ 2147483647 w 6272"/>
              <a:gd name="T7" fmla="*/ 2147483647 h 775"/>
              <a:gd name="T8" fmla="*/ 2147483647 w 6272"/>
              <a:gd name="T9" fmla="*/ 2147483647 h 775"/>
              <a:gd name="T10" fmla="*/ 2147483647 w 6272"/>
              <a:gd name="T11" fmla="*/ 2147483647 h 775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6272" h="775">
                <a:moveTo>
                  <a:pt x="5" y="775"/>
                </a:moveTo>
                <a:cubicBezTo>
                  <a:pt x="263" y="647"/>
                  <a:pt x="1003" y="398"/>
                  <a:pt x="2054" y="295"/>
                </a:cubicBezTo>
                <a:cubicBezTo>
                  <a:pt x="3102" y="192"/>
                  <a:pt x="5151" y="145"/>
                  <a:pt x="6260" y="160"/>
                </a:cubicBezTo>
                <a:cubicBezTo>
                  <a:pt x="6260" y="104"/>
                  <a:pt x="6272" y="0"/>
                  <a:pt x="6270" y="11"/>
                </a:cubicBezTo>
                <a:cubicBezTo>
                  <a:pt x="6270" y="11"/>
                  <a:pt x="3178" y="11"/>
                  <a:pt x="8" y="4"/>
                </a:cubicBezTo>
                <a:cubicBezTo>
                  <a:pt x="17" y="355"/>
                  <a:pt x="0" y="619"/>
                  <a:pt x="5" y="775"/>
                </a:cubicBezTo>
                <a:close/>
              </a:path>
            </a:pathLst>
          </a:custGeom>
          <a:solidFill>
            <a:srgbClr val="A6C4D2"/>
          </a:solidFill>
          <a:ln w="9525" cap="flat" cmpd="sng">
            <a:noFill/>
            <a:prstDash val="solid"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80232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2C6284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A44BDA89-DE2C-4F44-92D1-30A76B86D12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50" r:id="rId1"/>
    <p:sldLayoutId id="2147483925" r:id="rId2"/>
    <p:sldLayoutId id="2147483926" r:id="rId3"/>
    <p:sldLayoutId id="2147483927" r:id="rId4"/>
    <p:sldLayoutId id="2147483928" r:id="rId5"/>
    <p:sldLayoutId id="2147483929" r:id="rId6"/>
    <p:sldLayoutId id="2147483930" r:id="rId7"/>
    <p:sldLayoutId id="2147483931" r:id="rId8"/>
    <p:sldLayoutId id="2147483932" r:id="rId9"/>
    <p:sldLayoutId id="2147483933" r:id="rId10"/>
    <p:sldLayoutId id="2147483934" r:id="rId11"/>
    <p:sldLayoutId id="2147483935" r:id="rId12"/>
    <p:sldLayoutId id="2147483936" r:id="rId13"/>
    <p:sldLayoutId id="2147483993" r:id="rId14"/>
    <p:sldLayoutId id="2147483994" r:id="rId15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25547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255471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255471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255471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255471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rgbClr val="255471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rgbClr val="255471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rgbClr val="255471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rgbClr val="255471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 algn="l" eaLnBrk="1" latinLnBrk="0" hangingPunct="1"/>
            <a:fld id="{74CBEAF9-9E58-4CC8-A6FF-6DD8A58DEEA4}" type="datetimeFigureOut">
              <a:rPr lang="en-US" smtClean="0"/>
              <a:pPr algn="l" eaLnBrk="1" latinLnBrk="0" hangingPunct="1"/>
              <a:t>2/27/2019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 algn="r" eaLnBrk="1" latinLnBrk="0" hangingPunct="1"/>
            <a:endParaRPr kumimoji="0"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A44BDA89-DE2C-4F44-92D1-30A76B86D12D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Rectangle 2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7AA8BC">
              <a:alpha val="5098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defRPr/>
            </a:pPr>
            <a:endParaRPr lang="ru-RU" altLang="ru-RU" smtClean="0">
              <a:solidFill>
                <a:srgbClr val="000000"/>
              </a:solidFill>
            </a:endParaRPr>
          </a:p>
        </p:txBody>
      </p:sp>
      <p:sp>
        <p:nvSpPr>
          <p:cNvPr id="14" name="Freeform 3"/>
          <p:cNvSpPr>
            <a:spLocks/>
          </p:cNvSpPr>
          <p:nvPr userDrawn="1"/>
        </p:nvSpPr>
        <p:spPr bwMode="auto">
          <a:xfrm>
            <a:off x="-36513" y="-26988"/>
            <a:ext cx="8353426" cy="6869113"/>
          </a:xfrm>
          <a:custGeom>
            <a:avLst/>
            <a:gdLst>
              <a:gd name="T0" fmla="*/ 2147483647 w 5381"/>
              <a:gd name="T1" fmla="*/ 2147483647 h 4327"/>
              <a:gd name="T2" fmla="*/ 2147483647 w 5381"/>
              <a:gd name="T3" fmla="*/ 2147483647 h 4327"/>
              <a:gd name="T4" fmla="*/ 2147483647 w 5381"/>
              <a:gd name="T5" fmla="*/ 2147483647 h 4327"/>
              <a:gd name="T6" fmla="*/ 2147483647 w 5381"/>
              <a:gd name="T7" fmla="*/ 2147483647 h 4327"/>
              <a:gd name="T8" fmla="*/ 0 w 5381"/>
              <a:gd name="T9" fmla="*/ 0 h 4327"/>
              <a:gd name="T10" fmla="*/ 2147483647 w 5381"/>
              <a:gd name="T11" fmla="*/ 2147483647 h 4327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5381" h="4327">
                <a:moveTo>
                  <a:pt x="4017" y="17"/>
                </a:moveTo>
                <a:cubicBezTo>
                  <a:pt x="4909" y="388"/>
                  <a:pt x="5372" y="1508"/>
                  <a:pt x="5351" y="2225"/>
                </a:cubicBezTo>
                <a:cubicBezTo>
                  <a:pt x="5381" y="2951"/>
                  <a:pt x="4783" y="3968"/>
                  <a:pt x="3892" y="4318"/>
                </a:cubicBezTo>
                <a:lnTo>
                  <a:pt x="4" y="4327"/>
                </a:lnTo>
                <a:lnTo>
                  <a:pt x="0" y="0"/>
                </a:lnTo>
                <a:lnTo>
                  <a:pt x="4017" y="17"/>
                </a:lnTo>
                <a:close/>
              </a:path>
            </a:pathLst>
          </a:custGeom>
          <a:gradFill rotWithShape="1">
            <a:gsLst>
              <a:gs pos="0">
                <a:srgbClr val="BDD3DD"/>
              </a:gs>
              <a:gs pos="50000">
                <a:srgbClr val="E4EDF1"/>
              </a:gs>
              <a:gs pos="100000">
                <a:srgbClr val="BDD3DD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>
            <a:outerShdw dist="80322" dir="1106097" algn="ctr" rotWithShape="0">
              <a:srgbClr val="8EA8A7">
                <a:alpha val="50000"/>
              </a:srgbClr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15" name="Freeform 4"/>
          <p:cNvSpPr>
            <a:spLocks/>
          </p:cNvSpPr>
          <p:nvPr userDrawn="1"/>
        </p:nvSpPr>
        <p:spPr bwMode="auto">
          <a:xfrm>
            <a:off x="-36513" y="4019550"/>
            <a:ext cx="9190038" cy="2951163"/>
          </a:xfrm>
          <a:custGeom>
            <a:avLst/>
            <a:gdLst>
              <a:gd name="T0" fmla="*/ 2147483647 w 6272"/>
              <a:gd name="T1" fmla="*/ 0 h 1859"/>
              <a:gd name="T2" fmla="*/ 2147483647 w 6272"/>
              <a:gd name="T3" fmla="*/ 2147483647 h 1859"/>
              <a:gd name="T4" fmla="*/ 2147483647 w 6272"/>
              <a:gd name="T5" fmla="*/ 2147483647 h 1859"/>
              <a:gd name="T6" fmla="*/ 2147483647 w 6272"/>
              <a:gd name="T7" fmla="*/ 2147483647 h 1859"/>
              <a:gd name="T8" fmla="*/ 2147483647 w 6272"/>
              <a:gd name="T9" fmla="*/ 2147483647 h 1859"/>
              <a:gd name="T10" fmla="*/ 2147483647 w 6272"/>
              <a:gd name="T11" fmla="*/ 0 h 185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6272" h="1859">
                <a:moveTo>
                  <a:pt x="6252" y="0"/>
                </a:moveTo>
                <a:cubicBezTo>
                  <a:pt x="5993" y="312"/>
                  <a:pt x="5343" y="907"/>
                  <a:pt x="4292" y="1159"/>
                </a:cubicBezTo>
                <a:cubicBezTo>
                  <a:pt x="3246" y="1409"/>
                  <a:pt x="1125" y="1500"/>
                  <a:pt x="16" y="1464"/>
                </a:cubicBezTo>
                <a:cubicBezTo>
                  <a:pt x="16" y="1600"/>
                  <a:pt x="0" y="1859"/>
                  <a:pt x="2" y="1831"/>
                </a:cubicBezTo>
                <a:cubicBezTo>
                  <a:pt x="2" y="1831"/>
                  <a:pt x="3103" y="1790"/>
                  <a:pt x="6272" y="1808"/>
                </a:cubicBezTo>
                <a:cubicBezTo>
                  <a:pt x="6262" y="953"/>
                  <a:pt x="6256" y="379"/>
                  <a:pt x="6252" y="0"/>
                </a:cubicBezTo>
                <a:close/>
              </a:path>
            </a:pathLst>
          </a:custGeom>
          <a:solidFill>
            <a:srgbClr val="A6C4D2"/>
          </a:solidFill>
          <a:ln w="9525" cap="flat" cmpd="sng">
            <a:noFill/>
            <a:prstDash val="solid"/>
            <a:round/>
            <a:headEnd/>
            <a:tailEnd/>
          </a:ln>
          <a:effectLst>
            <a:outerShdw dist="107763" dir="13500000" algn="ctr" rotWithShape="0">
              <a:srgbClr val="8EA8A7">
                <a:alpha val="50000"/>
              </a:srgbClr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16" name="Freeform 5"/>
          <p:cNvSpPr>
            <a:spLocks/>
          </p:cNvSpPr>
          <p:nvPr userDrawn="1"/>
        </p:nvSpPr>
        <p:spPr bwMode="auto">
          <a:xfrm>
            <a:off x="-47625" y="-33338"/>
            <a:ext cx="9190038" cy="1230313"/>
          </a:xfrm>
          <a:custGeom>
            <a:avLst/>
            <a:gdLst>
              <a:gd name="T0" fmla="*/ 2147483647 w 6272"/>
              <a:gd name="T1" fmla="*/ 2147483647 h 775"/>
              <a:gd name="T2" fmla="*/ 2147483647 w 6272"/>
              <a:gd name="T3" fmla="*/ 2147483647 h 775"/>
              <a:gd name="T4" fmla="*/ 2147483647 w 6272"/>
              <a:gd name="T5" fmla="*/ 2147483647 h 775"/>
              <a:gd name="T6" fmla="*/ 2147483647 w 6272"/>
              <a:gd name="T7" fmla="*/ 2147483647 h 775"/>
              <a:gd name="T8" fmla="*/ 2147483647 w 6272"/>
              <a:gd name="T9" fmla="*/ 2147483647 h 775"/>
              <a:gd name="T10" fmla="*/ 2147483647 w 6272"/>
              <a:gd name="T11" fmla="*/ 2147483647 h 775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6272" h="775">
                <a:moveTo>
                  <a:pt x="5" y="775"/>
                </a:moveTo>
                <a:cubicBezTo>
                  <a:pt x="263" y="647"/>
                  <a:pt x="1003" y="398"/>
                  <a:pt x="2054" y="295"/>
                </a:cubicBezTo>
                <a:cubicBezTo>
                  <a:pt x="3102" y="192"/>
                  <a:pt x="5151" y="145"/>
                  <a:pt x="6260" y="160"/>
                </a:cubicBezTo>
                <a:cubicBezTo>
                  <a:pt x="6260" y="104"/>
                  <a:pt x="6272" y="0"/>
                  <a:pt x="6270" y="11"/>
                </a:cubicBezTo>
                <a:cubicBezTo>
                  <a:pt x="6270" y="11"/>
                  <a:pt x="3178" y="11"/>
                  <a:pt x="8" y="4"/>
                </a:cubicBezTo>
                <a:cubicBezTo>
                  <a:pt x="17" y="355"/>
                  <a:pt x="0" y="619"/>
                  <a:pt x="5" y="775"/>
                </a:cubicBezTo>
                <a:close/>
              </a:path>
            </a:pathLst>
          </a:custGeom>
          <a:solidFill>
            <a:srgbClr val="A6C4D2"/>
          </a:solidFill>
          <a:ln w="9525" cap="flat" cmpd="sng">
            <a:noFill/>
            <a:prstDash val="solid"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38" r:id="rId1"/>
    <p:sldLayoutId id="2147484039" r:id="rId2"/>
    <p:sldLayoutId id="2147484040" r:id="rId3"/>
    <p:sldLayoutId id="2147484041" r:id="rId4"/>
    <p:sldLayoutId id="2147484042" r:id="rId5"/>
    <p:sldLayoutId id="2147484043" r:id="rId6"/>
    <p:sldLayoutId id="2147484044" r:id="rId7"/>
    <p:sldLayoutId id="2147484045" r:id="rId8"/>
    <p:sldLayoutId id="2147484046" r:id="rId9"/>
    <p:sldLayoutId id="2147484047" r:id="rId10"/>
    <p:sldLayoutId id="2147484048" r:id="rId11"/>
    <p:sldLayoutId id="2147484049" r:id="rId12"/>
    <p:sldLayoutId id="2147484050" r:id="rId13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consultantplus://offline/ref=C6EF3AE28B6C46D1117CBBA251A07B11C6C7C5768D67668B05322DA1BBA42282C9440EEF08E6CC43400635U6VBM" TargetMode="External"/><Relationship Id="rId2" Type="http://schemas.openxmlformats.org/officeDocument/2006/relationships/hyperlink" Target="consultantplus://offline/ref=C6EF3AE28B6C46D1117CBBA251A07B11C6C7C5768D67618A03322DA1BBA42282C9440EEF08E6CC43400635U6VAM" TargetMode="External"/><Relationship Id="rId1" Type="http://schemas.openxmlformats.org/officeDocument/2006/relationships/slideLayout" Target="../slideLayouts/slideLayout2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consultantplus://offline/ref=7E3573DC5297ACCED78C1F9E368D8CAE4E07F5147E8E6747420E9CBF63B2qAB" TargetMode="External"/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Подзаголовок 3"/>
          <p:cNvSpPr>
            <a:spLocks noGrp="1"/>
          </p:cNvSpPr>
          <p:nvPr>
            <p:ph type="subTitle" idx="4294967295"/>
          </p:nvPr>
        </p:nvSpPr>
        <p:spPr>
          <a:xfrm>
            <a:off x="1643063" y="115888"/>
            <a:ext cx="7500937" cy="979487"/>
          </a:xfrm>
        </p:spPr>
        <p:txBody>
          <a:bodyPr lIns="0" rIns="18288">
            <a:normAutofit/>
          </a:bodyPr>
          <a:lstStyle/>
          <a:p>
            <a:pPr marL="0" indent="0" algn="ctr">
              <a:buFont typeface="Wingdings" pitchFamily="2" charset="2"/>
              <a:buNone/>
            </a:pPr>
            <a:r>
              <a:rPr lang="ru-RU" altLang="ru-RU" sz="5500" dirty="0">
                <a:solidFill>
                  <a:srgbClr val="008000"/>
                </a:solidFill>
                <a:latin typeface="Times New Roman" pitchFamily="18" charset="0"/>
              </a:rPr>
              <a:t>Бюджет для граждан</a:t>
            </a:r>
            <a:endParaRPr lang="ru-RU" altLang="ru-RU" dirty="0">
              <a:solidFill>
                <a:srgbClr val="008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90575" y="5732463"/>
            <a:ext cx="7712075" cy="6413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/>
            <a:r>
              <a:rPr lang="ru-RU" b="1" dirty="0" smtClean="0">
                <a:solidFill>
                  <a:srgbClr val="008000"/>
                </a:solidFill>
              </a:rPr>
              <a:t>К БЮДЖЕТУ </a:t>
            </a:r>
            <a:endParaRPr lang="ru-RU" b="1" dirty="0">
              <a:solidFill>
                <a:srgbClr val="008000"/>
              </a:solidFill>
            </a:endParaRPr>
          </a:p>
          <a:p>
            <a:pPr algn="ctr"/>
            <a:r>
              <a:rPr lang="ru-RU" b="1" dirty="0" smtClean="0">
                <a:solidFill>
                  <a:srgbClr val="008000"/>
                </a:solidFill>
              </a:rPr>
              <a:t>ГОНЧАРОВСКОГО СЕЛЬСОВЕТА </a:t>
            </a:r>
            <a:r>
              <a:rPr lang="ru-RU" b="1" dirty="0">
                <a:solidFill>
                  <a:srgbClr val="008000"/>
                </a:solidFill>
              </a:rPr>
              <a:t>НА </a:t>
            </a:r>
            <a:r>
              <a:rPr lang="ru-RU" b="1" dirty="0" smtClean="0">
                <a:solidFill>
                  <a:srgbClr val="008000"/>
                </a:solidFill>
              </a:rPr>
              <a:t>2019 </a:t>
            </a:r>
            <a:r>
              <a:rPr lang="ru-RU" b="1" dirty="0" smtClean="0">
                <a:solidFill>
                  <a:srgbClr val="008000"/>
                </a:solidFill>
              </a:rPr>
              <a:t>– </a:t>
            </a:r>
            <a:r>
              <a:rPr lang="ru-RU" b="1" dirty="0" smtClean="0">
                <a:solidFill>
                  <a:srgbClr val="008000"/>
                </a:solidFill>
              </a:rPr>
              <a:t>2021 </a:t>
            </a:r>
            <a:r>
              <a:rPr lang="ru-RU" b="1" dirty="0" smtClean="0">
                <a:solidFill>
                  <a:srgbClr val="008000"/>
                </a:solidFill>
              </a:rPr>
              <a:t>ГОДЫ</a:t>
            </a:r>
            <a:endParaRPr lang="ru-RU" b="1" dirty="0">
              <a:solidFill>
                <a:srgbClr val="008000"/>
              </a:solidFill>
            </a:endParaRPr>
          </a:p>
        </p:txBody>
      </p:sp>
      <p:pic>
        <p:nvPicPr>
          <p:cNvPr id="4098" name="Picture 2" descr="C:\Users\Пользователь\Desktop\budge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928670"/>
            <a:ext cx="9001156" cy="4857784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371600" y="277813"/>
            <a:ext cx="7772400" cy="11430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Сельское хозяйство</a:t>
            </a:r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1785938"/>
            <a:ext cx="4500563" cy="928687"/>
          </a:xfrm>
        </p:spPr>
        <p:txBody>
          <a:bodyPr>
            <a:normAutofit fontScale="55000" lnSpcReduction="20000"/>
          </a:bodyPr>
          <a:lstStyle/>
          <a:p>
            <a:endParaRPr lang="ru-RU" dirty="0" smtClean="0"/>
          </a:p>
          <a:p>
            <a:pPr algn="ctr"/>
            <a:r>
              <a:rPr lang="ru-RU" dirty="0" smtClean="0"/>
              <a:t> ООО « </a:t>
            </a:r>
            <a:r>
              <a:rPr lang="ru-RU" dirty="0" err="1" smtClean="0"/>
              <a:t>Агросил</a:t>
            </a:r>
            <a:r>
              <a:rPr lang="ru-RU" dirty="0" smtClean="0"/>
              <a:t> » </a:t>
            </a:r>
          </a:p>
          <a:p>
            <a:pPr algn="ctr"/>
            <a:r>
              <a:rPr lang="ru-RU" dirty="0" smtClean="0"/>
              <a:t> ООО «Надежда»</a:t>
            </a:r>
          </a:p>
        </p:txBody>
      </p:sp>
      <p:pic>
        <p:nvPicPr>
          <p:cNvPr id="3074" name="Picture 2" descr="C:\Users\Пользователь\Desktop\1456071327_3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2857496"/>
            <a:ext cx="7572428" cy="34290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>
          <a:xfrm>
            <a:off x="7938" y="0"/>
            <a:ext cx="8964612" cy="981075"/>
          </a:xfrm>
        </p:spPr>
        <p:txBody>
          <a:bodyPr>
            <a:normAutofit fontScale="90000"/>
          </a:bodyPr>
          <a:lstStyle/>
          <a:p>
            <a:pPr algn="ctr"/>
            <a:r>
              <a:rPr lang="ru-RU" altLang="ru-RU" sz="4800" smtClean="0"/>
              <a:t>Сбалансированность бюджета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684213" y="981075"/>
            <a:ext cx="8064500" cy="360363"/>
          </a:xfrm>
          <a:prstGeom prst="roundRect">
            <a:avLst/>
          </a:prstGeom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50000">
                <a:schemeClr val="bg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chemeClr val="accent5">
                    <a:lumMod val="10000"/>
                  </a:schemeClr>
                </a:solidFill>
              </a:rPr>
              <a:t>Расходы бюджета сопоставляются с доходами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684213" y="2079625"/>
            <a:ext cx="1584325" cy="431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rgbClr val="002060"/>
                </a:solidFill>
              </a:rPr>
              <a:t>Доходы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435475" y="1857375"/>
            <a:ext cx="1727200" cy="9017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rgbClr val="002060"/>
                </a:solidFill>
              </a:rPr>
              <a:t>Дефицит</a:t>
            </a:r>
          </a:p>
          <a:p>
            <a:pPr algn="ctr">
              <a:defRPr/>
            </a:pPr>
            <a:r>
              <a:rPr lang="ru-RU" dirty="0">
                <a:solidFill>
                  <a:srgbClr val="002060"/>
                </a:solidFill>
              </a:rPr>
              <a:t>или </a:t>
            </a:r>
          </a:p>
          <a:p>
            <a:pPr algn="ctr">
              <a:defRPr/>
            </a:pPr>
            <a:r>
              <a:rPr lang="ru-RU" dirty="0">
                <a:solidFill>
                  <a:srgbClr val="002060"/>
                </a:solidFill>
              </a:rPr>
              <a:t> Профицит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482850" y="2089150"/>
            <a:ext cx="1584325" cy="431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rgbClr val="002060"/>
                </a:solidFill>
              </a:rPr>
              <a:t>Расходы</a:t>
            </a:r>
          </a:p>
        </p:txBody>
      </p:sp>
      <p:sp>
        <p:nvSpPr>
          <p:cNvPr id="6151" name="TextBox 8"/>
          <p:cNvSpPr txBox="1">
            <a:spLocks noChangeArrowheads="1"/>
          </p:cNvSpPr>
          <p:nvPr/>
        </p:nvSpPr>
        <p:spPr bwMode="auto">
          <a:xfrm>
            <a:off x="5003800" y="2033588"/>
            <a:ext cx="360363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altLang="ru-RU"/>
          </a:p>
        </p:txBody>
      </p:sp>
      <p:sp>
        <p:nvSpPr>
          <p:cNvPr id="6152" name="TextBox 9"/>
          <p:cNvSpPr txBox="1">
            <a:spLocks noChangeArrowheads="1"/>
          </p:cNvSpPr>
          <p:nvPr/>
        </p:nvSpPr>
        <p:spPr bwMode="auto">
          <a:xfrm>
            <a:off x="4094163" y="2124075"/>
            <a:ext cx="36036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/>
              <a:t>=</a:t>
            </a:r>
          </a:p>
        </p:txBody>
      </p:sp>
      <p:sp>
        <p:nvSpPr>
          <p:cNvPr id="6153" name="TextBox 10"/>
          <p:cNvSpPr txBox="1">
            <a:spLocks noChangeArrowheads="1"/>
          </p:cNvSpPr>
          <p:nvPr/>
        </p:nvSpPr>
        <p:spPr bwMode="auto">
          <a:xfrm>
            <a:off x="2268538" y="2111375"/>
            <a:ext cx="35877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/>
              <a:t>-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6667500" y="1682750"/>
            <a:ext cx="2081213" cy="6127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rgbClr val="002060"/>
                </a:solidFill>
              </a:rPr>
              <a:t>Расходы </a:t>
            </a:r>
            <a:r>
              <a:rPr lang="ru-RU" dirty="0">
                <a:solidFill>
                  <a:srgbClr val="006600"/>
                </a:solidFill>
              </a:rPr>
              <a:t>больше</a:t>
            </a:r>
            <a:r>
              <a:rPr lang="ru-RU" dirty="0">
                <a:solidFill>
                  <a:srgbClr val="002060"/>
                </a:solidFill>
              </a:rPr>
              <a:t> доходов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6667500" y="2425700"/>
            <a:ext cx="2081213" cy="69691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rgbClr val="002060"/>
                </a:solidFill>
              </a:rPr>
              <a:t>Расходы </a:t>
            </a:r>
            <a:r>
              <a:rPr lang="ru-RU" dirty="0">
                <a:solidFill>
                  <a:srgbClr val="006600"/>
                </a:solidFill>
              </a:rPr>
              <a:t>меньше</a:t>
            </a:r>
            <a:r>
              <a:rPr lang="ru-RU" dirty="0">
                <a:solidFill>
                  <a:srgbClr val="002060"/>
                </a:solidFill>
              </a:rPr>
              <a:t> доходов</a:t>
            </a:r>
          </a:p>
        </p:txBody>
      </p:sp>
      <p:grpSp>
        <p:nvGrpSpPr>
          <p:cNvPr id="6156" name="Группа 19"/>
          <p:cNvGrpSpPr>
            <a:grpSpLocks/>
          </p:cNvGrpSpPr>
          <p:nvPr/>
        </p:nvGrpSpPr>
        <p:grpSpPr bwMode="auto">
          <a:xfrm>
            <a:off x="539750" y="3933825"/>
            <a:ext cx="2592388" cy="2014538"/>
            <a:chOff x="717604" y="2961053"/>
            <a:chExt cx="2592288" cy="2013868"/>
          </a:xfrm>
        </p:grpSpPr>
        <p:sp>
          <p:nvSpPr>
            <p:cNvPr id="18" name="TextBox 17"/>
            <p:cNvSpPr txBox="1"/>
            <p:nvPr/>
          </p:nvSpPr>
          <p:spPr>
            <a:xfrm>
              <a:off x="717604" y="2961053"/>
              <a:ext cx="2592288" cy="2013868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/>
              <a:r>
                <a:rPr lang="ru-RU" b="1" dirty="0" smtClean="0"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2019 </a:t>
              </a:r>
              <a:r>
                <a:rPr lang="ru-RU" b="1" dirty="0"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год</a:t>
              </a:r>
            </a:p>
            <a:p>
              <a:r>
                <a:rPr lang="ru-RU" dirty="0"/>
                <a:t>Доходы         Расходы</a:t>
              </a:r>
            </a:p>
            <a:p>
              <a:r>
                <a:rPr lang="ru-RU" b="1" dirty="0" smtClean="0"/>
                <a:t>4</a:t>
              </a:r>
              <a:r>
                <a:rPr lang="ru-RU" b="1" dirty="0" smtClean="0"/>
                <a:t>883,1           </a:t>
              </a:r>
              <a:r>
                <a:rPr lang="ru-RU" b="1" dirty="0" smtClean="0"/>
                <a:t>4</a:t>
              </a:r>
              <a:r>
                <a:rPr lang="ru-RU" b="1" dirty="0" smtClean="0"/>
                <a:t>883,1</a:t>
              </a:r>
              <a:endParaRPr lang="ru-RU" b="1" dirty="0"/>
            </a:p>
            <a:p>
              <a:endParaRPr lang="ru-RU" dirty="0"/>
            </a:p>
            <a:p>
              <a:pPr algn="ctr"/>
              <a:endParaRPr lang="ru-RU" dirty="0"/>
            </a:p>
            <a:p>
              <a:pPr algn="ctr"/>
              <a:r>
                <a:rPr lang="ru-RU" dirty="0"/>
                <a:t>Дефицит </a:t>
              </a:r>
              <a:r>
                <a:rPr lang="ru-RU" dirty="0" smtClean="0"/>
                <a:t>-</a:t>
              </a:r>
              <a:r>
                <a:rPr lang="ru-RU" b="1" dirty="0" smtClean="0"/>
                <a:t>0,0</a:t>
              </a:r>
              <a:endParaRPr lang="ru-RU" b="1" dirty="0"/>
            </a:p>
            <a:p>
              <a:pPr algn="ctr"/>
              <a:endParaRPr lang="ru-RU" b="1" dirty="0"/>
            </a:p>
          </p:txBody>
        </p:sp>
        <p:sp>
          <p:nvSpPr>
            <p:cNvPr id="19" name="Левая фигурная скобка 18"/>
            <p:cNvSpPr>
              <a:spLocks/>
            </p:cNvSpPr>
            <p:nvPr/>
          </p:nvSpPr>
          <p:spPr bwMode="auto">
            <a:xfrm rot="-5400000">
              <a:off x="1808231" y="3194063"/>
              <a:ext cx="382460" cy="1871591"/>
            </a:xfrm>
            <a:prstGeom prst="leftBrace">
              <a:avLst>
                <a:gd name="adj1" fmla="val 8337"/>
                <a:gd name="adj2" fmla="val 50000"/>
              </a:avLst>
            </a:prstGeom>
            <a:noFill/>
            <a:ln w="25400" algn="ctr">
              <a:solidFill>
                <a:srgbClr val="1C1C0F"/>
              </a:solidFill>
              <a:round/>
              <a:headEnd/>
              <a:tailEnd/>
            </a:ln>
          </p:spPr>
          <p:txBody>
            <a:bodyPr vert="eaVert" anchor="ctr"/>
            <a:lstStyle/>
            <a:p>
              <a:pPr algn="ctr">
                <a:defRPr/>
              </a:pPr>
              <a:endParaRPr lang="ru-RU">
                <a:solidFill>
                  <a:schemeClr val="accent5">
                    <a:lumMod val="10000"/>
                  </a:schemeClr>
                </a:solidFill>
                <a:latin typeface="+mn-lt"/>
              </a:endParaRPr>
            </a:p>
          </p:txBody>
        </p:sp>
      </p:grpSp>
      <p:grpSp>
        <p:nvGrpSpPr>
          <p:cNvPr id="6157" name="Группа 20"/>
          <p:cNvGrpSpPr>
            <a:grpSpLocks/>
          </p:cNvGrpSpPr>
          <p:nvPr/>
        </p:nvGrpSpPr>
        <p:grpSpPr bwMode="auto">
          <a:xfrm>
            <a:off x="3419475" y="3933825"/>
            <a:ext cx="2592388" cy="2031325"/>
            <a:chOff x="717604" y="2961053"/>
            <a:chExt cx="2592288" cy="2062010"/>
          </a:xfrm>
        </p:grpSpPr>
        <p:sp>
          <p:nvSpPr>
            <p:cNvPr id="22" name="TextBox 21"/>
            <p:cNvSpPr txBox="1"/>
            <p:nvPr/>
          </p:nvSpPr>
          <p:spPr>
            <a:xfrm>
              <a:off x="717604" y="2961053"/>
              <a:ext cx="2592288" cy="2062010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/>
              <a:r>
                <a:rPr lang="ru-RU" b="1" dirty="0" smtClean="0"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2020 </a:t>
              </a:r>
              <a:r>
                <a:rPr lang="ru-RU" b="1" dirty="0"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год</a:t>
              </a:r>
            </a:p>
            <a:p>
              <a:r>
                <a:rPr lang="ru-RU" dirty="0"/>
                <a:t>Доходы         Расходы</a:t>
              </a:r>
            </a:p>
            <a:p>
              <a:r>
                <a:rPr lang="ru-RU" b="1" dirty="0" smtClean="0"/>
                <a:t>4156,9</a:t>
              </a:r>
              <a:r>
                <a:rPr lang="ru-RU" b="1" dirty="0" smtClean="0"/>
                <a:t>            </a:t>
              </a:r>
              <a:r>
                <a:rPr lang="ru-RU" b="1" dirty="0" smtClean="0"/>
                <a:t>4156,9</a:t>
              </a:r>
              <a:endParaRPr lang="ru-RU" b="1" dirty="0"/>
            </a:p>
            <a:p>
              <a:endParaRPr lang="ru-RU" dirty="0"/>
            </a:p>
            <a:p>
              <a:pPr algn="ctr"/>
              <a:endParaRPr lang="ru-RU" dirty="0"/>
            </a:p>
            <a:p>
              <a:pPr algn="ctr"/>
              <a:r>
                <a:rPr lang="ru-RU" dirty="0"/>
                <a:t>Дефицит </a:t>
              </a:r>
              <a:r>
                <a:rPr lang="ru-RU" b="1" dirty="0" smtClean="0"/>
                <a:t>-0,0</a:t>
              </a:r>
              <a:endParaRPr lang="ru-RU" b="1" dirty="0"/>
            </a:p>
            <a:p>
              <a:pPr algn="ctr"/>
              <a:endParaRPr lang="ru-RU" b="1" dirty="0"/>
            </a:p>
          </p:txBody>
        </p:sp>
        <p:sp>
          <p:nvSpPr>
            <p:cNvPr id="23" name="Левая фигурная скобка 22"/>
            <p:cNvSpPr>
              <a:spLocks/>
            </p:cNvSpPr>
            <p:nvPr/>
          </p:nvSpPr>
          <p:spPr bwMode="auto">
            <a:xfrm rot="-5400000">
              <a:off x="1808231" y="3194063"/>
              <a:ext cx="382460" cy="1871591"/>
            </a:xfrm>
            <a:prstGeom prst="leftBrace">
              <a:avLst>
                <a:gd name="adj1" fmla="val 8337"/>
                <a:gd name="adj2" fmla="val 50000"/>
              </a:avLst>
            </a:prstGeom>
            <a:noFill/>
            <a:ln w="25400" algn="ctr">
              <a:solidFill>
                <a:srgbClr val="1C1C0F"/>
              </a:solidFill>
              <a:round/>
              <a:headEnd/>
              <a:tailEnd/>
            </a:ln>
          </p:spPr>
          <p:txBody>
            <a:bodyPr vert="eaVert" anchor="ctr"/>
            <a:lstStyle/>
            <a:p>
              <a:pPr algn="ctr">
                <a:defRPr/>
              </a:pPr>
              <a:endParaRPr lang="ru-RU">
                <a:solidFill>
                  <a:schemeClr val="accent5">
                    <a:lumMod val="10000"/>
                  </a:schemeClr>
                </a:solidFill>
                <a:latin typeface="+mn-lt"/>
              </a:endParaRPr>
            </a:p>
          </p:txBody>
        </p:sp>
      </p:grpSp>
      <p:grpSp>
        <p:nvGrpSpPr>
          <p:cNvPr id="6158" name="Группа 23"/>
          <p:cNvGrpSpPr>
            <a:grpSpLocks/>
          </p:cNvGrpSpPr>
          <p:nvPr/>
        </p:nvGrpSpPr>
        <p:grpSpPr bwMode="auto">
          <a:xfrm>
            <a:off x="6227763" y="4005263"/>
            <a:ext cx="2592387" cy="1754326"/>
            <a:chOff x="717604" y="2961053"/>
            <a:chExt cx="2592288" cy="1753881"/>
          </a:xfrm>
        </p:grpSpPr>
        <p:sp>
          <p:nvSpPr>
            <p:cNvPr id="25" name="TextBox 24"/>
            <p:cNvSpPr txBox="1"/>
            <p:nvPr/>
          </p:nvSpPr>
          <p:spPr>
            <a:xfrm>
              <a:off x="717604" y="2961053"/>
              <a:ext cx="2592288" cy="1753881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/>
              <a:r>
                <a:rPr lang="ru-RU" b="1" dirty="0" smtClean="0"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2021 </a:t>
              </a:r>
              <a:r>
                <a:rPr lang="ru-RU" b="1" dirty="0"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год</a:t>
              </a:r>
            </a:p>
            <a:p>
              <a:r>
                <a:rPr lang="ru-RU" dirty="0"/>
                <a:t>Доходы         Расходы</a:t>
              </a:r>
            </a:p>
            <a:p>
              <a:r>
                <a:rPr lang="ru-RU" b="1" dirty="0" smtClean="0"/>
                <a:t>4107</a:t>
              </a:r>
              <a:r>
                <a:rPr lang="ru-RU" b="1" dirty="0" smtClean="0"/>
                <a:t>,2           </a:t>
              </a:r>
              <a:r>
                <a:rPr lang="ru-RU" b="1" dirty="0" smtClean="0"/>
                <a:t>4107</a:t>
              </a:r>
              <a:r>
                <a:rPr lang="ru-RU" b="1" dirty="0" smtClean="0"/>
                <a:t>,2</a:t>
              </a:r>
              <a:endParaRPr lang="ru-RU" b="1" dirty="0"/>
            </a:p>
            <a:p>
              <a:endParaRPr lang="ru-RU" dirty="0"/>
            </a:p>
            <a:p>
              <a:pPr algn="ctr"/>
              <a:endParaRPr lang="ru-RU" dirty="0"/>
            </a:p>
            <a:p>
              <a:pPr algn="ctr"/>
              <a:r>
                <a:rPr lang="ru-RU" dirty="0" smtClean="0"/>
                <a:t>Дефицит -0,0</a:t>
              </a:r>
              <a:endParaRPr lang="ru-RU" b="1" dirty="0"/>
            </a:p>
          </p:txBody>
        </p:sp>
        <p:sp>
          <p:nvSpPr>
            <p:cNvPr id="26" name="Левая фигурная скобка 25"/>
            <p:cNvSpPr>
              <a:spLocks/>
            </p:cNvSpPr>
            <p:nvPr/>
          </p:nvSpPr>
          <p:spPr bwMode="auto">
            <a:xfrm rot="-5400000">
              <a:off x="1808216" y="3194155"/>
              <a:ext cx="382491" cy="1871591"/>
            </a:xfrm>
            <a:prstGeom prst="leftBrace">
              <a:avLst>
                <a:gd name="adj1" fmla="val 8337"/>
                <a:gd name="adj2" fmla="val 50000"/>
              </a:avLst>
            </a:prstGeom>
            <a:noFill/>
            <a:ln w="25400" algn="ctr">
              <a:solidFill>
                <a:srgbClr val="1C1C0F"/>
              </a:solidFill>
              <a:round/>
              <a:headEnd/>
              <a:tailEnd/>
            </a:ln>
          </p:spPr>
          <p:txBody>
            <a:bodyPr vert="eaVert" anchor="ctr"/>
            <a:lstStyle/>
            <a:p>
              <a:pPr algn="ctr">
                <a:defRPr/>
              </a:pPr>
              <a:endParaRPr lang="ru-RU">
                <a:solidFill>
                  <a:schemeClr val="accent5">
                    <a:lumMod val="10000"/>
                  </a:schemeClr>
                </a:solidFill>
                <a:latin typeface="+mn-lt"/>
              </a:endParaRPr>
            </a:p>
          </p:txBody>
        </p:sp>
      </p:grpSp>
      <p:sp>
        <p:nvSpPr>
          <p:cNvPr id="27" name="Скругленный прямоугольник 26"/>
          <p:cNvSpPr/>
          <p:nvPr/>
        </p:nvSpPr>
        <p:spPr>
          <a:xfrm>
            <a:off x="1042988" y="3213100"/>
            <a:ext cx="6985000" cy="720725"/>
          </a:xfrm>
          <a:prstGeom prst="roundRect">
            <a:avLst/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50000">
                <a:schemeClr val="bg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1600">
                <a:solidFill>
                  <a:srgbClr val="1C1C0F"/>
                </a:solidFill>
              </a:rPr>
              <a:t>Источником покрытия дефицита бюджета  являются остатки средств  бюджета поселения предыдущего периода</a:t>
            </a:r>
          </a:p>
        </p:txBody>
      </p:sp>
      <p:sp>
        <p:nvSpPr>
          <p:cNvPr id="6161" name="TextBox 1"/>
          <p:cNvSpPr txBox="1">
            <a:spLocks noChangeArrowheads="1"/>
          </p:cNvSpPr>
          <p:nvPr/>
        </p:nvSpPr>
        <p:spPr bwMode="auto">
          <a:xfrm>
            <a:off x="725488" y="1682750"/>
            <a:ext cx="1182687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sz="1200" b="1"/>
              <a:t>тыс. рублей</a:t>
            </a:r>
          </a:p>
        </p:txBody>
      </p:sp>
      <p:sp>
        <p:nvSpPr>
          <p:cNvPr id="3" name="Двойная стрелка влево/вправо 2"/>
          <p:cNvSpPr/>
          <p:nvPr/>
        </p:nvSpPr>
        <p:spPr>
          <a:xfrm>
            <a:off x="5873750" y="1914525"/>
            <a:ext cx="938213" cy="238125"/>
          </a:xfrm>
          <a:prstGeom prst="leftRightArrow">
            <a:avLst/>
          </a:prstGeom>
          <a:gradFill>
            <a:gsLst>
              <a:gs pos="0">
                <a:srgbClr val="006600"/>
              </a:gs>
              <a:gs pos="50000">
                <a:schemeClr val="bg1"/>
              </a:gs>
              <a:gs pos="100000">
                <a:srgbClr val="006600"/>
              </a:gs>
            </a:gsLst>
            <a:lin ang="5400000" scaled="0"/>
          </a:gra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8" name="Двойная стрелка влево/вправо 27"/>
          <p:cNvSpPr/>
          <p:nvPr/>
        </p:nvSpPr>
        <p:spPr>
          <a:xfrm>
            <a:off x="5913438" y="2520950"/>
            <a:ext cx="858837" cy="211138"/>
          </a:xfrm>
          <a:prstGeom prst="leftRightArrow">
            <a:avLst/>
          </a:prstGeom>
          <a:gradFill>
            <a:gsLst>
              <a:gs pos="0">
                <a:srgbClr val="006600"/>
              </a:gs>
              <a:gs pos="50000">
                <a:schemeClr val="bg1"/>
              </a:gs>
              <a:gs pos="100000">
                <a:srgbClr val="006600"/>
              </a:gs>
            </a:gsLst>
            <a:lin ang="5400000" scaled="0"/>
          </a:gra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1371600" y="214313"/>
            <a:ext cx="7772400" cy="1000125"/>
          </a:xfrm>
        </p:spPr>
        <p:txBody>
          <a:bodyPr>
            <a:normAutofit fontScale="90000"/>
          </a:bodyPr>
          <a:lstStyle/>
          <a:p>
            <a:pPr algn="ctr"/>
            <a:r>
              <a:rPr lang="ru-RU" altLang="ru-RU" sz="2000" dirty="0" smtClean="0">
                <a:latin typeface="Arial" charset="0"/>
              </a:rPr>
              <a:t>Доходы бюджета муниципального образования «Гончаровский сельсовет» Суджанского района Курской области</a:t>
            </a:r>
            <a:br>
              <a:rPr lang="ru-RU" altLang="ru-RU" sz="2000" dirty="0" smtClean="0">
                <a:latin typeface="Arial" charset="0"/>
              </a:rPr>
            </a:br>
            <a:r>
              <a:rPr lang="ru-RU" altLang="ru-RU" sz="2800" dirty="0" smtClean="0">
                <a:latin typeface="Arial" charset="0"/>
              </a:rPr>
              <a:t>         </a:t>
            </a:r>
            <a:endParaRPr lang="ru-RU" altLang="ru-RU" sz="3600" dirty="0" smtClean="0">
              <a:latin typeface="Arial" charset="0"/>
            </a:endParaRPr>
          </a:p>
        </p:txBody>
      </p:sp>
      <p:sp>
        <p:nvSpPr>
          <p:cNvPr id="34819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0" y="1527175"/>
            <a:ext cx="2849563" cy="746125"/>
          </a:xfrm>
        </p:spPr>
        <p:txBody>
          <a:bodyPr anchor="ctr"/>
          <a:lstStyle/>
          <a:p>
            <a:pPr marL="0" indent="0" algn="ctr">
              <a:buFont typeface="Wingdings" pitchFamily="2" charset="2"/>
              <a:buNone/>
            </a:pPr>
            <a:r>
              <a:rPr lang="ru-RU" altLang="ru-RU" sz="2000" smtClean="0"/>
              <a:t>       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708400" y="3716338"/>
            <a:ext cx="2244725" cy="209867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200" dirty="0">
                <a:solidFill>
                  <a:srgbClr val="000000"/>
                </a:solidFill>
              </a:rPr>
              <a:t>платежи от предоставления государством различных видов услуг, продажи имущества, а также иные платежи в виде штрафов, санкций за нарушение законодательства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6286512" y="3714752"/>
            <a:ext cx="2347913" cy="210026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endParaRPr lang="ru-RU" sz="1200">
              <a:solidFill>
                <a:srgbClr val="000000"/>
              </a:solidFill>
            </a:endParaRPr>
          </a:p>
          <a:p>
            <a:pPr algn="ctr"/>
            <a:r>
              <a:rPr lang="ru-RU" sz="1200">
                <a:solidFill>
                  <a:srgbClr val="000000"/>
                </a:solidFill>
              </a:rPr>
              <a:t>средства, получаемые из других бюджетов</a:t>
            </a:r>
            <a:endParaRPr lang="ru-RU" sz="1400">
              <a:solidFill>
                <a:srgbClr val="00000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071538" y="3714752"/>
            <a:ext cx="2287587" cy="209867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200" dirty="0">
                <a:solidFill>
                  <a:srgbClr val="000000"/>
                </a:solidFill>
              </a:rPr>
              <a:t>все налоги, поступление которых предусмотрено налоговым законодательством , пени и штрафы, взимаемые за нарушение налогового законодательства</a:t>
            </a:r>
          </a:p>
        </p:txBody>
      </p:sp>
      <p:sp>
        <p:nvSpPr>
          <p:cNvPr id="7" name="Стрелка вниз 6"/>
          <p:cNvSpPr/>
          <p:nvPr/>
        </p:nvSpPr>
        <p:spPr>
          <a:xfrm>
            <a:off x="2051050" y="2576513"/>
            <a:ext cx="936625" cy="79533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>
              <a:solidFill>
                <a:srgbClr val="FFFFE1"/>
              </a:solidFill>
            </a:endParaRPr>
          </a:p>
        </p:txBody>
      </p:sp>
      <p:sp>
        <p:nvSpPr>
          <p:cNvPr id="9" name="Стрелка вниз 8"/>
          <p:cNvSpPr/>
          <p:nvPr/>
        </p:nvSpPr>
        <p:spPr>
          <a:xfrm>
            <a:off x="4356100" y="2576513"/>
            <a:ext cx="863600" cy="79533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>
              <a:solidFill>
                <a:srgbClr val="FFFFE1"/>
              </a:solidFill>
            </a:endParaRPr>
          </a:p>
        </p:txBody>
      </p:sp>
      <p:sp>
        <p:nvSpPr>
          <p:cNvPr id="10" name="Стрелка вниз 9"/>
          <p:cNvSpPr/>
          <p:nvPr/>
        </p:nvSpPr>
        <p:spPr>
          <a:xfrm>
            <a:off x="6588125" y="2576513"/>
            <a:ext cx="863600" cy="79533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>
              <a:solidFill>
                <a:srgbClr val="FFFFE1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097588" y="1416050"/>
            <a:ext cx="19050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rgbClr val="FFFFE1"/>
                </a:solidFill>
              </a:rPr>
              <a:t>Безвозмездные поступления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3894138" y="1416050"/>
            <a:ext cx="19050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rgbClr val="FFFFE1"/>
                </a:solidFill>
              </a:rPr>
              <a:t>Неналоговые доходы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1609725" y="1416050"/>
            <a:ext cx="19050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rgbClr val="FFFFE1"/>
                </a:solidFill>
              </a:rPr>
              <a:t>Налоговые доходы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Заголовок 3"/>
          <p:cNvSpPr>
            <a:spLocks noGrp="1"/>
          </p:cNvSpPr>
          <p:nvPr>
            <p:ph type="title" idx="4294967295"/>
          </p:nvPr>
        </p:nvSpPr>
        <p:spPr>
          <a:xfrm>
            <a:off x="0" y="260350"/>
            <a:ext cx="8353425" cy="1008063"/>
          </a:xfrm>
        </p:spPr>
        <p:txBody>
          <a:bodyPr>
            <a:normAutofit fontScale="90000"/>
          </a:bodyPr>
          <a:lstStyle/>
          <a:p>
            <a:pPr algn="ctr"/>
            <a:r>
              <a:rPr lang="ru-RU" altLang="ru-RU" sz="2800" b="1" i="1" dirty="0" err="1" smtClean="0">
                <a:solidFill>
                  <a:schemeClr val="accent5">
                    <a:lumMod val="50000"/>
                  </a:schemeClr>
                </a:solidFill>
                <a:latin typeface="Arial" charset="0"/>
              </a:rPr>
              <a:t>Бюджетообразующие</a:t>
            </a:r>
            <a:r>
              <a:rPr lang="ru-RU" altLang="ru-RU" sz="2800" b="1" i="1" dirty="0" smtClean="0">
                <a:solidFill>
                  <a:schemeClr val="accent5">
                    <a:lumMod val="50000"/>
                  </a:schemeClr>
                </a:solidFill>
                <a:latin typeface="Arial" charset="0"/>
              </a:rPr>
              <a:t> (основные) налоги бюджета поселения на </a:t>
            </a:r>
            <a:r>
              <a:rPr lang="ru-RU" altLang="ru-RU" sz="2800" b="1" i="1" dirty="0" smtClean="0">
                <a:solidFill>
                  <a:schemeClr val="accent5">
                    <a:lumMod val="50000"/>
                  </a:schemeClr>
                </a:solidFill>
                <a:latin typeface="Arial" charset="0"/>
              </a:rPr>
              <a:t>2019 </a:t>
            </a:r>
            <a:r>
              <a:rPr lang="ru-RU" altLang="ru-RU" sz="2800" b="1" i="1" dirty="0" smtClean="0">
                <a:solidFill>
                  <a:schemeClr val="accent5">
                    <a:lumMod val="50000"/>
                  </a:schemeClr>
                </a:solidFill>
                <a:latin typeface="Arial" charset="0"/>
              </a:rPr>
              <a:t>- </a:t>
            </a:r>
            <a:r>
              <a:rPr lang="ru-RU" altLang="ru-RU" sz="2800" b="1" i="1" dirty="0" smtClean="0">
                <a:solidFill>
                  <a:schemeClr val="accent5">
                    <a:lumMod val="50000"/>
                  </a:schemeClr>
                </a:solidFill>
                <a:latin typeface="Arial" charset="0"/>
              </a:rPr>
              <a:t>2021 </a:t>
            </a:r>
            <a:r>
              <a:rPr lang="ru-RU" altLang="ru-RU" sz="2800" b="1" i="1" dirty="0" smtClean="0">
                <a:solidFill>
                  <a:schemeClr val="accent5">
                    <a:lumMod val="50000"/>
                  </a:schemeClr>
                </a:solidFill>
                <a:latin typeface="Arial" charset="0"/>
              </a:rPr>
              <a:t>годы</a:t>
            </a:r>
          </a:p>
        </p:txBody>
      </p:sp>
      <p:sp>
        <p:nvSpPr>
          <p:cNvPr id="3" name="Стрелка вниз 2"/>
          <p:cNvSpPr/>
          <p:nvPr/>
        </p:nvSpPr>
        <p:spPr>
          <a:xfrm>
            <a:off x="2268538" y="1196975"/>
            <a:ext cx="1079500" cy="36036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" name="Стрелка вниз 5"/>
          <p:cNvSpPr/>
          <p:nvPr/>
        </p:nvSpPr>
        <p:spPr>
          <a:xfrm>
            <a:off x="6300788" y="1196975"/>
            <a:ext cx="1008062" cy="4318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5846" name="Прямоугольник 1"/>
          <p:cNvSpPr>
            <a:spLocks noChangeArrowheads="1"/>
          </p:cNvSpPr>
          <p:nvPr/>
        </p:nvSpPr>
        <p:spPr bwMode="auto">
          <a:xfrm>
            <a:off x="1619250" y="1557338"/>
            <a:ext cx="252095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400" b="1" dirty="0">
                <a:solidFill>
                  <a:schemeClr val="tx2">
                    <a:lumMod val="50000"/>
                  </a:schemeClr>
                </a:solidFill>
              </a:rPr>
              <a:t>Налог на доходы</a:t>
            </a:r>
          </a:p>
          <a:p>
            <a:pPr algn="ctr"/>
            <a:r>
              <a:rPr lang="ru-RU" sz="1400" b="1" dirty="0">
                <a:solidFill>
                  <a:schemeClr val="tx2">
                    <a:lumMod val="50000"/>
                  </a:schemeClr>
                </a:solidFill>
              </a:rPr>
              <a:t>физических лиц</a:t>
            </a:r>
          </a:p>
        </p:txBody>
      </p:sp>
      <p:sp>
        <p:nvSpPr>
          <p:cNvPr id="35847" name="Прямоугольник 3"/>
          <p:cNvSpPr>
            <a:spLocks noChangeArrowheads="1"/>
          </p:cNvSpPr>
          <p:nvPr/>
        </p:nvSpPr>
        <p:spPr bwMode="auto">
          <a:xfrm>
            <a:off x="5292725" y="1628775"/>
            <a:ext cx="273526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400" b="1" dirty="0">
                <a:solidFill>
                  <a:schemeClr val="tx2">
                    <a:lumMod val="50000"/>
                  </a:schemeClr>
                </a:solidFill>
              </a:rPr>
              <a:t>Земельный налог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5849" name="Прямоугольник 16"/>
          <p:cNvSpPr>
            <a:spLocks noChangeArrowheads="1"/>
          </p:cNvSpPr>
          <p:nvPr/>
        </p:nvSpPr>
        <p:spPr bwMode="auto">
          <a:xfrm>
            <a:off x="900113" y="2205038"/>
            <a:ext cx="3743325" cy="381635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400" b="1" dirty="0">
                <a:solidFill>
                  <a:schemeClr val="accent5">
                    <a:lumMod val="50000"/>
                  </a:schemeClr>
                </a:solidFill>
              </a:rPr>
              <a:t>Налогоплательщики – физические лица, получающие доходы</a:t>
            </a:r>
          </a:p>
          <a:p>
            <a:pPr algn="ctr"/>
            <a:endParaRPr lang="ru-RU" sz="1400" b="1" dirty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r>
              <a:rPr lang="ru-RU" sz="1400" dirty="0">
                <a:solidFill>
                  <a:schemeClr val="accent5">
                    <a:lumMod val="50000"/>
                  </a:schemeClr>
                </a:solidFill>
              </a:rPr>
              <a:t>     </a:t>
            </a:r>
            <a:r>
              <a:rPr lang="ru-RU" sz="1400" b="1" dirty="0">
                <a:solidFill>
                  <a:schemeClr val="accent5">
                    <a:lumMod val="50000"/>
                  </a:schemeClr>
                </a:solidFill>
              </a:rPr>
              <a:t>Ставка налога – 13%</a:t>
            </a:r>
          </a:p>
          <a:p>
            <a:pPr algn="ctr"/>
            <a:r>
              <a:rPr lang="ru-RU" sz="1000" dirty="0">
                <a:solidFill>
                  <a:schemeClr val="accent5">
                    <a:lumMod val="50000"/>
                  </a:schemeClr>
                </a:solidFill>
              </a:rPr>
              <a:t>(в отношении отдельных видов доходов установлены пониженные или повышенные ставки:</a:t>
            </a:r>
          </a:p>
          <a:p>
            <a:pPr algn="ctr"/>
            <a:r>
              <a:rPr lang="ru-RU" sz="1000" dirty="0">
                <a:solidFill>
                  <a:schemeClr val="accent5">
                    <a:lumMod val="50000"/>
                  </a:schemeClr>
                </a:solidFill>
              </a:rPr>
              <a:t>35% - в отношении стоимости выигрышей и призов, процентных доходов по вкладам в банках, суммы экономии на процентах, платы за использование денежных средств членов кредитного потребительского кооператива.</a:t>
            </a:r>
          </a:p>
          <a:p>
            <a:pPr algn="ctr"/>
            <a:r>
              <a:rPr lang="ru-RU" sz="1000" dirty="0">
                <a:solidFill>
                  <a:schemeClr val="accent5">
                    <a:lumMod val="50000"/>
                  </a:schemeClr>
                </a:solidFill>
              </a:rPr>
              <a:t>30% - в отношении доходов, получаемых физическими лицами, не являющимися налоговыми резидентами РФ.</a:t>
            </a:r>
          </a:p>
          <a:p>
            <a:pPr algn="ctr"/>
            <a:r>
              <a:rPr lang="ru-RU" sz="1000" dirty="0">
                <a:solidFill>
                  <a:schemeClr val="accent5">
                    <a:lumMod val="50000"/>
                  </a:schemeClr>
                </a:solidFill>
              </a:rPr>
              <a:t>15% - в отношении дивидендов, получаемых физическими лицами, не являющимися налоговыми резидентами РФ.</a:t>
            </a:r>
          </a:p>
          <a:p>
            <a:pPr algn="ctr"/>
            <a:r>
              <a:rPr lang="ru-RU" sz="1000" dirty="0">
                <a:solidFill>
                  <a:schemeClr val="accent5">
                    <a:lumMod val="50000"/>
                  </a:schemeClr>
                </a:solidFill>
              </a:rPr>
              <a:t>9% - в отношении доходов от долевого участия в деятельности организаций, полученных в виде дивидендов физическими лицами, являющимися налоговыми резидентами РФ, процентов по облигациям с ипотечным покрытием) </a:t>
            </a:r>
          </a:p>
          <a:p>
            <a:pPr algn="ctr"/>
            <a:endParaRPr lang="ru-RU" sz="1000" dirty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r>
              <a:rPr lang="ru-RU" sz="1400" b="1" dirty="0">
                <a:solidFill>
                  <a:schemeClr val="accent5">
                    <a:lumMod val="50000"/>
                  </a:schemeClr>
                </a:solidFill>
              </a:rPr>
              <a:t>Зачисляется в размере </a:t>
            </a:r>
            <a:r>
              <a:rPr lang="ru-RU" sz="1400" b="1" dirty="0" smtClean="0">
                <a:solidFill>
                  <a:schemeClr val="accent5">
                    <a:lumMod val="50000"/>
                  </a:schemeClr>
                </a:solidFill>
              </a:rPr>
              <a:t>2% </a:t>
            </a:r>
            <a:r>
              <a:rPr lang="ru-RU" sz="1400" b="1" dirty="0">
                <a:solidFill>
                  <a:schemeClr val="accent5">
                    <a:lumMod val="50000"/>
                  </a:schemeClr>
                </a:solidFill>
              </a:rPr>
              <a:t>в бюджет поселения</a:t>
            </a:r>
          </a:p>
        </p:txBody>
      </p:sp>
      <p:sp>
        <p:nvSpPr>
          <p:cNvPr id="35850" name="Прямоугольник 17"/>
          <p:cNvSpPr>
            <a:spLocks noChangeArrowheads="1"/>
          </p:cNvSpPr>
          <p:nvPr/>
        </p:nvSpPr>
        <p:spPr bwMode="auto">
          <a:xfrm>
            <a:off x="5364163" y="2205038"/>
            <a:ext cx="3095625" cy="3082925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200" b="1" dirty="0">
                <a:solidFill>
                  <a:schemeClr val="accent5">
                    <a:lumMod val="50000"/>
                  </a:schemeClr>
                </a:solidFill>
              </a:rPr>
              <a:t>Налогоплательщики – организации и физические лица, обладающие земельными участками, на праве собственности, праве постоянного (бессрочного) пользования или праве пожизненного наследуемого владения в пределах границ поселения</a:t>
            </a:r>
          </a:p>
          <a:p>
            <a:pPr algn="ctr"/>
            <a:endParaRPr lang="ru-RU" sz="1200" b="1" dirty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r>
              <a:rPr lang="ru-RU" sz="1200" b="1" dirty="0">
                <a:solidFill>
                  <a:schemeClr val="accent5">
                    <a:lumMod val="50000"/>
                  </a:schemeClr>
                </a:solidFill>
              </a:rPr>
              <a:t>Ставка налога – от </a:t>
            </a:r>
            <a:r>
              <a:rPr lang="ru-RU" sz="1200" b="1" dirty="0" smtClean="0">
                <a:solidFill>
                  <a:schemeClr val="accent5">
                    <a:lumMod val="50000"/>
                  </a:schemeClr>
                </a:solidFill>
              </a:rPr>
              <a:t>0,3% </a:t>
            </a:r>
            <a:r>
              <a:rPr lang="ru-RU" sz="1200" b="1" dirty="0">
                <a:solidFill>
                  <a:schemeClr val="accent5">
                    <a:lumMod val="50000"/>
                  </a:schemeClr>
                </a:solidFill>
              </a:rPr>
              <a:t>до 1,5% </a:t>
            </a:r>
            <a:r>
              <a:rPr lang="ru-RU" sz="1200" dirty="0">
                <a:solidFill>
                  <a:schemeClr val="accent5">
                    <a:lumMod val="50000"/>
                  </a:schemeClr>
                </a:solidFill>
              </a:rPr>
              <a:t>от кадастровой стоимости земельных участков в зависимости от категории земель</a:t>
            </a:r>
          </a:p>
          <a:p>
            <a:pPr algn="ctr"/>
            <a:endParaRPr lang="ru-RU" sz="1200" dirty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r>
              <a:rPr lang="ru-RU" sz="1400" b="1" dirty="0">
                <a:solidFill>
                  <a:schemeClr val="accent5">
                    <a:lumMod val="50000"/>
                  </a:schemeClr>
                </a:solidFill>
              </a:rPr>
              <a:t>В размере 100% зачисляется в бюджет поселения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7" name="Rectangle 3"/>
          <p:cNvSpPr>
            <a:spLocks noGrp="1" noChangeArrowheads="1"/>
          </p:cNvSpPr>
          <p:nvPr>
            <p:ph type="title"/>
          </p:nvPr>
        </p:nvSpPr>
        <p:spPr>
          <a:xfrm>
            <a:off x="539750" y="214290"/>
            <a:ext cx="7818464" cy="118906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1800" b="1" dirty="0" smtClean="0">
                <a:latin typeface="Arial" charset="0"/>
              </a:rPr>
              <a:t>Структура налоговых и неналоговых доходов бюджета муниципального образования «Гончаровский сельсовет» Суджанского района Курской области </a:t>
            </a:r>
            <a:r>
              <a:rPr lang="ru-RU" sz="1800" dirty="0" smtClean="0">
                <a:latin typeface="Arial" charset="0"/>
              </a:rPr>
              <a:t/>
            </a:r>
            <a:br>
              <a:rPr lang="ru-RU" sz="1800" dirty="0" smtClean="0">
                <a:latin typeface="Arial" charset="0"/>
              </a:rPr>
            </a:br>
            <a:r>
              <a:rPr lang="ru-RU" sz="1600" dirty="0" smtClean="0">
                <a:latin typeface="Arial" charset="0"/>
              </a:rPr>
              <a:t>тыс.рублей</a:t>
            </a:r>
            <a:br>
              <a:rPr lang="ru-RU" sz="1600" dirty="0" smtClean="0">
                <a:latin typeface="Arial" charset="0"/>
              </a:rPr>
            </a:br>
            <a:r>
              <a:rPr lang="ru-RU" sz="1600" dirty="0" smtClean="0">
                <a:latin typeface="Arial" charset="0"/>
              </a:rPr>
              <a:t>2019-2021 </a:t>
            </a:r>
            <a:r>
              <a:rPr lang="ru-RU" sz="1600" dirty="0" smtClean="0">
                <a:latin typeface="Arial" charset="0"/>
              </a:rPr>
              <a:t>годы</a:t>
            </a:r>
          </a:p>
        </p:txBody>
      </p:sp>
      <p:sp>
        <p:nvSpPr>
          <p:cNvPr id="36868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5500694" y="2071677"/>
            <a:ext cx="3186106" cy="4021147"/>
          </a:xfrm>
        </p:spPr>
        <p:txBody>
          <a:bodyPr>
            <a:normAutofit lnSpcReduction="10000"/>
          </a:bodyPr>
          <a:lstStyle/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b="1" dirty="0" smtClean="0">
                <a:solidFill>
                  <a:srgbClr val="0000CC"/>
                </a:solidFill>
              </a:rPr>
              <a:t>Налоговые и неналоговые доходы (всего):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b="1" dirty="0" smtClean="0">
                <a:solidFill>
                  <a:srgbClr val="0000CC"/>
                </a:solidFill>
              </a:rPr>
              <a:t>2019 </a:t>
            </a:r>
            <a:r>
              <a:rPr lang="ru-RU" sz="1200" b="1" dirty="0" smtClean="0">
                <a:solidFill>
                  <a:srgbClr val="0000CC"/>
                </a:solidFill>
              </a:rPr>
              <a:t>год – 2410,2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dirty="0" smtClean="0"/>
              <a:t>2020 </a:t>
            </a:r>
            <a:r>
              <a:rPr lang="ru-RU" sz="1200" dirty="0" smtClean="0"/>
              <a:t>год – 2420,0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dirty="0" smtClean="0"/>
              <a:t>2021 </a:t>
            </a:r>
            <a:r>
              <a:rPr lang="ru-RU" sz="1200" dirty="0" smtClean="0"/>
              <a:t>год – 2428,5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b="1" dirty="0" smtClean="0">
                <a:solidFill>
                  <a:srgbClr val="0000CC"/>
                </a:solidFill>
              </a:rPr>
              <a:t>НДФЛ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b="1" dirty="0" smtClean="0">
                <a:solidFill>
                  <a:srgbClr val="0000CC"/>
                </a:solidFill>
              </a:rPr>
              <a:t>2019 </a:t>
            </a:r>
            <a:r>
              <a:rPr lang="ru-RU" sz="1200" b="1" dirty="0" smtClean="0">
                <a:solidFill>
                  <a:srgbClr val="0000CC"/>
                </a:solidFill>
              </a:rPr>
              <a:t>год – 532,0(22,1%)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dirty="0" smtClean="0"/>
              <a:t>2020 </a:t>
            </a:r>
            <a:r>
              <a:rPr lang="ru-RU" sz="1200" dirty="0" smtClean="0"/>
              <a:t>год – 534,5 (22,1%)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dirty="0" smtClean="0"/>
              <a:t>2021 </a:t>
            </a:r>
            <a:r>
              <a:rPr lang="ru-RU" sz="1200" dirty="0" smtClean="0"/>
              <a:t>год – 535,8(22,1%)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b="1" dirty="0" smtClean="0">
                <a:solidFill>
                  <a:srgbClr val="0000CC"/>
                </a:solidFill>
              </a:rPr>
              <a:t>Земельный налог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b="1" dirty="0" smtClean="0">
                <a:solidFill>
                  <a:srgbClr val="0000CC"/>
                </a:solidFill>
              </a:rPr>
              <a:t>2019 </a:t>
            </a:r>
            <a:r>
              <a:rPr lang="ru-RU" sz="1200" b="1" dirty="0" smtClean="0">
                <a:solidFill>
                  <a:srgbClr val="0000CC"/>
                </a:solidFill>
              </a:rPr>
              <a:t>год – 1056,1 (43,8%)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dirty="0" smtClean="0"/>
              <a:t>2020 </a:t>
            </a:r>
            <a:r>
              <a:rPr lang="ru-RU" sz="1200" dirty="0" smtClean="0"/>
              <a:t>год – 1056,1 (43,6%)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dirty="0" smtClean="0"/>
              <a:t>2021 </a:t>
            </a:r>
            <a:r>
              <a:rPr lang="ru-RU" sz="1200" dirty="0" smtClean="0"/>
              <a:t>год – 1056,1 (43,5%)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b="1" dirty="0" smtClean="0">
                <a:solidFill>
                  <a:srgbClr val="0000CC"/>
                </a:solidFill>
              </a:rPr>
              <a:t>Прочие налоги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b="1" dirty="0" smtClean="0">
                <a:solidFill>
                  <a:srgbClr val="0000CC"/>
                </a:solidFill>
              </a:rPr>
              <a:t>2019 </a:t>
            </a:r>
            <a:r>
              <a:rPr lang="ru-RU" sz="1200" b="1" dirty="0" smtClean="0">
                <a:solidFill>
                  <a:srgbClr val="0000CC"/>
                </a:solidFill>
              </a:rPr>
              <a:t>год – 206,7 (8,6 %)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dirty="0" smtClean="0"/>
              <a:t>2020 </a:t>
            </a:r>
            <a:r>
              <a:rPr lang="ru-RU" sz="1200" dirty="0" smtClean="0"/>
              <a:t>год – 213,9 (8,8 %)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dirty="0" smtClean="0"/>
              <a:t>2021 </a:t>
            </a:r>
            <a:r>
              <a:rPr lang="ru-RU" sz="1200" dirty="0" smtClean="0"/>
              <a:t>год – 221,2 (9,1%)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b="1" dirty="0" smtClean="0">
                <a:solidFill>
                  <a:srgbClr val="0000CC"/>
                </a:solidFill>
              </a:rPr>
              <a:t>Налог на имущество физических лиц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endParaRPr lang="ru-RU" sz="1200" b="1" dirty="0" smtClean="0">
              <a:solidFill>
                <a:srgbClr val="0000CC"/>
              </a:solidFill>
            </a:endParaRP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b="1" dirty="0" smtClean="0">
                <a:solidFill>
                  <a:srgbClr val="0000CC"/>
                </a:solidFill>
              </a:rPr>
              <a:t>2019 </a:t>
            </a:r>
            <a:r>
              <a:rPr lang="ru-RU" sz="1200" b="1" dirty="0" smtClean="0">
                <a:solidFill>
                  <a:srgbClr val="0000CC"/>
                </a:solidFill>
              </a:rPr>
              <a:t>год   – 613,8 (25,5 %)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dirty="0" smtClean="0"/>
              <a:t>2020 </a:t>
            </a:r>
            <a:r>
              <a:rPr lang="ru-RU" sz="1200" dirty="0" smtClean="0"/>
              <a:t>год – 613,8 (25,4 %)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dirty="0" smtClean="0"/>
              <a:t>2021 </a:t>
            </a:r>
            <a:r>
              <a:rPr lang="ru-RU" sz="1200" dirty="0" smtClean="0"/>
              <a:t>год – 613,8 (25,3%)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200" dirty="0" smtClean="0"/>
              <a:t>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ru-RU" sz="1200" dirty="0" smtClean="0"/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sz="half" idx="1"/>
          </p:nvPr>
        </p:nvGraphicFramePr>
        <p:xfrm>
          <a:off x="500034" y="1600200"/>
          <a:ext cx="4929222" cy="45307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Заголовок 1"/>
          <p:cNvSpPr>
            <a:spLocks noGrp="1"/>
          </p:cNvSpPr>
          <p:nvPr>
            <p:ph type="title" idx="4294967295"/>
          </p:nvPr>
        </p:nvSpPr>
        <p:spPr>
          <a:xfrm>
            <a:off x="2071670" y="260350"/>
            <a:ext cx="5214955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altLang="ru-RU" sz="3600" b="1" dirty="0" smtClean="0">
                <a:latin typeface="Arial" charset="0"/>
              </a:rPr>
              <a:t>Межбюджетные трансферты </a:t>
            </a:r>
          </a:p>
        </p:txBody>
      </p:sp>
      <p:graphicFrame>
        <p:nvGraphicFramePr>
          <p:cNvPr id="37891" name="Group 3"/>
          <p:cNvGraphicFramePr>
            <a:graphicFrameLocks noGrp="1"/>
          </p:cNvGraphicFramePr>
          <p:nvPr/>
        </p:nvGraphicFramePr>
        <p:xfrm>
          <a:off x="250825" y="1844675"/>
          <a:ext cx="8785225" cy="2455724"/>
        </p:xfrm>
        <a:graphic>
          <a:graphicData uri="http://schemas.openxmlformats.org/drawingml/2006/table">
            <a:tbl>
              <a:tblPr/>
              <a:tblGrid>
                <a:gridCol w="8785225"/>
              </a:tblGrid>
              <a:tr h="1838325">
                <a:tc>
                  <a:txBody>
                    <a:bodyPr/>
                    <a:lstStyle/>
                    <a:p>
                      <a:pPr marL="0" marR="0" lvl="0" indent="0" algn="just" defTabSz="10033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Межбюджетные трансферты  - средства, предоставляемые одним бюджетом бюджетной системы Российской Федерации другому бюджету бюджетной системы Российской Федерации</a:t>
                      </a:r>
                    </a:p>
                    <a:p>
                      <a:pPr marL="0" marR="0" lvl="0" indent="0" algn="l" defTabSz="10033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marL="81466" marR="81466" marT="43555" marB="43555" horzOverflow="overflow">
                    <a:lnL w="12700" cap="flat" cmpd="sng" algn="ctr">
                      <a:solidFill>
                        <a:srgbClr val="FFFF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E0E0C2"/>
                        </a:gs>
                        <a:gs pos="50000">
                          <a:schemeClr val="bg1"/>
                        </a:gs>
                        <a:gs pos="100000">
                          <a:srgbClr val="E0E0C2"/>
                        </a:gs>
                      </a:gsLst>
                      <a:lin ang="5400000"/>
                    </a:gradFill>
                  </a:tcPr>
                </a:tc>
              </a:tr>
              <a:tr h="503238">
                <a:tc>
                  <a:txBody>
                    <a:bodyPr/>
                    <a:lstStyle/>
                    <a:p>
                      <a:pPr marL="0" marR="0" lvl="0" indent="0" algn="l" defTabSz="10033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marL="81466" marR="81466" marT="43555" marB="43555" horzOverflow="overflow">
                    <a:lnL w="12700" cap="flat" cmpd="sng" algn="ctr">
                      <a:solidFill>
                        <a:srgbClr val="FFFF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E0E0C2"/>
                        </a:gs>
                        <a:gs pos="50000">
                          <a:schemeClr val="bg1"/>
                        </a:gs>
                        <a:gs pos="100000">
                          <a:srgbClr val="E0E0C2"/>
                        </a:gs>
                      </a:gsLst>
                      <a:lin ang="5400000"/>
                    </a:gra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785786" y="260350"/>
            <a:ext cx="7500990" cy="1811328"/>
          </a:xfrm>
        </p:spPr>
        <p:txBody>
          <a:bodyPr>
            <a:normAutofit fontScale="90000"/>
          </a:bodyPr>
          <a:lstStyle/>
          <a:p>
            <a:pPr algn="ctr"/>
            <a:r>
              <a:rPr lang="ru-RU" altLang="ru-RU" sz="2400" b="1" dirty="0" smtClean="0">
                <a:latin typeface="Arial" charset="0"/>
              </a:rPr>
              <a:t>Структура   безвозмездных поступлений в   бюджет Гончаровского сельсовета Суджанского района Курской области</a:t>
            </a:r>
            <a:br>
              <a:rPr lang="ru-RU" altLang="ru-RU" sz="2400" b="1" dirty="0" smtClean="0">
                <a:latin typeface="Arial" charset="0"/>
              </a:rPr>
            </a:br>
            <a:r>
              <a:rPr lang="ru-RU" altLang="ru-RU" sz="2400" b="1" dirty="0" smtClean="0">
                <a:latin typeface="Arial" charset="0"/>
              </a:rPr>
              <a:t> в 2018 году и на плановый период </a:t>
            </a:r>
            <a:br>
              <a:rPr lang="ru-RU" altLang="ru-RU" sz="2400" b="1" dirty="0" smtClean="0">
                <a:latin typeface="Arial" charset="0"/>
              </a:rPr>
            </a:br>
            <a:r>
              <a:rPr lang="ru-RU" altLang="ru-RU" sz="2400" b="1" dirty="0" smtClean="0">
                <a:latin typeface="Arial" charset="0"/>
              </a:rPr>
              <a:t>2019-2021</a:t>
            </a:r>
            <a:r>
              <a:rPr lang="ru-RU" altLang="ru-RU" sz="2400" b="1" dirty="0" smtClean="0">
                <a:latin typeface="Arial" charset="0"/>
              </a:rPr>
              <a:t/>
            </a:r>
            <a:br>
              <a:rPr lang="ru-RU" altLang="ru-RU" sz="2400" b="1" dirty="0" smtClean="0">
                <a:latin typeface="Arial" charset="0"/>
              </a:rPr>
            </a:br>
            <a:r>
              <a:rPr lang="ru-RU" altLang="ru-RU" sz="2400" b="1" dirty="0" smtClean="0">
                <a:latin typeface="Arial" charset="0"/>
              </a:rPr>
              <a:t> годы</a:t>
            </a:r>
          </a:p>
        </p:txBody>
      </p:sp>
      <p:graphicFrame>
        <p:nvGraphicFramePr>
          <p:cNvPr id="5" name="Диаграмма 4"/>
          <p:cNvGraphicFramePr/>
          <p:nvPr/>
        </p:nvGraphicFramePr>
        <p:xfrm>
          <a:off x="1214414" y="2357430"/>
          <a:ext cx="6524628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4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9" name="Rectangle 3"/>
          <p:cNvSpPr>
            <a:spLocks noGrp="1" noChangeArrowheads="1"/>
          </p:cNvSpPr>
          <p:nvPr>
            <p:ph type="title"/>
          </p:nvPr>
        </p:nvSpPr>
        <p:spPr>
          <a:xfrm>
            <a:off x="571472" y="115888"/>
            <a:ext cx="8001056" cy="128746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dirty="0" smtClean="0">
                <a:latin typeface="Arial" charset="0"/>
              </a:rPr>
              <a:t>Безвозмездные поступления в бюджет Гончаровского сельсовета Суджанского района Курской области на </a:t>
            </a:r>
            <a:r>
              <a:rPr lang="ru-RU" sz="2400" dirty="0" smtClean="0">
                <a:latin typeface="Arial" charset="0"/>
              </a:rPr>
              <a:t>2019 </a:t>
            </a:r>
            <a:r>
              <a:rPr lang="ru-RU" sz="2400" dirty="0" smtClean="0">
                <a:latin typeface="Arial" charset="0"/>
              </a:rPr>
              <a:t>– </a:t>
            </a:r>
            <a:r>
              <a:rPr lang="ru-RU" sz="2400" dirty="0" smtClean="0">
                <a:latin typeface="Arial" charset="0"/>
              </a:rPr>
              <a:t>2021 </a:t>
            </a:r>
            <a:r>
              <a:rPr lang="ru-RU" sz="2400" dirty="0" smtClean="0">
                <a:latin typeface="Arial" charset="0"/>
              </a:rPr>
              <a:t>годы</a:t>
            </a:r>
            <a:br>
              <a:rPr lang="ru-RU" sz="2400" dirty="0" smtClean="0">
                <a:latin typeface="Arial" charset="0"/>
              </a:rPr>
            </a:br>
            <a:r>
              <a:rPr lang="ru-RU" sz="1800" dirty="0" smtClean="0">
                <a:latin typeface="Arial" charset="0"/>
              </a:rPr>
              <a:t>тыс.рублей </a:t>
            </a:r>
            <a:r>
              <a:rPr lang="ru-RU" sz="2400" dirty="0" smtClean="0">
                <a:latin typeface="Arial" charset="0"/>
              </a:rPr>
              <a:t> </a:t>
            </a: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827088" y="1412875"/>
          <a:ext cx="7704137" cy="52562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Заголовок 1"/>
          <p:cNvSpPr>
            <a:spLocks noGrp="1"/>
          </p:cNvSpPr>
          <p:nvPr>
            <p:ph type="title" idx="4294967295"/>
          </p:nvPr>
        </p:nvSpPr>
        <p:spPr>
          <a:xfrm>
            <a:off x="785813" y="277813"/>
            <a:ext cx="8358187" cy="847725"/>
          </a:xfrm>
        </p:spPr>
        <p:txBody>
          <a:bodyPr>
            <a:normAutofit fontScale="90000"/>
          </a:bodyPr>
          <a:lstStyle/>
          <a:p>
            <a:pPr algn="ctr"/>
            <a:r>
              <a:rPr lang="ru-RU" altLang="ru-RU" sz="4800" dirty="0" smtClean="0">
                <a:solidFill>
                  <a:schemeClr val="accent2">
                    <a:lumMod val="75000"/>
                  </a:schemeClr>
                </a:solidFill>
              </a:rPr>
              <a:t>Расходы местного  бюджета</a:t>
            </a:r>
            <a:r>
              <a:rPr lang="ru-RU" altLang="ru-RU" sz="4800" dirty="0" smtClean="0">
                <a:solidFill>
                  <a:schemeClr val="accent2">
                    <a:lumMod val="75000"/>
                  </a:schemeClr>
                </a:solidFill>
                <a:latin typeface="Arial" charset="0"/>
              </a:rPr>
              <a:t> </a:t>
            </a:r>
            <a:endParaRPr lang="ru-RU" altLang="ru-RU" sz="4800" dirty="0" smtClean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935038" y="1600200"/>
            <a:ext cx="8208962" cy="4530725"/>
          </a:xfrm>
        </p:spPr>
        <p:txBody>
          <a:bodyPr/>
          <a:lstStyle/>
          <a:p>
            <a:r>
              <a:rPr lang="ru-RU" sz="1800" b="1" dirty="0" smtClean="0"/>
              <a:t>Расходы бюджета </a:t>
            </a:r>
            <a:r>
              <a:rPr lang="ru-RU" sz="1800" dirty="0" smtClean="0"/>
              <a:t>– выплачиваемые из бюджета денежные средства.</a:t>
            </a:r>
          </a:p>
          <a:p>
            <a:endParaRPr lang="ru-RU" sz="1000" dirty="0" smtClean="0"/>
          </a:p>
          <a:p>
            <a:pPr algn="just">
              <a:buFont typeface="Wingdings" pitchFamily="2" charset="2"/>
              <a:buNone/>
            </a:pPr>
            <a:r>
              <a:rPr lang="ru-RU" sz="1800" u="sng" dirty="0" smtClean="0"/>
              <a:t>Объём расходов </a:t>
            </a:r>
            <a:r>
              <a:rPr lang="ru-RU" sz="1800" dirty="0" smtClean="0"/>
              <a:t>определяется исходя из объёма средств, необходимых для исполнения установленных законодательством полномочий органов местного самоуправления.</a:t>
            </a:r>
          </a:p>
          <a:p>
            <a:pPr>
              <a:buFont typeface="Wingdings" pitchFamily="2" charset="2"/>
              <a:buNone/>
            </a:pPr>
            <a:r>
              <a:rPr lang="ru-RU" sz="1000" dirty="0" smtClean="0"/>
              <a:t> </a:t>
            </a:r>
          </a:p>
          <a:p>
            <a:pPr>
              <a:buFont typeface="Wingdings" pitchFamily="2" charset="2"/>
              <a:buNone/>
            </a:pPr>
            <a:r>
              <a:rPr lang="ru-RU" sz="1800" dirty="0" smtClean="0"/>
              <a:t>Расходы местного бюджета  </a:t>
            </a:r>
            <a:r>
              <a:rPr lang="ru-RU" sz="1800" u="sng" dirty="0" smtClean="0"/>
              <a:t>классифицируются</a:t>
            </a:r>
            <a:r>
              <a:rPr lang="ru-RU" sz="1800" dirty="0" smtClean="0"/>
              <a:t>:</a:t>
            </a:r>
          </a:p>
          <a:p>
            <a:pPr>
              <a:buFont typeface="Wingdings" pitchFamily="2" charset="2"/>
              <a:buNone/>
            </a:pPr>
            <a:r>
              <a:rPr lang="ru-RU" sz="1800" dirty="0" smtClean="0"/>
              <a:t>	•по разделам и подразделам;</a:t>
            </a:r>
          </a:p>
          <a:p>
            <a:pPr>
              <a:buFont typeface="Wingdings" pitchFamily="2" charset="2"/>
              <a:buNone/>
            </a:pPr>
            <a:r>
              <a:rPr lang="ru-RU" sz="1800" dirty="0" smtClean="0"/>
              <a:t>	•по разделам и подразделам, целевым статьям и группам видов расходов;</a:t>
            </a:r>
          </a:p>
          <a:p>
            <a:pPr>
              <a:buFont typeface="Wingdings" pitchFamily="2" charset="2"/>
              <a:buNone/>
            </a:pPr>
            <a:r>
              <a:rPr lang="ru-RU" sz="1800" dirty="0" smtClean="0"/>
              <a:t>	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>
          <a:xfrm>
            <a:off x="928662" y="214290"/>
            <a:ext cx="7772400" cy="1000132"/>
          </a:xfrm>
        </p:spPr>
        <p:txBody>
          <a:bodyPr>
            <a:normAutofit fontScale="90000"/>
          </a:bodyPr>
          <a:lstStyle/>
          <a:p>
            <a:pPr algn="ctr"/>
            <a:r>
              <a:rPr lang="ru-RU" altLang="ru-RU" sz="2000" b="1" dirty="0" smtClean="0">
                <a:solidFill>
                  <a:schemeClr val="accent2">
                    <a:lumMod val="75000"/>
                  </a:schemeClr>
                </a:solidFill>
              </a:rPr>
              <a:t>Структура расходов бюджета Гончаровского сельсовета Суджанского района Курской области в </a:t>
            </a:r>
            <a:r>
              <a:rPr lang="ru-RU" altLang="ru-RU" sz="2000" b="1" dirty="0" smtClean="0">
                <a:solidFill>
                  <a:schemeClr val="accent2">
                    <a:lumMod val="75000"/>
                  </a:schemeClr>
                </a:solidFill>
              </a:rPr>
              <a:t>2019 </a:t>
            </a:r>
            <a:r>
              <a:rPr lang="ru-RU" altLang="ru-RU" sz="2000" b="1" dirty="0" smtClean="0">
                <a:solidFill>
                  <a:schemeClr val="accent2">
                    <a:lumMod val="75000"/>
                  </a:schemeClr>
                </a:solidFill>
              </a:rPr>
              <a:t>году И НА ПЛАНОВЫЙ ПЕРИОД </a:t>
            </a:r>
            <a:r>
              <a:rPr lang="ru-RU" altLang="ru-RU" sz="2000" b="1" dirty="0" smtClean="0">
                <a:solidFill>
                  <a:schemeClr val="accent2">
                    <a:lumMod val="75000"/>
                  </a:schemeClr>
                </a:solidFill>
              </a:rPr>
              <a:t>2020-2021 </a:t>
            </a:r>
            <a:r>
              <a:rPr lang="ru-RU" altLang="ru-RU" sz="2000" b="1" dirty="0" smtClean="0">
                <a:solidFill>
                  <a:schemeClr val="accent2">
                    <a:lumMod val="75000"/>
                  </a:schemeClr>
                </a:solidFill>
              </a:rPr>
              <a:t>ГОДЫ</a:t>
            </a:r>
            <a:br>
              <a:rPr lang="ru-RU" altLang="ru-RU" sz="2000" b="1" dirty="0" smtClean="0">
                <a:solidFill>
                  <a:schemeClr val="accent2">
                    <a:lumMod val="75000"/>
                  </a:schemeClr>
                </a:solidFill>
              </a:rPr>
            </a:br>
            <a:endParaRPr lang="ru-RU" sz="2000" b="1" dirty="0" smtClean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4037" name="Rectangle 5"/>
          <p:cNvSpPr>
            <a:spLocks noChangeArrowheads="1"/>
          </p:cNvSpPr>
          <p:nvPr/>
        </p:nvSpPr>
        <p:spPr bwMode="auto">
          <a:xfrm>
            <a:off x="1366838" y="30543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eaLnBrk="0" hangingPunct="0"/>
            <a:endParaRPr lang="ru-RU"/>
          </a:p>
        </p:txBody>
      </p:sp>
      <p:sp>
        <p:nvSpPr>
          <p:cNvPr id="44038" name="Rectangle 6"/>
          <p:cNvSpPr>
            <a:spLocks noChangeArrowheads="1"/>
          </p:cNvSpPr>
          <p:nvPr/>
        </p:nvSpPr>
        <p:spPr bwMode="auto">
          <a:xfrm>
            <a:off x="1582738" y="32702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eaLnBrk="0" hangingPunct="0"/>
            <a:endParaRPr lang="ru-RU"/>
          </a:p>
        </p:txBody>
      </p:sp>
      <p:graphicFrame>
        <p:nvGraphicFramePr>
          <p:cNvPr id="9" name="Диаграмма 8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928934"/>
            <a:ext cx="8329642" cy="3000396"/>
          </a:xfrm>
        </p:spPr>
        <p:txBody>
          <a:bodyPr>
            <a:normAutofit fontScale="92500"/>
          </a:bodyPr>
          <a:lstStyle/>
          <a:p>
            <a:pPr algn="ctr">
              <a:buNone/>
            </a:pPr>
            <a:r>
              <a:rPr lang="ru-RU" altLang="ru-RU" sz="28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Бюджет для граждан разрабатывается в целях ознакомления граждан с основными положениями проекта решения о бюджете муниципального образования «Гончаровский сельсовет» Суджанского района Курской области  на </a:t>
            </a:r>
            <a:r>
              <a:rPr lang="ru-RU" altLang="ru-RU" sz="28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2019– 2021 </a:t>
            </a:r>
            <a:r>
              <a:rPr lang="ru-RU" altLang="ru-RU" sz="28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годы в доступной форме для широкого круга заинтересованных пользователей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D9D6C2-B4B6-44A5-A1FC-6B19047EE7F1}" type="slidenum">
              <a:rPr lang="ru-RU" altLang="ru-RU" smtClean="0"/>
              <a:pPr>
                <a:defRPr/>
              </a:pPr>
              <a:t>2</a:t>
            </a:fld>
            <a:endParaRPr lang="ru-RU" altLang="ru-RU"/>
          </a:p>
        </p:txBody>
      </p:sp>
      <p:pic>
        <p:nvPicPr>
          <p:cNvPr id="2050" name="Picture 2" descr="C:\Users\Пользователь\Desktop\1483338064_byudzhe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57356" y="214290"/>
            <a:ext cx="5572164" cy="27860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ext Box 3"/>
          <p:cNvSpPr>
            <a:spLocks noGrp="1" noChangeArrowheads="1"/>
          </p:cNvSpPr>
          <p:nvPr>
            <p:ph type="title" idx="4294967295"/>
          </p:nvPr>
        </p:nvSpPr>
        <p:spPr>
          <a:xfrm>
            <a:off x="785813" y="188913"/>
            <a:ext cx="8358187" cy="1143000"/>
          </a:xfrm>
          <a:noFill/>
        </p:spPr>
        <p:txBody>
          <a:bodyPr>
            <a:norm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ru-RU" altLang="ru-RU" sz="2000" b="1" dirty="0" smtClean="0">
                <a:solidFill>
                  <a:schemeClr val="accent2">
                    <a:lumMod val="75000"/>
                  </a:schemeClr>
                </a:solidFill>
              </a:rPr>
              <a:t>Основные мероприятия развития жилищно-коммунального хозяйства Гончаровского сельсовета Суджанского района Курской области  на </a:t>
            </a:r>
            <a:r>
              <a:rPr lang="ru-RU" altLang="ru-RU" sz="2000" b="1" dirty="0" smtClean="0">
                <a:solidFill>
                  <a:schemeClr val="accent2">
                    <a:lumMod val="75000"/>
                  </a:schemeClr>
                </a:solidFill>
              </a:rPr>
              <a:t>2019-2021 </a:t>
            </a:r>
            <a:r>
              <a:rPr lang="ru-RU" altLang="ru-RU" sz="2000" b="1" dirty="0" smtClean="0">
                <a:solidFill>
                  <a:schemeClr val="accent2">
                    <a:lumMod val="75000"/>
                  </a:schemeClr>
                </a:solidFill>
              </a:rPr>
              <a:t>годы»</a:t>
            </a:r>
          </a:p>
        </p:txBody>
      </p:sp>
      <p:graphicFrame>
        <p:nvGraphicFramePr>
          <p:cNvPr id="45059" name="Group 3"/>
          <p:cNvGraphicFramePr>
            <a:graphicFrameLocks noGrp="1"/>
          </p:cNvGraphicFramePr>
          <p:nvPr>
            <p:ph idx="4294967295"/>
          </p:nvPr>
        </p:nvGraphicFramePr>
        <p:xfrm>
          <a:off x="1357291" y="1785926"/>
          <a:ext cx="6858048" cy="2978151"/>
        </p:xfrm>
        <a:graphic>
          <a:graphicData uri="http://schemas.openxmlformats.org/drawingml/2006/table">
            <a:tbl>
              <a:tblPr/>
              <a:tblGrid>
                <a:gridCol w="4764539"/>
                <a:gridCol w="794090"/>
                <a:gridCol w="577520"/>
                <a:gridCol w="721899"/>
              </a:tblGrid>
              <a:tr h="3905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Мероприятия</a:t>
                      </a:r>
                    </a:p>
                  </a:txBody>
                  <a:tcPr marL="91434" marR="91434" marT="45727" marB="45727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2019</a:t>
                      </a:r>
                      <a:endParaRPr kumimoji="0" lang="ru-RU" alt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1434" marR="91434" marT="45727" marB="4572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2020</a:t>
                      </a:r>
                      <a:endParaRPr kumimoji="0" lang="ru-RU" alt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1434" marR="91434" marT="45727" marB="4572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2021</a:t>
                      </a:r>
                      <a:endParaRPr kumimoji="0" lang="ru-RU" alt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1434" marR="91434" marT="45727" marB="4572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45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Благоустройство всего, в том числе</a:t>
                      </a:r>
                    </a:p>
                  </a:txBody>
                  <a:tcPr marL="91434" marR="91434" marT="45727" marB="45727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41,1</a:t>
                      </a:r>
                    </a:p>
                  </a:txBody>
                  <a:tcPr marL="91434" marR="91434" marT="45727" marB="4572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10</a:t>
                      </a:r>
                    </a:p>
                  </a:txBody>
                  <a:tcPr marL="91434" marR="91434" marT="45727" marB="4572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4,6</a:t>
                      </a:r>
                    </a:p>
                  </a:txBody>
                  <a:tcPr marL="91434" marR="91434" marT="45727" marB="4572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75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Уличное освещение</a:t>
                      </a:r>
                    </a:p>
                  </a:txBody>
                  <a:tcPr marL="91434" marR="91434" marT="45727" marB="45727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20,0</a:t>
                      </a:r>
                    </a:p>
                  </a:txBody>
                  <a:tcPr marL="91434" marR="91434" marT="45727" marB="4572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1,0</a:t>
                      </a:r>
                    </a:p>
                  </a:txBody>
                  <a:tcPr marL="91434" marR="91434" marT="45727" marB="4572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1,0</a:t>
                      </a:r>
                    </a:p>
                  </a:txBody>
                  <a:tcPr marL="91434" marR="91434" marT="45727" marB="4572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05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Озеленение</a:t>
                      </a:r>
                    </a:p>
                  </a:txBody>
                  <a:tcPr marL="91434" marR="91434" marT="45727" marB="45727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10,0</a:t>
                      </a:r>
                    </a:p>
                  </a:txBody>
                  <a:tcPr marL="91434" marR="91434" marT="45727" marB="4572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5,0</a:t>
                      </a:r>
                    </a:p>
                  </a:txBody>
                  <a:tcPr marL="91434" marR="91434" marT="45727" marB="4572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1,0</a:t>
                      </a:r>
                    </a:p>
                  </a:txBody>
                  <a:tcPr marL="91434" marR="91434" marT="45727" marB="4572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75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Организация и содержание мест захоронения</a:t>
                      </a:r>
                    </a:p>
                  </a:txBody>
                  <a:tcPr marL="91434" marR="91434" marT="45727" marB="4572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10,0</a:t>
                      </a:r>
                    </a:p>
                  </a:txBody>
                  <a:tcPr marL="91434" marR="91434" marT="45727" marB="4572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4,0</a:t>
                      </a:r>
                    </a:p>
                  </a:txBody>
                  <a:tcPr marL="91434" marR="91434" marT="45727" marB="4572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1,0</a:t>
                      </a:r>
                    </a:p>
                  </a:txBody>
                  <a:tcPr marL="91434" marR="91434" marT="45727" marB="4572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75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Прочие мероприятия по благоустройству</a:t>
                      </a:r>
                    </a:p>
                  </a:txBody>
                  <a:tcPr marL="91434" marR="91434" marT="45727" marB="4572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1,1</a:t>
                      </a:r>
                    </a:p>
                  </a:txBody>
                  <a:tcPr marL="91434" marR="91434" marT="45727" marB="4572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</a:txBody>
                  <a:tcPr marL="91434" marR="91434" marT="45727" marB="4572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1,6</a:t>
                      </a:r>
                    </a:p>
                  </a:txBody>
                  <a:tcPr marL="91434" marR="91434" marT="45727" marB="4572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5096" name="Text Box 46"/>
          <p:cNvSpPr txBox="1">
            <a:spLocks noChangeArrowheads="1"/>
          </p:cNvSpPr>
          <p:nvPr/>
        </p:nvSpPr>
        <p:spPr bwMode="auto">
          <a:xfrm>
            <a:off x="7667625" y="1498600"/>
            <a:ext cx="13684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1200"/>
              <a:t>    тыс. рублей</a:t>
            </a:r>
          </a:p>
        </p:txBody>
      </p:sp>
      <p:sp>
        <p:nvSpPr>
          <p:cNvPr id="45097" name="Rectangle 48"/>
          <p:cNvSpPr>
            <a:spLocks noChangeArrowheads="1"/>
          </p:cNvSpPr>
          <p:nvPr/>
        </p:nvSpPr>
        <p:spPr bwMode="auto">
          <a:xfrm>
            <a:off x="5508625" y="5589588"/>
            <a:ext cx="29527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altLang="ru-RU">
                <a:latin typeface="Times New Roman" pitchFamily="18" charset="0"/>
              </a:rPr>
              <a:t> </a:t>
            </a:r>
            <a:endParaRPr lang="ru-RU" altLang="ru-RU" sz="1700" b="1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Номер слайда 4"/>
          <p:cNvSpPr txBox="1">
            <a:spLocks noGrp="1"/>
          </p:cNvSpPr>
          <p:nvPr/>
        </p:nvSpPr>
        <p:spPr bwMode="auto">
          <a:xfrm>
            <a:off x="6796088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 eaLnBrk="0" hangingPunct="0"/>
            <a:endParaRPr lang="ru-RU" altLang="ru-RU" sz="1400" b="1"/>
          </a:p>
        </p:txBody>
      </p:sp>
      <p:sp>
        <p:nvSpPr>
          <p:cNvPr id="4608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95275"/>
            <a:ext cx="8509000" cy="935038"/>
          </a:xfrm>
        </p:spPr>
        <p:txBody>
          <a:bodyPr lIns="92075" tIns="46038" rIns="92075" bIns="46038">
            <a:normAutofit fontScale="90000"/>
          </a:bodyPr>
          <a:lstStyle/>
          <a:p>
            <a:pPr algn="ctr" eaLnBrk="1" hangingPunct="1"/>
            <a:r>
              <a:rPr lang="ru-RU" altLang="ru-RU" sz="1800" b="1" dirty="0" smtClean="0">
                <a:solidFill>
                  <a:schemeClr val="accent2">
                    <a:lumMod val="75000"/>
                  </a:schemeClr>
                </a:solidFill>
              </a:rPr>
              <a:t>Ожидаемые результаты использования  направленных средств на благоустройство</a:t>
            </a:r>
            <a:br>
              <a:rPr lang="ru-RU" altLang="ru-RU" sz="1800" b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altLang="ru-RU" sz="1800" b="1" dirty="0" smtClean="0">
                <a:solidFill>
                  <a:schemeClr val="accent2">
                    <a:lumMod val="75000"/>
                  </a:schemeClr>
                </a:solidFill>
              </a:rPr>
              <a:t>Гончаровского сельсовета  Суджанского района Курской области в </a:t>
            </a:r>
            <a:r>
              <a:rPr lang="ru-RU" altLang="ru-RU" sz="1800" b="1" dirty="0" smtClean="0">
                <a:solidFill>
                  <a:schemeClr val="accent2">
                    <a:lumMod val="75000"/>
                  </a:schemeClr>
                </a:solidFill>
              </a:rPr>
              <a:t>2019 </a:t>
            </a:r>
            <a:r>
              <a:rPr lang="ru-RU" altLang="ru-RU" sz="1800" b="1" dirty="0" smtClean="0">
                <a:solidFill>
                  <a:schemeClr val="accent2">
                    <a:lumMod val="75000"/>
                  </a:schemeClr>
                </a:solidFill>
              </a:rPr>
              <a:t>году</a:t>
            </a:r>
          </a:p>
        </p:txBody>
      </p:sp>
      <p:grpSp>
        <p:nvGrpSpPr>
          <p:cNvPr id="46084" name="Group 40"/>
          <p:cNvGrpSpPr>
            <a:grpSpLocks/>
          </p:cNvGrpSpPr>
          <p:nvPr/>
        </p:nvGrpSpPr>
        <p:grpSpPr bwMode="auto">
          <a:xfrm>
            <a:off x="2268538" y="1557338"/>
            <a:ext cx="4824412" cy="863600"/>
            <a:chOff x="1776" y="2417"/>
            <a:chExt cx="1248" cy="1279"/>
          </a:xfrm>
        </p:grpSpPr>
        <p:pic>
          <p:nvPicPr>
            <p:cNvPr id="46085" name="Picture 33" descr="Picture1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776" y="3353"/>
              <a:ext cx="1248" cy="3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6086" name="Oval 6"/>
            <p:cNvSpPr>
              <a:spLocks noChangeArrowheads="1"/>
            </p:cNvSpPr>
            <p:nvPr/>
          </p:nvSpPr>
          <p:spPr bwMode="gray">
            <a:xfrm>
              <a:off x="1877" y="2417"/>
              <a:ext cx="1074" cy="1075"/>
            </a:xfrm>
            <a:prstGeom prst="ellipse">
              <a:avLst/>
            </a:prstGeom>
            <a:gradFill rotWithShape="1">
              <a:gsLst>
                <a:gs pos="0">
                  <a:srgbClr val="636869"/>
                </a:gs>
                <a:gs pos="100000">
                  <a:srgbClr val="D6E1E2"/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</p:spPr>
          <p:txBody>
            <a:bodyPr vert="eaVert" wrap="none" lIns="95788" tIns="47894" rIns="95788" bIns="47894" anchor="ctr"/>
            <a:lstStyle/>
            <a:p>
              <a:pPr defTabSz="958850"/>
              <a:endParaRPr lang="ru-RU" altLang="ru-RU" sz="1400" b="1"/>
            </a:p>
          </p:txBody>
        </p:sp>
        <p:sp>
          <p:nvSpPr>
            <p:cNvPr id="46087" name="Oval 7"/>
            <p:cNvSpPr>
              <a:spLocks noChangeArrowheads="1"/>
            </p:cNvSpPr>
            <p:nvPr/>
          </p:nvSpPr>
          <p:spPr bwMode="gray">
            <a:xfrm>
              <a:off x="1890" y="2423"/>
              <a:ext cx="1049" cy="1048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alpha val="0"/>
                  </a:srgbClr>
                </a:gs>
                <a:gs pos="100000">
                  <a:srgbClr val="F1F5F5"/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</p:spPr>
          <p:txBody>
            <a:bodyPr vert="eaVert" wrap="none" lIns="95788" tIns="47894" rIns="95788" bIns="47894" anchor="ctr"/>
            <a:lstStyle/>
            <a:p>
              <a:pPr defTabSz="958850"/>
              <a:endParaRPr lang="ru-RU" altLang="ru-RU" sz="1400" b="1"/>
            </a:p>
          </p:txBody>
        </p:sp>
        <p:sp>
          <p:nvSpPr>
            <p:cNvPr id="46088" name="Oval 8"/>
            <p:cNvSpPr>
              <a:spLocks noChangeArrowheads="1"/>
            </p:cNvSpPr>
            <p:nvPr/>
          </p:nvSpPr>
          <p:spPr bwMode="gray">
            <a:xfrm>
              <a:off x="1901" y="2433"/>
              <a:ext cx="998" cy="980"/>
            </a:xfrm>
            <a:prstGeom prst="ellipse">
              <a:avLst/>
            </a:prstGeom>
            <a:gradFill rotWithShape="1">
              <a:gsLst>
                <a:gs pos="0">
                  <a:srgbClr val="AAB2B3"/>
                </a:gs>
                <a:gs pos="100000">
                  <a:srgbClr val="D6E1E2">
                    <a:alpha val="48000"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</p:spPr>
          <p:txBody>
            <a:bodyPr vert="eaVert" wrap="none" lIns="95788" tIns="47894" rIns="95788" bIns="47894" anchor="ctr"/>
            <a:lstStyle/>
            <a:p>
              <a:pPr defTabSz="958850"/>
              <a:endParaRPr lang="ru-RU" altLang="ru-RU" sz="1400" b="1"/>
            </a:p>
          </p:txBody>
        </p:sp>
        <p:sp>
          <p:nvSpPr>
            <p:cNvPr id="2" name="Oval 9"/>
            <p:cNvSpPr>
              <a:spLocks noChangeArrowheads="1"/>
            </p:cNvSpPr>
            <p:nvPr/>
          </p:nvSpPr>
          <p:spPr bwMode="gray">
            <a:xfrm>
              <a:off x="1959" y="2462"/>
              <a:ext cx="888" cy="795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D6E1E2">
                    <a:alpha val="37999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95788" tIns="47894" rIns="95788" bIns="47894" anchor="ctr"/>
            <a:lstStyle/>
            <a:p>
              <a:pPr algn="ctr" defTabSz="958850"/>
              <a:endParaRPr lang="ru-RU" altLang="ru-RU" sz="1200" b="1" dirty="0">
                <a:solidFill>
                  <a:srgbClr val="190019"/>
                </a:solidFill>
              </a:endParaRPr>
            </a:p>
            <a:p>
              <a:pPr algn="ctr" defTabSz="958850"/>
              <a:r>
                <a:rPr lang="ru-RU" altLang="ru-RU" sz="1500" b="1" dirty="0" smtClean="0">
                  <a:solidFill>
                    <a:srgbClr val="190019"/>
                  </a:solidFill>
                  <a:latin typeface="Comic Sans MS" pitchFamily="66" charset="0"/>
                </a:rPr>
                <a:t>41,1 </a:t>
              </a:r>
              <a:r>
                <a:rPr lang="ru-RU" altLang="ru-RU" sz="1500" b="1" dirty="0">
                  <a:solidFill>
                    <a:srgbClr val="190019"/>
                  </a:solidFill>
                </a:rPr>
                <a:t>тыс.</a:t>
              </a:r>
              <a:r>
                <a:rPr lang="ru-RU" altLang="ru-RU" sz="1500" b="1" dirty="0">
                  <a:solidFill>
                    <a:srgbClr val="190019"/>
                  </a:solidFill>
                  <a:latin typeface="Comic Sans MS" pitchFamily="66" charset="0"/>
                </a:rPr>
                <a:t> руб.  </a:t>
              </a:r>
            </a:p>
            <a:p>
              <a:pPr algn="ctr" defTabSz="958850"/>
              <a:r>
                <a:rPr lang="ru-RU" altLang="ru-RU" sz="1500" b="1" dirty="0">
                  <a:solidFill>
                    <a:srgbClr val="190019"/>
                  </a:solidFill>
                  <a:latin typeface="Comic Sans MS" pitchFamily="66" charset="0"/>
                </a:rPr>
                <a:t>   </a:t>
              </a:r>
              <a:endParaRPr lang="ru-RU" altLang="ru-RU" sz="1200" b="1" dirty="0">
                <a:solidFill>
                  <a:srgbClr val="190019"/>
                </a:solidFill>
                <a:latin typeface="Comic Sans MS" pitchFamily="66" charset="0"/>
              </a:endParaRPr>
            </a:p>
          </p:txBody>
        </p:sp>
      </p:grpSp>
      <p:sp>
        <p:nvSpPr>
          <p:cNvPr id="3078" name="AutoShape 10"/>
          <p:cNvSpPr>
            <a:spLocks noChangeArrowheads="1"/>
          </p:cNvSpPr>
          <p:nvPr/>
        </p:nvSpPr>
        <p:spPr bwMode="auto">
          <a:xfrm>
            <a:off x="0" y="2420938"/>
            <a:ext cx="3276600" cy="2505075"/>
          </a:xfrm>
          <a:prstGeom prst="flowChartDocument">
            <a:avLst/>
          </a:prstGeom>
          <a:solidFill>
            <a:srgbClr val="CCFFCC"/>
          </a:solidFill>
          <a:ln w="12700" algn="ctr">
            <a:solidFill>
              <a:srgbClr val="3366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5788" tIns="47894" rIns="95788" bIns="47894" anchor="ctr"/>
          <a:lstStyle/>
          <a:p>
            <a:pPr algn="ctr" defTabSz="958850"/>
            <a:endParaRPr lang="ru-RU" altLang="ru-RU" sz="1400" b="1">
              <a:solidFill>
                <a:srgbClr val="190019"/>
              </a:solidFill>
              <a:latin typeface="Comic Sans MS" pitchFamily="66" charset="0"/>
            </a:endParaRPr>
          </a:p>
          <a:p>
            <a:pPr algn="ctr" defTabSz="958850"/>
            <a:endParaRPr lang="ru-RU" altLang="ru-RU" sz="1400" b="1">
              <a:solidFill>
                <a:srgbClr val="190019"/>
              </a:solidFill>
              <a:latin typeface="Comic Sans MS" pitchFamily="66" charset="0"/>
            </a:endParaRPr>
          </a:p>
          <a:p>
            <a:pPr algn="ctr" defTabSz="958850"/>
            <a:r>
              <a:rPr lang="ru-RU" altLang="ru-RU" sz="1400" b="1">
                <a:solidFill>
                  <a:srgbClr val="190019"/>
                </a:solidFill>
              </a:rPr>
              <a:t>Озеленение:</a:t>
            </a:r>
          </a:p>
          <a:p>
            <a:pPr algn="ctr" defTabSz="958850"/>
            <a:r>
              <a:rPr lang="ru-RU" altLang="ru-RU" sz="1400" b="1">
                <a:solidFill>
                  <a:srgbClr val="190019"/>
                </a:solidFill>
              </a:rPr>
              <a:t>разбивка клумб</a:t>
            </a:r>
          </a:p>
          <a:p>
            <a:pPr algn="ctr" defTabSz="958850"/>
            <a:r>
              <a:rPr lang="ru-RU" altLang="ru-RU" sz="1400" b="1">
                <a:solidFill>
                  <a:srgbClr val="190019"/>
                </a:solidFill>
              </a:rPr>
              <a:t>кошение травы</a:t>
            </a:r>
          </a:p>
          <a:p>
            <a:pPr algn="ctr" defTabSz="958850"/>
            <a:r>
              <a:rPr lang="ru-RU" altLang="ru-RU" sz="1400" b="1">
                <a:solidFill>
                  <a:srgbClr val="190019"/>
                </a:solidFill>
              </a:rPr>
              <a:t>посадка насаждений</a:t>
            </a:r>
          </a:p>
          <a:p>
            <a:pPr algn="ctr" defTabSz="958850"/>
            <a:r>
              <a:rPr lang="ru-RU" altLang="ru-RU" sz="1400" b="1">
                <a:solidFill>
                  <a:srgbClr val="190019"/>
                </a:solidFill>
              </a:rPr>
              <a:t>обрезка кустов</a:t>
            </a:r>
          </a:p>
          <a:p>
            <a:pPr algn="ctr" defTabSz="958850"/>
            <a:endParaRPr lang="ru-RU" altLang="ru-RU" sz="1400" b="1">
              <a:solidFill>
                <a:srgbClr val="190019"/>
              </a:solidFill>
            </a:endParaRPr>
          </a:p>
          <a:p>
            <a:pPr algn="ctr" defTabSz="958850"/>
            <a:r>
              <a:rPr lang="ru-RU" altLang="ru-RU" sz="1200">
                <a:solidFill>
                  <a:srgbClr val="190019"/>
                </a:solidFill>
              </a:rPr>
              <a:t>Повышение уровня комфортности</a:t>
            </a:r>
            <a:endParaRPr lang="ru-RU" altLang="ru-RU" sz="1600" b="1">
              <a:solidFill>
                <a:srgbClr val="190019"/>
              </a:solidFill>
              <a:latin typeface="Comic Sans MS" pitchFamily="66" charset="0"/>
            </a:endParaRPr>
          </a:p>
        </p:txBody>
      </p:sp>
      <p:sp>
        <p:nvSpPr>
          <p:cNvPr id="46092" name="AutoShape 11"/>
          <p:cNvSpPr>
            <a:spLocks noChangeArrowheads="1"/>
          </p:cNvSpPr>
          <p:nvPr/>
        </p:nvSpPr>
        <p:spPr bwMode="auto">
          <a:xfrm>
            <a:off x="3276600" y="2420938"/>
            <a:ext cx="3095625" cy="2447925"/>
          </a:xfrm>
          <a:prstGeom prst="flowChartDocument">
            <a:avLst/>
          </a:prstGeom>
          <a:solidFill>
            <a:srgbClr val="CCFFCC"/>
          </a:solidFill>
          <a:ln w="12700" algn="ctr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lIns="95788" tIns="47894" rIns="95788" bIns="47894" anchor="ctr"/>
          <a:lstStyle/>
          <a:p>
            <a:pPr algn="ctr" defTabSz="958850"/>
            <a:endParaRPr lang="ru-RU" altLang="ru-RU" sz="1400" b="1" dirty="0">
              <a:solidFill>
                <a:srgbClr val="434343"/>
              </a:solidFill>
            </a:endParaRPr>
          </a:p>
          <a:p>
            <a:pPr algn="ctr" defTabSz="958850"/>
            <a:r>
              <a:rPr lang="ru-RU" altLang="ru-RU" sz="1400" b="1" dirty="0">
                <a:solidFill>
                  <a:srgbClr val="434343"/>
                </a:solidFill>
              </a:rPr>
              <a:t>Уличное освещение:</a:t>
            </a:r>
          </a:p>
          <a:p>
            <a:pPr algn="ctr" defTabSz="958850"/>
            <a:r>
              <a:rPr lang="ru-RU" altLang="ru-RU" sz="1400" b="1" dirty="0" smtClean="0">
                <a:solidFill>
                  <a:srgbClr val="434343"/>
                </a:solidFill>
              </a:rPr>
              <a:t>168 </a:t>
            </a:r>
            <a:r>
              <a:rPr lang="ru-RU" altLang="ru-RU" sz="1400" b="1" dirty="0">
                <a:solidFill>
                  <a:srgbClr val="434343"/>
                </a:solidFill>
              </a:rPr>
              <a:t>ед. фонарей уличного освещения</a:t>
            </a:r>
          </a:p>
          <a:p>
            <a:pPr algn="ctr" defTabSz="958850"/>
            <a:endParaRPr lang="ru-RU" altLang="ru-RU" sz="1200" b="1" dirty="0">
              <a:solidFill>
                <a:srgbClr val="434343"/>
              </a:solidFill>
            </a:endParaRPr>
          </a:p>
          <a:p>
            <a:pPr algn="ctr" defTabSz="958850"/>
            <a:r>
              <a:rPr lang="ru-RU" altLang="ru-RU" sz="1200" dirty="0">
                <a:solidFill>
                  <a:srgbClr val="434343"/>
                </a:solidFill>
              </a:rPr>
              <a:t>Повышение уровня безопасности и комфортности проживания</a:t>
            </a:r>
          </a:p>
        </p:txBody>
      </p:sp>
      <p:sp>
        <p:nvSpPr>
          <p:cNvPr id="3083" name="AutoShape 15"/>
          <p:cNvSpPr>
            <a:spLocks noChangeArrowheads="1"/>
          </p:cNvSpPr>
          <p:nvPr/>
        </p:nvSpPr>
        <p:spPr bwMode="auto">
          <a:xfrm>
            <a:off x="6337300" y="2420938"/>
            <a:ext cx="2771775" cy="2392362"/>
          </a:xfrm>
          <a:prstGeom prst="flowChartDocument">
            <a:avLst/>
          </a:prstGeom>
          <a:solidFill>
            <a:srgbClr val="CCFFCC"/>
          </a:solidFill>
          <a:ln w="12700" algn="ctr">
            <a:solidFill>
              <a:srgbClr val="3366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5788" tIns="47894" rIns="95788" bIns="47894" anchor="ctr"/>
          <a:lstStyle/>
          <a:p>
            <a:pPr algn="ctr" defTabSz="958850"/>
            <a:endParaRPr lang="ru-RU" altLang="ru-RU" sz="1400" b="1" dirty="0">
              <a:solidFill>
                <a:srgbClr val="190019"/>
              </a:solidFill>
              <a:latin typeface="Comic Sans MS" pitchFamily="66" charset="0"/>
            </a:endParaRPr>
          </a:p>
          <a:p>
            <a:pPr algn="ctr" defTabSz="958850"/>
            <a:endParaRPr lang="ru-RU" altLang="ru-RU" sz="1400" b="1" dirty="0">
              <a:solidFill>
                <a:srgbClr val="190019"/>
              </a:solidFill>
              <a:latin typeface="Comic Sans MS" pitchFamily="66" charset="0"/>
            </a:endParaRPr>
          </a:p>
          <a:p>
            <a:pPr algn="ctr" defTabSz="958850"/>
            <a:endParaRPr lang="ru-RU" altLang="ru-RU" sz="1400" b="1" dirty="0">
              <a:solidFill>
                <a:srgbClr val="190019"/>
              </a:solidFill>
              <a:latin typeface="Comic Sans MS" pitchFamily="66" charset="0"/>
            </a:endParaRPr>
          </a:p>
          <a:p>
            <a:pPr algn="ctr" defTabSz="958850"/>
            <a:endParaRPr lang="ru-RU" altLang="ru-RU" sz="1400" b="1" dirty="0">
              <a:solidFill>
                <a:srgbClr val="190019"/>
              </a:solidFill>
              <a:latin typeface="Comic Sans MS" pitchFamily="66" charset="0"/>
            </a:endParaRPr>
          </a:p>
          <a:p>
            <a:pPr algn="ctr" defTabSz="958850"/>
            <a:endParaRPr lang="ru-RU" altLang="ru-RU" sz="1400" b="1" dirty="0">
              <a:solidFill>
                <a:srgbClr val="190019"/>
              </a:solidFill>
              <a:latin typeface="Comic Sans MS" pitchFamily="66" charset="0"/>
            </a:endParaRPr>
          </a:p>
          <a:p>
            <a:pPr algn="ctr" defTabSz="958850"/>
            <a:r>
              <a:rPr lang="ru-RU" altLang="ru-RU" sz="1400" b="1" dirty="0">
                <a:solidFill>
                  <a:srgbClr val="190019"/>
                </a:solidFill>
              </a:rPr>
              <a:t>Организация и содержание мест захоронения:</a:t>
            </a:r>
          </a:p>
          <a:p>
            <a:pPr algn="ctr" defTabSz="958850"/>
            <a:r>
              <a:rPr lang="ru-RU" altLang="ru-RU" sz="1200" b="1" dirty="0">
                <a:solidFill>
                  <a:srgbClr val="190019"/>
                </a:solidFill>
              </a:rPr>
              <a:t> </a:t>
            </a:r>
            <a:r>
              <a:rPr lang="ru-RU" altLang="ru-RU" sz="1200" b="1" dirty="0" smtClean="0">
                <a:solidFill>
                  <a:srgbClr val="190019"/>
                </a:solidFill>
              </a:rPr>
              <a:t>2</a:t>
            </a:r>
            <a:r>
              <a:rPr lang="ru-RU" altLang="ru-RU" sz="1400" b="1" dirty="0" smtClean="0">
                <a:solidFill>
                  <a:srgbClr val="190019"/>
                </a:solidFill>
              </a:rPr>
              <a:t> </a:t>
            </a:r>
            <a:r>
              <a:rPr lang="ru-RU" altLang="ru-RU" sz="1400" b="1" dirty="0">
                <a:solidFill>
                  <a:srgbClr val="190019"/>
                </a:solidFill>
              </a:rPr>
              <a:t>кладбищ </a:t>
            </a:r>
          </a:p>
          <a:p>
            <a:pPr algn="ctr" defTabSz="958850"/>
            <a:r>
              <a:rPr lang="ru-RU" altLang="ru-RU" sz="1200" dirty="0">
                <a:solidFill>
                  <a:srgbClr val="190019"/>
                </a:solidFill>
              </a:rPr>
              <a:t>Повышение уровня эстетичности </a:t>
            </a:r>
          </a:p>
          <a:p>
            <a:pPr algn="ctr" defTabSz="958850">
              <a:buFontTx/>
              <a:buChar char="-"/>
            </a:pPr>
            <a:endParaRPr lang="ru-RU" altLang="ru-RU" sz="1200" b="1" dirty="0">
              <a:solidFill>
                <a:srgbClr val="190019"/>
              </a:solidFill>
              <a:latin typeface="Comic Sans MS" pitchFamily="66" charset="0"/>
            </a:endParaRPr>
          </a:p>
          <a:p>
            <a:pPr algn="ctr" defTabSz="958850">
              <a:buFontTx/>
              <a:buChar char="-"/>
            </a:pPr>
            <a:endParaRPr lang="ru-RU" altLang="ru-RU" sz="1400" b="1" dirty="0">
              <a:solidFill>
                <a:srgbClr val="190019"/>
              </a:solidFill>
              <a:latin typeface="Comic Sans MS" pitchFamily="66" charset="0"/>
            </a:endParaRPr>
          </a:p>
          <a:p>
            <a:pPr algn="ctr" defTabSz="958850">
              <a:buFontTx/>
              <a:buChar char="-"/>
            </a:pPr>
            <a:endParaRPr lang="ru-RU" altLang="ru-RU" sz="1400" b="1" dirty="0">
              <a:solidFill>
                <a:srgbClr val="190019"/>
              </a:solidFill>
              <a:latin typeface="Comic Sans MS" pitchFamily="66" charset="0"/>
            </a:endParaRPr>
          </a:p>
          <a:p>
            <a:pPr algn="ctr" defTabSz="958850"/>
            <a:endParaRPr lang="ru-RU" altLang="ru-RU" sz="1400" b="1" dirty="0">
              <a:solidFill>
                <a:srgbClr val="190019"/>
              </a:solidFill>
              <a:latin typeface="Comic Sans MS" pitchFamily="66" charset="0"/>
            </a:endParaRPr>
          </a:p>
          <a:p>
            <a:pPr algn="ctr" defTabSz="958850"/>
            <a:endParaRPr lang="ru-RU" altLang="ru-RU" sz="1400" b="1" dirty="0">
              <a:solidFill>
                <a:srgbClr val="190019"/>
              </a:solidFill>
              <a:latin typeface="Comic Sans MS" pitchFamily="66" charset="0"/>
            </a:endParaRPr>
          </a:p>
        </p:txBody>
      </p:sp>
      <p:sp>
        <p:nvSpPr>
          <p:cNvPr id="46094" name="AutoShape 14"/>
          <p:cNvSpPr>
            <a:spLocks noChangeArrowheads="1"/>
          </p:cNvSpPr>
          <p:nvPr/>
        </p:nvSpPr>
        <p:spPr bwMode="auto">
          <a:xfrm>
            <a:off x="4716463" y="4891088"/>
            <a:ext cx="2916237" cy="1966912"/>
          </a:xfrm>
          <a:prstGeom prst="flowChartDocument">
            <a:avLst/>
          </a:prstGeom>
          <a:solidFill>
            <a:srgbClr val="CCFFCC"/>
          </a:solidFill>
          <a:ln w="12700" algn="ctr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lIns="95788" tIns="47894" rIns="95788" bIns="47894" anchor="ctr"/>
          <a:lstStyle/>
          <a:p>
            <a:pPr algn="ctr" defTabSz="958850"/>
            <a:endParaRPr lang="ru-RU" altLang="ru-RU" sz="1400" b="1" dirty="0">
              <a:solidFill>
                <a:srgbClr val="434343"/>
              </a:solidFill>
              <a:latin typeface="Tahoma" pitchFamily="34" charset="0"/>
            </a:endParaRPr>
          </a:p>
          <a:p>
            <a:pPr algn="ctr" defTabSz="958850"/>
            <a:r>
              <a:rPr lang="ru-RU" altLang="ru-RU" sz="1400" b="1" dirty="0">
                <a:solidFill>
                  <a:srgbClr val="434343"/>
                </a:solidFill>
              </a:rPr>
              <a:t>Обустройство мест массового отдыха:</a:t>
            </a:r>
          </a:p>
          <a:p>
            <a:pPr algn="ctr" defTabSz="958850"/>
            <a:r>
              <a:rPr lang="ru-RU" altLang="ru-RU" sz="1200" b="1" dirty="0">
                <a:solidFill>
                  <a:srgbClr val="434343"/>
                </a:solidFill>
              </a:rPr>
              <a:t>1- </a:t>
            </a:r>
            <a:r>
              <a:rPr lang="ru-RU" altLang="ru-RU" sz="1200" b="1" dirty="0" smtClean="0">
                <a:solidFill>
                  <a:srgbClr val="434343"/>
                </a:solidFill>
              </a:rPr>
              <a:t>памятник  </a:t>
            </a:r>
            <a:r>
              <a:rPr lang="ru-RU" altLang="ru-RU" sz="1200" b="1" dirty="0">
                <a:solidFill>
                  <a:srgbClr val="434343"/>
                </a:solidFill>
              </a:rPr>
              <a:t>погибшим войнам в ВОВ, 1 спортивная площадка, </a:t>
            </a:r>
            <a:r>
              <a:rPr lang="ru-RU" altLang="ru-RU" sz="1200" dirty="0">
                <a:solidFill>
                  <a:srgbClr val="190019"/>
                </a:solidFill>
              </a:rPr>
              <a:t>Повышение уровня комфортности посредством реконструкции зон отдыха</a:t>
            </a:r>
          </a:p>
        </p:txBody>
      </p:sp>
      <p:sp>
        <p:nvSpPr>
          <p:cNvPr id="20" name="AutoShape 9"/>
          <p:cNvSpPr>
            <a:spLocks noChangeArrowheads="1"/>
          </p:cNvSpPr>
          <p:nvPr/>
        </p:nvSpPr>
        <p:spPr bwMode="auto">
          <a:xfrm>
            <a:off x="971550" y="4941888"/>
            <a:ext cx="3457575" cy="1916112"/>
          </a:xfrm>
          <a:prstGeom prst="flowChartDocument">
            <a:avLst/>
          </a:prstGeom>
          <a:solidFill>
            <a:srgbClr val="CCFFCC"/>
          </a:solidFill>
          <a:ln w="12700" algn="ctr">
            <a:solidFill>
              <a:srgbClr val="3366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5788" tIns="47894" rIns="95788" bIns="47894" anchor="ctr"/>
          <a:lstStyle/>
          <a:p>
            <a:pPr algn="ctr" defTabSz="958850"/>
            <a:endParaRPr lang="ru-RU" altLang="ru-RU" sz="1400" b="1">
              <a:solidFill>
                <a:srgbClr val="190019"/>
              </a:solidFill>
            </a:endParaRPr>
          </a:p>
          <a:p>
            <a:pPr algn="ctr" defTabSz="958850"/>
            <a:r>
              <a:rPr lang="ru-RU" altLang="ru-RU" sz="1400" b="1">
                <a:solidFill>
                  <a:srgbClr val="190019"/>
                </a:solidFill>
              </a:rPr>
              <a:t>Санитарная уборка территории:</a:t>
            </a:r>
          </a:p>
          <a:p>
            <a:pPr algn="ctr" defTabSz="958850"/>
            <a:endParaRPr lang="ru-RU" altLang="ru-RU" sz="1400" b="1">
              <a:solidFill>
                <a:srgbClr val="190019"/>
              </a:solidFill>
            </a:endParaRPr>
          </a:p>
          <a:p>
            <a:pPr algn="ctr" defTabSz="958850"/>
            <a:r>
              <a:rPr lang="ru-RU" altLang="ru-RU" sz="1400" b="1">
                <a:solidFill>
                  <a:srgbClr val="190019"/>
                </a:solidFill>
              </a:rPr>
              <a:t>1 место размещения твердобытовых отходов</a:t>
            </a:r>
          </a:p>
          <a:p>
            <a:pPr algn="ctr" defTabSz="958850"/>
            <a:endParaRPr lang="ru-RU" altLang="ru-RU" sz="1200" b="1">
              <a:solidFill>
                <a:srgbClr val="190019"/>
              </a:solidFill>
            </a:endParaRPr>
          </a:p>
          <a:p>
            <a:pPr algn="ctr" defTabSz="958850"/>
            <a:r>
              <a:rPr lang="ru-RU" altLang="ru-RU" sz="1200">
                <a:solidFill>
                  <a:srgbClr val="190019"/>
                </a:solidFill>
              </a:rPr>
              <a:t>Повышение уровня комфортности и чистоты на территории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5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100013"/>
            <a:ext cx="8037513" cy="1027112"/>
          </a:xfrm>
        </p:spPr>
        <p:txBody>
          <a:bodyPr>
            <a:normAutofit fontScale="90000"/>
          </a:bodyPr>
          <a:lstStyle/>
          <a:p>
            <a:pPr algn="ctr"/>
            <a:r>
              <a:rPr lang="ru-RU" altLang="ru-RU" sz="1800" b="1" dirty="0" smtClean="0">
                <a:solidFill>
                  <a:schemeClr val="accent2">
                    <a:lumMod val="75000"/>
                  </a:schemeClr>
                </a:solidFill>
                <a:latin typeface="Arial" charset="0"/>
              </a:rPr>
              <a:t>Расходы на реализацию первичных мер пожарной безопасности на территории Гончаровского сельсовета Суджанского района Курской области </a:t>
            </a:r>
            <a:br>
              <a:rPr lang="ru-RU" altLang="ru-RU" sz="1800" b="1" dirty="0" smtClean="0">
                <a:solidFill>
                  <a:schemeClr val="accent2">
                    <a:lumMod val="75000"/>
                  </a:schemeClr>
                </a:solidFill>
                <a:latin typeface="Arial" charset="0"/>
              </a:rPr>
            </a:br>
            <a:r>
              <a:rPr lang="ru-RU" altLang="ru-RU" sz="1800" b="1" dirty="0" smtClean="0">
                <a:solidFill>
                  <a:schemeClr val="accent2">
                    <a:lumMod val="75000"/>
                  </a:schemeClr>
                </a:solidFill>
                <a:latin typeface="Arial" charset="0"/>
              </a:rPr>
              <a:t> </a:t>
            </a:r>
            <a:r>
              <a:rPr lang="ru-RU" altLang="ru-RU" sz="1800" b="1" dirty="0" smtClean="0">
                <a:solidFill>
                  <a:schemeClr val="accent2">
                    <a:lumMod val="75000"/>
                  </a:schemeClr>
                </a:solidFill>
                <a:latin typeface="Arial" charset="0"/>
              </a:rPr>
              <a:t>2019-2021 </a:t>
            </a:r>
            <a:r>
              <a:rPr lang="ru-RU" altLang="ru-RU" sz="1800" b="1" dirty="0" smtClean="0">
                <a:solidFill>
                  <a:schemeClr val="accent2">
                    <a:lumMod val="75000"/>
                  </a:schemeClr>
                </a:solidFill>
                <a:latin typeface="Arial" charset="0"/>
              </a:rPr>
              <a:t>годы</a:t>
            </a:r>
          </a:p>
        </p:txBody>
      </p:sp>
      <p:sp>
        <p:nvSpPr>
          <p:cNvPr id="3076" name="AutoShape 16"/>
          <p:cNvSpPr>
            <a:spLocks noChangeAspect="1" noChangeArrowheads="1"/>
          </p:cNvSpPr>
          <p:nvPr/>
        </p:nvSpPr>
        <p:spPr bwMode="auto">
          <a:xfrm>
            <a:off x="4679156" y="1230203"/>
            <a:ext cx="4412612" cy="3025923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/>
            <a:r>
              <a:rPr lang="ru-RU" altLang="ru-RU" sz="1200" b="1">
                <a:solidFill>
                  <a:srgbClr val="000066"/>
                </a:solidFill>
                <a:latin typeface="Times New Roman" pitchFamily="18" charset="0"/>
              </a:rPr>
              <a:t>Финансирование  направлено на обеспечение противопожарной безопасности, обучение населения способам защиты и действиям в чрезвычайных ситуациях, в области  пожарной безопасности, создание систем оповещения населения при угрозе возникновения чрезвычайных  ситуаций, обеспечение деятельности  добровольной пожарной охраны, инженерную защиту территории сельского поселения (противопожарные полосы), содержание подъездных путей к наружным источникам пожарного водоснабжения, содержание источников водозабора в зимний период .</a:t>
            </a:r>
            <a:endParaRPr lang="ru-RU" altLang="ru-RU" sz="1200">
              <a:solidFill>
                <a:srgbClr val="000099"/>
              </a:solidFill>
              <a:latin typeface="Times New Roman" pitchFamily="18" charset="0"/>
            </a:endParaRPr>
          </a:p>
        </p:txBody>
      </p:sp>
      <p:sp>
        <p:nvSpPr>
          <p:cNvPr id="3077" name="AutoShape 29"/>
          <p:cNvSpPr>
            <a:spLocks noChangeArrowheads="1"/>
          </p:cNvSpPr>
          <p:nvPr/>
        </p:nvSpPr>
        <p:spPr bwMode="auto">
          <a:xfrm>
            <a:off x="4340225" y="4437063"/>
            <a:ext cx="4716463" cy="2305050"/>
          </a:xfrm>
          <a:prstGeom prst="roundRect">
            <a:avLst>
              <a:gd name="adj" fmla="val 15824"/>
            </a:avLst>
          </a:prstGeom>
          <a:ln>
            <a:headEnd/>
            <a:tailEnd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/>
          <a:lstStyle/>
          <a:p>
            <a:pPr marL="273050" indent="-273050">
              <a:lnSpc>
                <a:spcPct val="7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ru-RU" altLang="ru-RU" sz="1100" b="1" dirty="0">
                <a:solidFill>
                  <a:srgbClr val="000C0C"/>
                </a:solidFill>
                <a:latin typeface="Verdana" pitchFamily="34" charset="0"/>
              </a:rPr>
              <a:t>      </a:t>
            </a:r>
            <a:r>
              <a:rPr lang="ru-RU" altLang="ru-RU" sz="1300" b="1" dirty="0">
                <a:solidFill>
                  <a:srgbClr val="000066"/>
                </a:solidFill>
                <a:latin typeface="Times New Roman" pitchFamily="18" charset="0"/>
              </a:rPr>
              <a:t>Реализация мероприятий государственной</a:t>
            </a:r>
          </a:p>
          <a:p>
            <a:pPr marL="273050" indent="-273050">
              <a:lnSpc>
                <a:spcPct val="7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ru-RU" altLang="ru-RU" sz="1300" b="1" dirty="0">
                <a:solidFill>
                  <a:srgbClr val="000066"/>
                </a:solidFill>
                <a:latin typeface="Times New Roman" pitchFamily="18" charset="0"/>
              </a:rPr>
              <a:t>программы позволит достичь следующих</a:t>
            </a:r>
          </a:p>
          <a:p>
            <a:pPr marL="273050" indent="-273050">
              <a:lnSpc>
                <a:spcPct val="7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ru-RU" altLang="ru-RU" sz="1300" b="1" dirty="0">
                <a:solidFill>
                  <a:srgbClr val="000066"/>
                </a:solidFill>
                <a:latin typeface="Times New Roman" pitchFamily="18" charset="0"/>
              </a:rPr>
              <a:t>результатов к </a:t>
            </a:r>
            <a:r>
              <a:rPr lang="ru-RU" altLang="ru-RU" sz="1300" b="1" dirty="0" smtClean="0">
                <a:solidFill>
                  <a:srgbClr val="000066"/>
                </a:solidFill>
                <a:latin typeface="Times New Roman" pitchFamily="18" charset="0"/>
              </a:rPr>
              <a:t>2020 </a:t>
            </a:r>
            <a:r>
              <a:rPr lang="ru-RU" altLang="ru-RU" sz="1300" b="1" dirty="0">
                <a:solidFill>
                  <a:srgbClr val="000066"/>
                </a:solidFill>
                <a:latin typeface="Times New Roman" pitchFamily="18" charset="0"/>
              </a:rPr>
              <a:t>году:</a:t>
            </a:r>
          </a:p>
          <a:p>
            <a:pPr marL="273050" indent="-273050">
              <a:lnSpc>
                <a:spcPct val="7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endParaRPr lang="ru-RU" altLang="ru-RU" sz="1300" b="1" dirty="0">
              <a:solidFill>
                <a:srgbClr val="000066"/>
              </a:solidFill>
              <a:latin typeface="Times New Roman" pitchFamily="18" charset="0"/>
            </a:endParaRPr>
          </a:p>
          <a:p>
            <a:pPr marL="273050" indent="-273050">
              <a:lnSpc>
                <a:spcPct val="70000"/>
              </a:lnSpc>
              <a:spcBef>
                <a:spcPct val="20000"/>
              </a:spcBef>
              <a:buClr>
                <a:schemeClr val="hlink"/>
              </a:buClr>
              <a:buSzPct val="70000"/>
            </a:pPr>
            <a:r>
              <a:rPr lang="ru-RU" altLang="ru-RU" sz="1300" b="1" dirty="0">
                <a:solidFill>
                  <a:srgbClr val="000066"/>
                </a:solidFill>
                <a:latin typeface="Times New Roman" pitchFamily="18" charset="0"/>
              </a:rPr>
              <a:t>     -  снизить гибель людей в чрезвычайных ситуациях и на пожарах ;</a:t>
            </a:r>
          </a:p>
          <a:p>
            <a:pPr marL="273050" indent="-273050">
              <a:lnSpc>
                <a:spcPct val="70000"/>
              </a:lnSpc>
              <a:spcBef>
                <a:spcPct val="20000"/>
              </a:spcBef>
              <a:buClr>
                <a:schemeClr val="hlink"/>
              </a:buClr>
              <a:buSzPct val="70000"/>
            </a:pPr>
            <a:endParaRPr lang="ru-RU" altLang="ru-RU" sz="1300" b="1" dirty="0">
              <a:solidFill>
                <a:srgbClr val="000066"/>
              </a:solidFill>
              <a:latin typeface="Times New Roman" pitchFamily="18" charset="0"/>
            </a:endParaRPr>
          </a:p>
          <a:p>
            <a:pPr marL="273050" indent="-273050">
              <a:lnSpc>
                <a:spcPct val="70000"/>
              </a:lnSpc>
              <a:spcBef>
                <a:spcPct val="20000"/>
              </a:spcBef>
              <a:buClr>
                <a:schemeClr val="hlink"/>
              </a:buClr>
              <a:buSzPct val="70000"/>
            </a:pPr>
            <a:r>
              <a:rPr lang="ru-RU" altLang="ru-RU" sz="1300" b="1" dirty="0">
                <a:solidFill>
                  <a:srgbClr val="000066"/>
                </a:solidFill>
                <a:latin typeface="Times New Roman" pitchFamily="18" charset="0"/>
              </a:rPr>
              <a:t>     - снизить экономический ущерб от чрезвычайных ситуаций ;</a:t>
            </a:r>
          </a:p>
          <a:p>
            <a:pPr marL="273050" indent="-273050">
              <a:lnSpc>
                <a:spcPct val="70000"/>
              </a:lnSpc>
              <a:spcBef>
                <a:spcPct val="20000"/>
              </a:spcBef>
              <a:buClr>
                <a:schemeClr val="hlink"/>
              </a:buClr>
              <a:buSzPct val="70000"/>
            </a:pPr>
            <a:endParaRPr lang="ru-RU" altLang="ru-RU" sz="1300" b="1" dirty="0">
              <a:solidFill>
                <a:srgbClr val="000066"/>
              </a:solidFill>
              <a:latin typeface="Times New Roman" pitchFamily="18" charset="0"/>
            </a:endParaRPr>
          </a:p>
          <a:p>
            <a:pPr marL="273050" indent="-273050">
              <a:lnSpc>
                <a:spcPct val="70000"/>
              </a:lnSpc>
              <a:spcBef>
                <a:spcPct val="20000"/>
              </a:spcBef>
              <a:buClr>
                <a:schemeClr val="hlink"/>
              </a:buClr>
              <a:buSzPct val="70000"/>
            </a:pPr>
            <a:r>
              <a:rPr lang="ru-RU" altLang="ru-RU" sz="1300" b="1" dirty="0">
                <a:solidFill>
                  <a:srgbClr val="000066"/>
                </a:solidFill>
                <a:latin typeface="Times New Roman" pitchFamily="18" charset="0"/>
              </a:rPr>
              <a:t>     - увеличить количество спасенных ценностей.</a:t>
            </a:r>
          </a:p>
        </p:txBody>
      </p:sp>
      <p:sp>
        <p:nvSpPr>
          <p:cNvPr id="7329" name="Rectangle 161"/>
          <p:cNvSpPr>
            <a:spLocks noChangeArrowheads="1"/>
          </p:cNvSpPr>
          <p:nvPr/>
        </p:nvSpPr>
        <p:spPr bwMode="auto">
          <a:xfrm>
            <a:off x="357188" y="4643438"/>
            <a:ext cx="785812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 anchorCtr="1"/>
          <a:lstStyle>
            <a:lvl1pPr eaLnBrk="0" hangingPunct="0">
              <a:defRPr sz="1400">
                <a:solidFill>
                  <a:srgbClr val="89FFFF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400">
                <a:solidFill>
                  <a:srgbClr val="89FFFF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400">
                <a:solidFill>
                  <a:srgbClr val="89FFFF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400">
                <a:solidFill>
                  <a:srgbClr val="89FFFF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400">
                <a:solidFill>
                  <a:srgbClr val="89FFFF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89FFFF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89FFFF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89FFFF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89FFFF"/>
                </a:solidFill>
                <a:latin typeface="Times New Roman" pitchFamily="18" charset="0"/>
              </a:defRPr>
            </a:lvl9pPr>
          </a:lstStyle>
          <a:p>
            <a:pPr eaLnBrk="1" hangingPunct="1">
              <a:defRPr/>
            </a:pPr>
            <a:endParaRPr lang="ru-RU" altLang="ru-RU" sz="1100" b="1" smtClean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</p:txBody>
      </p:sp>
      <p:sp>
        <p:nvSpPr>
          <p:cNvPr id="12" name="Rectangle 161"/>
          <p:cNvSpPr>
            <a:spLocks noChangeArrowheads="1"/>
          </p:cNvSpPr>
          <p:nvPr/>
        </p:nvSpPr>
        <p:spPr bwMode="auto">
          <a:xfrm>
            <a:off x="611188" y="2205038"/>
            <a:ext cx="3960812" cy="1655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 anchorCtr="1"/>
          <a:lstStyle/>
          <a:p>
            <a:endParaRPr lang="ru-RU" altLang="ru-RU" sz="1100" b="1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13" name="Rectangle 161"/>
          <p:cNvSpPr>
            <a:spLocks noChangeArrowheads="1"/>
          </p:cNvSpPr>
          <p:nvPr/>
        </p:nvSpPr>
        <p:spPr bwMode="auto">
          <a:xfrm>
            <a:off x="2555875" y="2205038"/>
            <a:ext cx="785813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 anchorCtr="1"/>
          <a:lstStyle/>
          <a:p>
            <a:endParaRPr lang="ru-RU" altLang="ru-RU" sz="1100" b="1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14" name="Rectangle 161"/>
          <p:cNvSpPr>
            <a:spLocks noChangeArrowheads="1"/>
          </p:cNvSpPr>
          <p:nvPr/>
        </p:nvSpPr>
        <p:spPr bwMode="auto">
          <a:xfrm>
            <a:off x="3419475" y="2205038"/>
            <a:ext cx="785813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 anchorCtr="1"/>
          <a:lstStyle/>
          <a:p>
            <a:endParaRPr lang="ru-RU" altLang="ru-RU" sz="1100" b="1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cxnSp>
        <p:nvCxnSpPr>
          <p:cNvPr id="49163" name="Прямая соединительная линия 27"/>
          <p:cNvCxnSpPr>
            <a:cxnSpLocks noChangeShapeType="1"/>
          </p:cNvCxnSpPr>
          <p:nvPr/>
        </p:nvCxnSpPr>
        <p:spPr bwMode="auto">
          <a:xfrm rot="5400000" flipH="1" flipV="1">
            <a:off x="-1385887" y="2908300"/>
            <a:ext cx="3357562" cy="1588"/>
          </a:xfrm>
          <a:prstGeom prst="line">
            <a:avLst/>
          </a:prstGeom>
          <a:noFill/>
          <a:ln w="12700" algn="ctr">
            <a:solidFill>
              <a:schemeClr val="tx1"/>
            </a:solidFill>
            <a:round/>
            <a:headEnd/>
            <a:tailEnd/>
          </a:ln>
        </p:spPr>
      </p:cxnSp>
      <p:graphicFrame>
        <p:nvGraphicFramePr>
          <p:cNvPr id="49164" name="Group 12"/>
          <p:cNvGraphicFramePr>
            <a:graphicFrameLocks noGrp="1"/>
          </p:cNvGraphicFramePr>
          <p:nvPr/>
        </p:nvGraphicFramePr>
        <p:xfrm>
          <a:off x="179388" y="5084763"/>
          <a:ext cx="4105275" cy="1141413"/>
        </p:xfrm>
        <a:graphic>
          <a:graphicData uri="http://schemas.openxmlformats.org/drawingml/2006/table">
            <a:tbl>
              <a:tblPr/>
              <a:tblGrid>
                <a:gridCol w="1152525"/>
                <a:gridCol w="2952750"/>
              </a:tblGrid>
              <a:tr h="407988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Verdana" pitchFamily="34" charset="0"/>
                        </a:rPr>
                        <a:t>Объем финансирования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Verdana" pitchFamily="34" charset="0"/>
                        </a:rPr>
                        <a:t>2019 </a:t>
                      </a:r>
                      <a:r>
                        <a:rPr kumimoji="0" lang="ru-RU" alt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Verdana" pitchFamily="34" charset="0"/>
                        </a:rPr>
                        <a:t>год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Verdana" pitchFamily="34" charset="0"/>
                        </a:rPr>
                        <a:t>13 тыс. рублей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Verdana" pitchFamily="34" charset="0"/>
                        </a:rPr>
                        <a:t>2020 </a:t>
                      </a:r>
                      <a:r>
                        <a:rPr kumimoji="0" lang="ru-RU" alt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Verdana" pitchFamily="34" charset="0"/>
                        </a:rPr>
                        <a:t>год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Verdana" pitchFamily="34" charset="0"/>
                        </a:rPr>
                        <a:t>1 тыс. рублей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Verdana" pitchFamily="34" charset="0"/>
                        </a:rPr>
                        <a:t>2021 </a:t>
                      </a:r>
                      <a:r>
                        <a:rPr kumimoji="0" lang="ru-RU" alt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Verdana" pitchFamily="34" charset="0"/>
                        </a:rPr>
                        <a:t>год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Verdana" pitchFamily="34" charset="0"/>
                        </a:rPr>
                        <a:t>1 тыс. рублей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9181" name="Rectangle 29"/>
          <p:cNvSpPr>
            <a:spLocks noChangeArrowheads="1"/>
          </p:cNvSpPr>
          <p:nvPr/>
        </p:nvSpPr>
        <p:spPr bwMode="auto">
          <a:xfrm>
            <a:off x="539750" y="1844675"/>
            <a:ext cx="3816350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altLang="ru-RU" sz="1400" b="1" dirty="0">
                <a:solidFill>
                  <a:schemeClr val="tx2"/>
                </a:solidFill>
                <a:latin typeface="Times New Roman" pitchFamily="18" charset="0"/>
              </a:rPr>
              <a:t>Обеспечение первичных мер пожарной безопасности на территории сельского поселения</a:t>
            </a:r>
            <a:endParaRPr lang="ru-RU" sz="1400" b="1" dirty="0">
              <a:latin typeface="Times New Roman" pitchFamily="18" charset="0"/>
            </a:endParaRPr>
          </a:p>
          <a:p>
            <a:endParaRPr lang="ru-RU" sz="1200" dirty="0"/>
          </a:p>
          <a:p>
            <a:r>
              <a:rPr lang="ru-RU" sz="1200" dirty="0"/>
              <a:t>Норматив расходов на 1-го жителя для обеспечения прочих первичных мер пожарной безопасности </a:t>
            </a:r>
            <a:r>
              <a:rPr lang="ru-RU" sz="1200" dirty="0" smtClean="0"/>
              <a:t>2019год </a:t>
            </a:r>
            <a:r>
              <a:rPr lang="ru-RU" sz="1200" dirty="0"/>
              <a:t>– </a:t>
            </a:r>
            <a:r>
              <a:rPr lang="ru-RU" sz="1200" dirty="0" smtClean="0"/>
              <a:t>13 тыс. </a:t>
            </a:r>
            <a:r>
              <a:rPr lang="ru-RU" sz="1200" dirty="0"/>
              <a:t>рублей</a:t>
            </a:r>
          </a:p>
          <a:p>
            <a:r>
              <a:rPr lang="ru-RU" sz="1200" dirty="0"/>
              <a:t>                        </a:t>
            </a:r>
            <a:r>
              <a:rPr lang="ru-RU" sz="1200" dirty="0" smtClean="0"/>
              <a:t>2020 </a:t>
            </a:r>
            <a:r>
              <a:rPr lang="ru-RU" sz="1200" dirty="0"/>
              <a:t>год – </a:t>
            </a:r>
            <a:r>
              <a:rPr lang="ru-RU" sz="1200" dirty="0" smtClean="0"/>
              <a:t>1,0 тыс. </a:t>
            </a:r>
            <a:r>
              <a:rPr lang="ru-RU" sz="1200" dirty="0"/>
              <a:t>рублей</a:t>
            </a:r>
          </a:p>
          <a:p>
            <a:r>
              <a:rPr lang="ru-RU" sz="1200" dirty="0"/>
              <a:t>                        </a:t>
            </a:r>
            <a:r>
              <a:rPr lang="ru-RU" sz="1200" dirty="0" smtClean="0"/>
              <a:t>2021 </a:t>
            </a:r>
            <a:r>
              <a:rPr lang="ru-RU" sz="1200" dirty="0"/>
              <a:t>год – </a:t>
            </a:r>
            <a:r>
              <a:rPr lang="ru-RU" sz="1200" dirty="0" smtClean="0"/>
              <a:t>1,0 тыс. </a:t>
            </a:r>
            <a:r>
              <a:rPr lang="ru-RU" sz="1200" dirty="0"/>
              <a:t>рублей</a:t>
            </a:r>
          </a:p>
          <a:p>
            <a:endParaRPr lang="ru-RU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1DC89A-2BA0-47AE-8FB5-5DCD762CCBF6}" type="slidenum">
              <a:rPr lang="ru-RU" altLang="ru-RU" smtClean="0"/>
              <a:pPr>
                <a:defRPr/>
              </a:pPr>
              <a:t>23</a:t>
            </a:fld>
            <a:endParaRPr lang="ru-RU" altLang="ru-RU"/>
          </a:p>
        </p:txBody>
      </p:sp>
      <p:sp>
        <p:nvSpPr>
          <p:cNvPr id="54273" name="Rectangle 1"/>
          <p:cNvSpPr>
            <a:spLocks noChangeArrowheads="1"/>
          </p:cNvSpPr>
          <p:nvPr/>
        </p:nvSpPr>
        <p:spPr bwMode="auto">
          <a:xfrm>
            <a:off x="785786" y="357167"/>
            <a:ext cx="7500990" cy="7186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dirty="0" smtClean="0">
                <a:solidFill>
                  <a:schemeClr val="tx2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МУНИЦИПАЛЬНЫЙ ДОЛГ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dirty="0" smtClean="0">
                <a:solidFill>
                  <a:schemeClr val="tx2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МУНИЦИПАЛЬНОГО ОБРАЗОВАНИЯ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b="1" dirty="0" smtClean="0">
              <a:solidFill>
                <a:srgbClr val="9900FF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algn="just"/>
            <a:r>
              <a:rPr lang="ru-RU" sz="1600" dirty="0" smtClean="0">
                <a:solidFill>
                  <a:srgbClr val="0000FF"/>
                </a:solidFill>
              </a:rPr>
              <a:t>1. Установить предельный объем муниципального долга Гончаровского сельсовета на </a:t>
            </a:r>
            <a:r>
              <a:rPr lang="ru-RU" sz="1600" dirty="0" smtClean="0">
                <a:solidFill>
                  <a:srgbClr val="0000FF"/>
                </a:solidFill>
              </a:rPr>
              <a:t>2019 </a:t>
            </a:r>
            <a:r>
              <a:rPr lang="ru-RU" sz="1600" dirty="0" smtClean="0">
                <a:solidFill>
                  <a:srgbClr val="0000FF"/>
                </a:solidFill>
              </a:rPr>
              <a:t>год в сумме 2 410 175,00 рублей, на </a:t>
            </a:r>
            <a:r>
              <a:rPr lang="ru-RU" sz="1600" dirty="0" smtClean="0">
                <a:solidFill>
                  <a:srgbClr val="0000FF"/>
                </a:solidFill>
              </a:rPr>
              <a:t>2020 </a:t>
            </a:r>
            <a:r>
              <a:rPr lang="ru-RU" sz="1600" dirty="0" smtClean="0">
                <a:solidFill>
                  <a:srgbClr val="0000FF"/>
                </a:solidFill>
              </a:rPr>
              <a:t>год в сумме 2 419 968 ,00 рублей, на </a:t>
            </a:r>
            <a:r>
              <a:rPr lang="ru-RU" sz="1600" dirty="0" smtClean="0">
                <a:solidFill>
                  <a:srgbClr val="0000FF"/>
                </a:solidFill>
              </a:rPr>
              <a:t>2021 </a:t>
            </a:r>
            <a:r>
              <a:rPr lang="ru-RU" sz="1600" dirty="0" smtClean="0">
                <a:solidFill>
                  <a:srgbClr val="0000FF"/>
                </a:solidFill>
              </a:rPr>
              <a:t>год в сумме 2 428 509,00 рублей.</a:t>
            </a:r>
          </a:p>
          <a:p>
            <a:pPr algn="just"/>
            <a:r>
              <a:rPr lang="ru-RU" sz="1600" dirty="0" smtClean="0">
                <a:solidFill>
                  <a:srgbClr val="0000FF"/>
                </a:solidFill>
              </a:rPr>
              <a:t>2. Установить верхний предел муниципального внутреннего долга муниципального образования на 1 января </a:t>
            </a:r>
            <a:r>
              <a:rPr lang="ru-RU" sz="1600" dirty="0" smtClean="0">
                <a:solidFill>
                  <a:srgbClr val="0000FF"/>
                </a:solidFill>
              </a:rPr>
              <a:t>2020 </a:t>
            </a:r>
            <a:r>
              <a:rPr lang="ru-RU" sz="1600" dirty="0" smtClean="0">
                <a:solidFill>
                  <a:srgbClr val="0000FF"/>
                </a:solidFill>
              </a:rPr>
              <a:t>года по долговым обязательствам в сумме 0 рублей, в том числе по государственным гарантиям – 0  рублей.</a:t>
            </a:r>
          </a:p>
          <a:p>
            <a:pPr algn="just"/>
            <a:r>
              <a:rPr lang="ru-RU" sz="1600" dirty="0" smtClean="0">
                <a:solidFill>
                  <a:srgbClr val="0000FF"/>
                </a:solidFill>
              </a:rPr>
              <a:t>3. Установить верхний предел муниципального внутреннего долга муниципального образования на 1 января </a:t>
            </a:r>
            <a:r>
              <a:rPr lang="ru-RU" sz="1600" dirty="0" smtClean="0">
                <a:solidFill>
                  <a:srgbClr val="0000FF"/>
                </a:solidFill>
              </a:rPr>
              <a:t>2021 </a:t>
            </a:r>
            <a:r>
              <a:rPr lang="ru-RU" sz="1600" dirty="0" smtClean="0">
                <a:solidFill>
                  <a:srgbClr val="0000FF"/>
                </a:solidFill>
              </a:rPr>
              <a:t>года по долговым обязательствам в сумме 0 рублей, в том числе по муниципальным гарантиям – 0 рублей.</a:t>
            </a:r>
          </a:p>
          <a:p>
            <a:pPr algn="just"/>
            <a:r>
              <a:rPr lang="ru-RU" sz="1600" dirty="0" smtClean="0">
                <a:solidFill>
                  <a:srgbClr val="0000FF"/>
                </a:solidFill>
              </a:rPr>
              <a:t>4. Установить верхний предел муниципального внутреннего долга муниципального образования на 1 января </a:t>
            </a:r>
            <a:r>
              <a:rPr lang="ru-RU" sz="1600" dirty="0" smtClean="0">
                <a:solidFill>
                  <a:srgbClr val="0000FF"/>
                </a:solidFill>
              </a:rPr>
              <a:t>2022 </a:t>
            </a:r>
            <a:r>
              <a:rPr lang="ru-RU" sz="1600" dirty="0" smtClean="0">
                <a:solidFill>
                  <a:srgbClr val="0000FF"/>
                </a:solidFill>
              </a:rPr>
              <a:t>года по долговым обязательствам муниципального образования в сумме 0 рублей, в том числе по муниципальным гарантиям – 0 рублей.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b="1" dirty="0" smtClean="0">
              <a:solidFill>
                <a:schemeClr val="tx2">
                  <a:lumMod val="75000"/>
                </a:schemeClr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b="1" dirty="0" smtClean="0">
              <a:solidFill>
                <a:schemeClr val="tx2">
                  <a:lumMod val="75000"/>
                </a:schemeClr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b="1" dirty="0" smtClean="0">
              <a:solidFill>
                <a:schemeClr val="tx2">
                  <a:lumMod val="75000"/>
                </a:schemeClr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1DC89A-2BA0-47AE-8FB5-5DCD762CCBF6}" type="slidenum">
              <a:rPr lang="ru-RU" altLang="ru-RU" smtClean="0"/>
              <a:pPr>
                <a:defRPr/>
              </a:pPr>
              <a:t>24</a:t>
            </a:fld>
            <a:endParaRPr lang="ru-RU" alt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642910" y="428604"/>
            <a:ext cx="771530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tx2"/>
                </a:solidFill>
              </a:rPr>
              <a:t>Показатели  </a:t>
            </a:r>
          </a:p>
          <a:p>
            <a:pPr algn="ctr"/>
            <a:r>
              <a:rPr lang="ru-RU" b="1" dirty="0" smtClean="0">
                <a:solidFill>
                  <a:schemeClr val="tx2"/>
                </a:solidFill>
              </a:rPr>
              <a:t>прогноза социально-экономического развития муниципального образования «Гончаровский сельсовет» Суджанского района Курской области на </a:t>
            </a:r>
            <a:r>
              <a:rPr lang="ru-RU" b="1" dirty="0" smtClean="0">
                <a:solidFill>
                  <a:schemeClr val="tx2"/>
                </a:solidFill>
              </a:rPr>
              <a:t>2019 </a:t>
            </a:r>
            <a:r>
              <a:rPr lang="ru-RU" b="1" dirty="0" smtClean="0">
                <a:solidFill>
                  <a:schemeClr val="tx2"/>
                </a:solidFill>
              </a:rPr>
              <a:t>год и на плановый период </a:t>
            </a:r>
            <a:r>
              <a:rPr lang="ru-RU" b="1" dirty="0" smtClean="0">
                <a:solidFill>
                  <a:schemeClr val="tx2"/>
                </a:solidFill>
              </a:rPr>
              <a:t>2020-2021 </a:t>
            </a:r>
            <a:r>
              <a:rPr lang="ru-RU" b="1" dirty="0" smtClean="0">
                <a:solidFill>
                  <a:schemeClr val="tx2"/>
                </a:solidFill>
              </a:rPr>
              <a:t>гг.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142976" y="1857364"/>
          <a:ext cx="6572295" cy="1071570"/>
        </p:xfrm>
        <a:graphic>
          <a:graphicData uri="http://schemas.openxmlformats.org/drawingml/2006/table">
            <a:tbl>
              <a:tblPr/>
              <a:tblGrid>
                <a:gridCol w="673503"/>
                <a:gridCol w="461237"/>
                <a:gridCol w="463890"/>
                <a:gridCol w="452393"/>
                <a:gridCol w="451950"/>
                <a:gridCol w="451950"/>
                <a:gridCol w="451950"/>
                <a:gridCol w="451950"/>
                <a:gridCol w="451950"/>
                <a:gridCol w="451950"/>
                <a:gridCol w="452393"/>
                <a:gridCol w="452393"/>
                <a:gridCol w="452393"/>
                <a:gridCol w="452393"/>
              </a:tblGrid>
              <a:tr h="61232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Наименование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2016 </a:t>
                      </a: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г.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2017 </a:t>
                      </a: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г. отчет.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темп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роста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ru-RU" sz="6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сниж</a:t>
                      </a: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.)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%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6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2017 </a:t>
                      </a: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г.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Отчет 4 мес.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темп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роста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ru-RU" sz="6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сниж</a:t>
                      </a: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.)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%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6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2018 </a:t>
                      </a: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г.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оценка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темп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роста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ru-RU" sz="6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сниж</a:t>
                      </a: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.)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%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6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2019 </a:t>
                      </a: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г.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прогноз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темп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роста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ru-RU" sz="6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сниж</a:t>
                      </a: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.)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%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6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2020  </a:t>
                      </a: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г.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прогноз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темп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роста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ru-RU" sz="6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сниж</a:t>
                      </a: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.)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%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6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2021  </a:t>
                      </a: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г.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прогноз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темп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роста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ru-RU" sz="6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сниж</a:t>
                      </a: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.)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%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924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МО «Гончаровский сельсовет»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165 165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175 987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106,6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55 689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177 545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100,9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178 765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100,7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179 625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104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181 775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101,2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2286000" y="1571612"/>
            <a:ext cx="4572000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8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ПРОГНОЗ ФОТ В ЭКОНОМИКЕ на </a:t>
            </a:r>
            <a:r>
              <a:rPr lang="ru-RU" sz="8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2019-2021 </a:t>
            </a:r>
            <a:r>
              <a:rPr lang="ru-RU" sz="8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годы тыс.руб.</a:t>
            </a:r>
            <a:endParaRPr lang="ru-RU" sz="800" dirty="0" smtClean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1071537" y="3357562"/>
          <a:ext cx="6643734" cy="1071570"/>
        </p:xfrm>
        <a:graphic>
          <a:graphicData uri="http://schemas.openxmlformats.org/drawingml/2006/table">
            <a:tbl>
              <a:tblPr/>
              <a:tblGrid>
                <a:gridCol w="680823"/>
                <a:gridCol w="466250"/>
                <a:gridCol w="468933"/>
                <a:gridCol w="457310"/>
                <a:gridCol w="456863"/>
                <a:gridCol w="456863"/>
                <a:gridCol w="456863"/>
                <a:gridCol w="456863"/>
                <a:gridCol w="456863"/>
                <a:gridCol w="456863"/>
                <a:gridCol w="457310"/>
                <a:gridCol w="457310"/>
                <a:gridCol w="457310"/>
                <a:gridCol w="457310"/>
              </a:tblGrid>
              <a:tr h="61232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Наименование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2016 </a:t>
                      </a: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г.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2017 </a:t>
                      </a: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г. отчет.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темп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роста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ru-RU" sz="6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сниж</a:t>
                      </a: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.)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%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6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2017 </a:t>
                      </a: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г.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Отчет 4 мес.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темп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роста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ru-RU" sz="6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сниж</a:t>
                      </a: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.)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%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6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2018 </a:t>
                      </a: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г.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оценка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темп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роста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ru-RU" sz="6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сниж</a:t>
                      </a: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.)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%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6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2019 </a:t>
                      </a: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г.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прогноз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темп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роста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ru-RU" sz="6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сниж</a:t>
                      </a: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.)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%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6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2020  </a:t>
                      </a: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г.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прогноз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темп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роста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ru-RU" sz="6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сниж</a:t>
                      </a: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.)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%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6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2021  </a:t>
                      </a: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г.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прогноз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темп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роста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ru-RU" sz="6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сниж</a:t>
                      </a: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.)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%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924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МО «Гончаровский сельсовет»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643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645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100,3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645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645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100,0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646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100,2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647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100,2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649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100,3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2286000" y="3000372"/>
            <a:ext cx="4572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tabLst>
                <a:tab pos="2251075" algn="l"/>
              </a:tabLst>
            </a:pPr>
            <a:r>
              <a:rPr lang="ru-RU" sz="9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ПРОГНОЗ ЧИСЛЕННОСТИ В ЭКОНОМИКЕ</a:t>
            </a:r>
            <a:endParaRPr lang="ru-RU" sz="900" dirty="0" smtClean="0">
              <a:latin typeface="Arial" pitchFamily="34" charset="0"/>
              <a:cs typeface="Arial" pitchFamily="34" charset="0"/>
            </a:endParaRPr>
          </a:p>
          <a:p>
            <a:pPr lvl="0" algn="ctr" eaLnBrk="0" hangingPunct="0">
              <a:tabLst>
                <a:tab pos="2251075" algn="l"/>
              </a:tabLst>
            </a:pPr>
            <a:r>
              <a:rPr lang="ru-RU" sz="9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на </a:t>
            </a:r>
            <a:r>
              <a:rPr lang="ru-RU" sz="9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2019-2021 </a:t>
            </a:r>
            <a:r>
              <a:rPr lang="ru-RU" sz="9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годы</a:t>
            </a:r>
            <a:endParaRPr lang="ru-RU" sz="900" dirty="0" smtClean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1142978" y="5072074"/>
          <a:ext cx="6738940" cy="914400"/>
        </p:xfrm>
        <a:graphic>
          <a:graphicData uri="http://schemas.openxmlformats.org/drawingml/2006/table">
            <a:tbl>
              <a:tblPr/>
              <a:tblGrid>
                <a:gridCol w="666592"/>
                <a:gridCol w="422458"/>
                <a:gridCol w="374904"/>
                <a:gridCol w="422458"/>
                <a:gridCol w="422458"/>
                <a:gridCol w="374904"/>
                <a:gridCol w="422458"/>
                <a:gridCol w="422458"/>
                <a:gridCol w="374904"/>
                <a:gridCol w="422458"/>
                <a:gridCol w="422458"/>
                <a:gridCol w="374904"/>
                <a:gridCol w="374904"/>
                <a:gridCol w="416088"/>
                <a:gridCol w="416088"/>
                <a:gridCol w="408446"/>
              </a:tblGrid>
              <a:tr h="91679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Наименование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2017</a:t>
                      </a:r>
                      <a:r>
                        <a:rPr lang="ru-RU" sz="700" b="1" baseline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7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оценка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2018 </a:t>
                      </a:r>
                      <a:r>
                        <a:rPr lang="ru-RU" sz="7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прогноз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2019 </a:t>
                      </a:r>
                      <a:r>
                        <a:rPr lang="ru-RU" sz="7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прогноз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2020 </a:t>
                      </a:r>
                      <a:r>
                        <a:rPr lang="ru-RU" sz="7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прогноз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2021 </a:t>
                      </a:r>
                      <a:r>
                        <a:rPr lang="ru-RU" sz="7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прогноз 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5839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Оборот розничной торговли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(тыс.руб.)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Темп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роста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(сниж.)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предыд.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году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(%)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Индекс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дефляции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цен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Оборот розничной торговли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(тыс.руб.).)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Темп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роста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(сниж.)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предыд.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году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(%)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Индекс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дефляции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цен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Оборот розничной торговли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(тыс.руб.)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Темп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роста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(сниж.)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предыд.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году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(%)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Индекс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дефляции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цен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Оборот розничной торговли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(тыс.руб.)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Темп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роста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ru-RU" sz="5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сниж</a:t>
                      </a:r>
                      <a:r>
                        <a:rPr lang="ru-RU" sz="5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.)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предыд</a:t>
                      </a:r>
                      <a:r>
                        <a:rPr lang="ru-RU" sz="5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году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(%)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Индекс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дефляции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цен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Оборот розничной торговли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(тыс.руб.)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Темп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роста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(сниж.)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предыд.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году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(%)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Индекс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дефляции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цен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74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МО «Гончаровский 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сельсовет»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6458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101,8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141,8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6818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103,3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102,2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7388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103,3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104,9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7921,8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103,4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103,7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8518,9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103,5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103,9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4" name="Прямоугольник 13"/>
          <p:cNvSpPr/>
          <p:nvPr/>
        </p:nvSpPr>
        <p:spPr>
          <a:xfrm>
            <a:off x="3214678" y="4398496"/>
            <a:ext cx="308542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endParaRPr lang="ru-RU" sz="900" b="1" dirty="0" smtClean="0">
              <a:solidFill>
                <a:srgbClr val="000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algn="ctr"/>
            <a:r>
              <a:rPr lang="ru-RU" sz="9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Оборот розничной торговли</a:t>
            </a:r>
            <a:endParaRPr lang="ru-RU" sz="9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1DC89A-2BA0-47AE-8FB5-5DCD762CCBF6}" type="slidenum">
              <a:rPr lang="ru-RU" altLang="ru-RU" smtClean="0"/>
              <a:pPr>
                <a:defRPr/>
              </a:pPr>
              <a:t>25</a:t>
            </a:fld>
            <a:endParaRPr lang="ru-RU" altLang="ru-RU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428728" y="1262320"/>
          <a:ext cx="6572296" cy="5027631"/>
        </p:xfrm>
        <a:graphic>
          <a:graphicData uri="http://schemas.openxmlformats.org/drawingml/2006/table">
            <a:tbl>
              <a:tblPr/>
              <a:tblGrid>
                <a:gridCol w="4406945"/>
                <a:gridCol w="2165351"/>
              </a:tblGrid>
              <a:tr h="35262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solidFill>
                            <a:schemeClr val="accent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Наименование</a:t>
                      </a:r>
                      <a:endParaRPr lang="ru-RU" sz="1600" b="1" i="1" dirty="0">
                        <a:solidFill>
                          <a:schemeClr val="accent5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1207" marR="612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dirty="0" smtClean="0">
                          <a:solidFill>
                            <a:schemeClr val="accent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Сумма</a:t>
                      </a:r>
                      <a:endParaRPr lang="ru-RU" sz="1600" b="1" i="1" dirty="0">
                        <a:solidFill>
                          <a:schemeClr val="accent5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207" marR="612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  <a:tr h="57206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Муниципальная программа «Развитие муниципальной службы муниципального образования «Гончаровский сельсовет» Суджанского района Курской области»</a:t>
                      </a:r>
                      <a:endParaRPr lang="ru-RU" sz="11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207" marR="6120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latin typeface="Times New Roman"/>
                          <a:ea typeface="Times New Roman"/>
                          <a:cs typeface="Times New Roman"/>
                        </a:rPr>
                        <a:t>1 000,00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207" marR="6120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049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100" u="none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  <a:hlinkClick r:id="rId2"/>
                        </a:rPr>
                        <a:t>Муниципальная программа  «Защита населения и территории от чрезвычайных ситуаций, обеспечение пожарной безопасности и безопасности людей на водных объектах муниципального образования «Гончаровский сельсовет»</a:t>
                      </a:r>
                      <a:r>
                        <a:rPr lang="ru-RU" sz="1100" u="none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Суджанского района Курской области»</a:t>
                      </a:r>
                      <a:endParaRPr lang="ru-RU" sz="1100" u="none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207" marR="612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latin typeface="Times New Roman"/>
                          <a:ea typeface="Times New Roman"/>
                          <a:cs typeface="Times New Roman"/>
                        </a:rPr>
                        <a:t>13 000,00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207" marR="6120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6275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100" u="none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Arial"/>
                          <a:ea typeface="Times New Roman"/>
                          <a:cs typeface="Times New Roman"/>
                          <a:hlinkClick r:id="rId3"/>
                        </a:rPr>
                        <a:t>Муниципальная программа  «Обеспечение доступным и комфортным жильем и коммунальными услугами граждан в </a:t>
                      </a:r>
                      <a:r>
                        <a:rPr lang="ru-RU" sz="1100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Arial"/>
                          <a:ea typeface="Times New Roman"/>
                          <a:cs typeface="Times New Roman"/>
                          <a:hlinkClick r:id="rId3"/>
                        </a:rPr>
                        <a:t>муниципальном образовании «Гончаровский сельсовет» Суджанского района Курской области»</a:t>
                      </a:r>
                      <a:endParaRPr lang="ru-RU" sz="1100" u="none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207" marR="612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ru-RU" sz="11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197 955,00</a:t>
                      </a:r>
                      <a:endParaRPr lang="ru-RU" sz="1100" b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207" marR="612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206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Муниципальная программа "Развитие культуры муниципального образования «Гончаровский сельсовет» Суджанского района Курской области»</a:t>
                      </a:r>
                      <a:endParaRPr lang="ru-RU" sz="11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207" marR="612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ru-RU" sz="11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1 668 966,00</a:t>
                      </a:r>
                      <a:endParaRPr lang="ru-RU" sz="1100" b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207" marR="612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206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Муниципальная программа «Социальная поддержка граждан в муниципальном образовании «Гончаровский сельсовет» Суджанского района Курской области»</a:t>
                      </a:r>
                      <a:endParaRPr lang="ru-RU" sz="11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207" marR="6120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en-US" sz="11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198 784.00</a:t>
                      </a:r>
                      <a:endParaRPr lang="ru-RU" sz="1100" b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207" marR="612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206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kumimoji="0" lang="ru-RU" sz="1100" b="1" u="sng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hlinkClick r:id="rId3"/>
                        </a:rPr>
                        <a:t>Муниципальная программа  «Формирование современной городской среды в </a:t>
                      </a:r>
                      <a:r>
                        <a:rPr kumimoji="0" lang="ru-RU" sz="1100" b="1" u="none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hlinkClick r:id="rId3"/>
                        </a:rPr>
                        <a:t>муниципальном образовании «</a:t>
                      </a:r>
                      <a:r>
                        <a:rPr kumimoji="0" lang="ru-RU" sz="1100" b="1" u="none" strike="noStrike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hlinkClick r:id="rId3"/>
                        </a:rPr>
                        <a:t>Гончаровский</a:t>
                      </a:r>
                      <a:r>
                        <a:rPr kumimoji="0" lang="ru-RU" sz="1100" b="1" u="none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hlinkClick r:id="rId3"/>
                        </a:rPr>
                        <a:t> сельсовет» </a:t>
                      </a:r>
                      <a:r>
                        <a:rPr kumimoji="0" lang="ru-RU" sz="1100" b="1" u="none" strike="noStrike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hlinkClick r:id="rId3"/>
                        </a:rPr>
                        <a:t>Суджанского</a:t>
                      </a:r>
                      <a:r>
                        <a:rPr kumimoji="0" lang="ru-RU" sz="1100" b="1" u="none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hlinkClick r:id="rId3"/>
                        </a:rPr>
                        <a:t> района Курской области»</a:t>
                      </a:r>
                      <a:r>
                        <a:rPr kumimoji="0" lang="ru-RU" sz="11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1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на 2018-2022 годы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207" marR="6120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ru-RU" sz="11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99 539,00</a:t>
                      </a:r>
                      <a:endParaRPr lang="ru-RU" sz="1100" b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207" marR="612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5344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Муниципальная программа "Повышение эффективности работы с молодёжью, организация отдыха и оздоровления детей, молодёжи, развитие физической культуры и спорта муниципального образования «Гончаровский сельсовет» Суджанского района Курской области»</a:t>
                      </a:r>
                      <a:endParaRPr lang="ru-RU" sz="11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207" marR="6120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latin typeface="Times New Roman"/>
                          <a:ea typeface="Times New Roman"/>
                          <a:cs typeface="Times New Roman"/>
                        </a:rPr>
                        <a:t>1 000,00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207" marR="612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1643042" y="214290"/>
            <a:ext cx="65722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tx2"/>
                </a:solidFill>
              </a:rPr>
              <a:t>Сведения о расходах на реализацию муниципальных программ на текущий финансовый год</a:t>
            </a:r>
            <a:endParaRPr lang="ru-RU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1DC89A-2BA0-47AE-8FB5-5DCD762CCBF6}" type="slidenum">
              <a:rPr lang="ru-RU" altLang="ru-RU" smtClean="0"/>
              <a:pPr>
                <a:defRPr/>
              </a:pPr>
              <a:t>26</a:t>
            </a:fld>
            <a:endParaRPr lang="ru-RU" alt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500034" y="428604"/>
            <a:ext cx="8429684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tx2"/>
                </a:solidFill>
              </a:rPr>
              <a:t>Контактная информация </a:t>
            </a:r>
          </a:p>
          <a:p>
            <a:pPr algn="ctr"/>
            <a:r>
              <a:rPr lang="ru-RU" sz="2000" b="1" dirty="0" smtClean="0">
                <a:solidFill>
                  <a:schemeClr val="tx2"/>
                </a:solidFill>
              </a:rPr>
              <a:t>для взаимодействия с гражданами: </a:t>
            </a:r>
          </a:p>
          <a:p>
            <a:pPr algn="ctr"/>
            <a:endParaRPr lang="ru-RU" sz="2000" dirty="0" smtClean="0"/>
          </a:p>
          <a:p>
            <a:pPr algn="ctr"/>
            <a:endParaRPr lang="ru-RU" sz="2000" dirty="0" smtClean="0"/>
          </a:p>
          <a:p>
            <a:pPr algn="just"/>
            <a:r>
              <a:rPr lang="ru-RU" sz="2000" dirty="0" smtClean="0"/>
              <a:t>307800, Курская область, Суджанский район сл.Гончаровка, ул.Гагарина д.74</a:t>
            </a:r>
            <a:endParaRPr lang="en-US" sz="2000" dirty="0" smtClean="0"/>
          </a:p>
          <a:p>
            <a:pPr algn="just"/>
            <a:endParaRPr lang="ru-RU" sz="2000" dirty="0" smtClean="0"/>
          </a:p>
          <a:p>
            <a:pPr algn="just"/>
            <a:r>
              <a:rPr lang="ru-RU" sz="2000" dirty="0" smtClean="0"/>
              <a:t> Администрация Гончаровского сельсовета Суджанского района Курской области тел.: (47143) 2-27-75; 3-12-69 Факс: (47143) 2-27-75 </a:t>
            </a:r>
            <a:r>
              <a:rPr lang="ru-RU" sz="2000" dirty="0" err="1" smtClean="0"/>
              <a:t>Е-mail</a:t>
            </a:r>
            <a:r>
              <a:rPr lang="ru-RU" sz="2000" dirty="0" smtClean="0"/>
              <a:t>: </a:t>
            </a:r>
            <a:r>
              <a:rPr lang="en-US" sz="2000" dirty="0" smtClean="0"/>
              <a:t>goncharovka2012@ya</a:t>
            </a:r>
            <a:r>
              <a:rPr lang="ru-RU" sz="2000" dirty="0" smtClean="0"/>
              <a:t>.</a:t>
            </a:r>
            <a:r>
              <a:rPr lang="ru-RU" sz="2000" dirty="0" err="1" smtClean="0"/>
              <a:t>ru</a:t>
            </a:r>
            <a:endParaRPr lang="ru-RU" sz="2000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sz="2000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sz="2000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ru-RU" sz="2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sz="20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Основные понятия и определения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8258204" cy="5384190"/>
          </a:xfrm>
        </p:spPr>
        <p:txBody>
          <a:bodyPr>
            <a:noAutofit/>
          </a:bodyPr>
          <a:lstStyle/>
          <a:p>
            <a:pPr algn="just"/>
            <a:r>
              <a:rPr lang="ru-RU" sz="1600" dirty="0" smtClean="0">
                <a:solidFill>
                  <a:srgbClr val="FF0000"/>
                </a:solidFill>
              </a:rPr>
              <a:t>Бюджет</a:t>
            </a:r>
            <a:r>
              <a:rPr lang="ru-RU" sz="1400" dirty="0" smtClean="0"/>
              <a:t> (от </a:t>
            </a:r>
            <a:r>
              <a:rPr lang="ru-RU" sz="1400" dirty="0" err="1" smtClean="0"/>
              <a:t>старонормандского</a:t>
            </a:r>
            <a:r>
              <a:rPr lang="ru-RU" sz="1400" dirty="0" smtClean="0"/>
              <a:t> </a:t>
            </a:r>
            <a:r>
              <a:rPr lang="ru-RU" sz="1400" dirty="0" err="1" smtClean="0"/>
              <a:t>bougette</a:t>
            </a:r>
            <a:r>
              <a:rPr lang="ru-RU" sz="1400" dirty="0" smtClean="0"/>
              <a:t> — кошелёк, сумка, кожаный мешок, мешок с деньгами) – схема доходов и расходов определённого лица (семьи, бизнеса, организации, государства и т.д.), устанавливаемая на определённый период времени; </a:t>
            </a:r>
          </a:p>
          <a:p>
            <a:pPr algn="just"/>
            <a:r>
              <a:rPr lang="ru-RU" sz="1400" dirty="0" smtClean="0">
                <a:solidFill>
                  <a:srgbClr val="FF0000"/>
                </a:solidFill>
              </a:rPr>
              <a:t>Бюджет</a:t>
            </a:r>
            <a:r>
              <a:rPr lang="ru-RU" sz="1400" dirty="0" smtClean="0"/>
              <a:t> муниципального образования (местный бюджет) – форма образования и расходования денежных средств, предназначенных для финансового обеспечения задач и функций местного самоуправления; </a:t>
            </a:r>
          </a:p>
          <a:p>
            <a:pPr algn="just"/>
            <a:r>
              <a:rPr lang="ru-RU" sz="1600" dirty="0" smtClean="0">
                <a:solidFill>
                  <a:srgbClr val="FF0000"/>
                </a:solidFill>
              </a:rPr>
              <a:t>Бюджетный процесс </a:t>
            </a:r>
            <a:r>
              <a:rPr lang="ru-RU" sz="1400" dirty="0" smtClean="0"/>
              <a:t>– регламентируемая нормами права деятельность органов местного самоуправления по составлению и рассмотрению проекта бюджета, утверждению и исполнению бюджета, контролю исполнения, осуществлению бюджетного учета, составлению, рассмотрению и утверждению бюджетной отчетности, внешней проверке; </a:t>
            </a:r>
          </a:p>
          <a:p>
            <a:pPr algn="just"/>
            <a:r>
              <a:rPr lang="ru-RU" sz="1600" dirty="0" smtClean="0">
                <a:solidFill>
                  <a:srgbClr val="FF0000"/>
                </a:solidFill>
              </a:rPr>
              <a:t>Бюджетная политика </a:t>
            </a:r>
            <a:r>
              <a:rPr lang="ru-RU" sz="1400" dirty="0" smtClean="0"/>
              <a:t>– система мер органов местного самоуправления в области организации бюджетного процесса и эффективного использования бюджетных средств, определение приоритетных видов расходов бюджета, разработка мер по сбалансированности бюджета; </a:t>
            </a:r>
          </a:p>
          <a:p>
            <a:pPr algn="just"/>
            <a:r>
              <a:rPr lang="ru-RU" sz="1600" dirty="0" smtClean="0">
                <a:solidFill>
                  <a:srgbClr val="FF0000"/>
                </a:solidFill>
              </a:rPr>
              <a:t>Бюджетная роспись </a:t>
            </a:r>
            <a:r>
              <a:rPr lang="ru-RU" sz="1400" dirty="0" smtClean="0"/>
              <a:t>- документ, который составляется и ведется главным распорядителем бюджетных средств (главным администратором источников финансирования дефицита бюджета) в соответствии с Бюджетным кодексом Российской Федерации в целях исполнения бюджета по расходам (источникам финансирования дефицита бюджета); </a:t>
            </a:r>
            <a:endParaRPr lang="ru-RU" sz="14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D9D6C2-B4B6-44A5-A1FC-6B19047EE7F1}" type="slidenum">
              <a:rPr lang="ru-RU" altLang="ru-RU" smtClean="0"/>
              <a:pPr>
                <a:defRPr/>
              </a:pPr>
              <a:t>3</a:t>
            </a:fld>
            <a:endParaRPr lang="ru-RU" altLang="ru-RU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57232"/>
            <a:ext cx="7901014" cy="5598504"/>
          </a:xfrm>
        </p:spPr>
        <p:txBody>
          <a:bodyPr>
            <a:normAutofit fontScale="55000" lnSpcReduction="20000"/>
          </a:bodyPr>
          <a:lstStyle/>
          <a:p>
            <a:pPr algn="just"/>
            <a:r>
              <a:rPr lang="ru-RU" sz="2900" dirty="0" smtClean="0">
                <a:solidFill>
                  <a:srgbClr val="FF0000"/>
                </a:solidFill>
              </a:rPr>
              <a:t>Бюджетная смета </a:t>
            </a:r>
            <a:r>
              <a:rPr lang="ru-RU" sz="2800" dirty="0" smtClean="0"/>
              <a:t>- документ, устанавливающий в соответствии с классификацией расходов бюджетов лимиты бюджетных обязательств казенного учреждения;</a:t>
            </a:r>
          </a:p>
          <a:p>
            <a:pPr algn="just"/>
            <a:r>
              <a:rPr lang="ru-RU" sz="2800" dirty="0" smtClean="0">
                <a:solidFill>
                  <a:srgbClr val="FF0000"/>
                </a:solidFill>
              </a:rPr>
              <a:t>Бюджетные ассигнования</a:t>
            </a:r>
            <a:r>
              <a:rPr lang="ru-RU" sz="2800" dirty="0" smtClean="0"/>
              <a:t> - предельные объемы денежных средств, предусмотренных в соответствующем финансовом году для исполнения бюджетных обязательств; </a:t>
            </a:r>
          </a:p>
          <a:p>
            <a:pPr algn="just"/>
            <a:r>
              <a:rPr lang="ru-RU" sz="2800" dirty="0" smtClean="0">
                <a:solidFill>
                  <a:srgbClr val="FF0000"/>
                </a:solidFill>
              </a:rPr>
              <a:t>Бюджетные инвестиции </a:t>
            </a:r>
            <a:r>
              <a:rPr lang="ru-RU" sz="2800" dirty="0" smtClean="0"/>
              <a:t>- бюджетные средства, направляемые на создание или увеличение за счет средств бюджета поселения стоимости муниципального имущества; </a:t>
            </a:r>
          </a:p>
          <a:p>
            <a:pPr algn="just"/>
            <a:r>
              <a:rPr lang="ru-RU" sz="2800" dirty="0" smtClean="0">
                <a:solidFill>
                  <a:srgbClr val="FF0000"/>
                </a:solidFill>
              </a:rPr>
              <a:t>Бюджетные обязательства </a:t>
            </a:r>
            <a:r>
              <a:rPr lang="ru-RU" sz="2800" dirty="0" smtClean="0"/>
              <a:t>- расходные обязательства, подлежащие исполнению в соответствующем финансовом году; </a:t>
            </a:r>
          </a:p>
          <a:p>
            <a:pPr algn="just"/>
            <a:r>
              <a:rPr lang="ru-RU" sz="2800" dirty="0" smtClean="0">
                <a:solidFill>
                  <a:srgbClr val="FF0000"/>
                </a:solidFill>
              </a:rPr>
              <a:t>Ведомственная структура расходов бюджета </a:t>
            </a:r>
            <a:r>
              <a:rPr lang="ru-RU" sz="2800" dirty="0" smtClean="0"/>
              <a:t>- распределение бюджетных ассигнований, предусмотренных решением о бюджете, по главным распорядителям бюджетных средств, разделам, подразделам, целевым статьям, группам видов расходов классификации расходов бюджетов;</a:t>
            </a:r>
          </a:p>
          <a:p>
            <a:pPr algn="just"/>
            <a:r>
              <a:rPr lang="ru-RU" sz="2800" dirty="0" smtClean="0">
                <a:solidFill>
                  <a:srgbClr val="FF0000"/>
                </a:solidFill>
              </a:rPr>
              <a:t>Дотации</a:t>
            </a:r>
            <a:r>
              <a:rPr lang="ru-RU" sz="2800" dirty="0" smtClean="0"/>
              <a:t> - межбюджетные трансферты, предоставляемые на безвозмездной и безвозвратной основе без установления направлений и (или) условий их использования; </a:t>
            </a:r>
          </a:p>
          <a:p>
            <a:pPr algn="just"/>
            <a:r>
              <a:rPr lang="ru-RU" sz="2800" dirty="0" smtClean="0">
                <a:solidFill>
                  <a:srgbClr val="FF0000"/>
                </a:solidFill>
              </a:rPr>
              <a:t>Межбюджетные трансферты </a:t>
            </a:r>
            <a:r>
              <a:rPr lang="ru-RU" sz="2800" dirty="0" smtClean="0"/>
              <a:t>- средства, предоставляемые одним бюджетом бюджетной системы Российской Федерации другому бюджету бюджетной системы Российской Федерации;</a:t>
            </a:r>
          </a:p>
          <a:p>
            <a:pPr algn="just"/>
            <a:r>
              <a:rPr lang="ru-RU" sz="2800" dirty="0" smtClean="0">
                <a:solidFill>
                  <a:srgbClr val="FF0000"/>
                </a:solidFill>
              </a:rPr>
              <a:t>Дефицит бюджета </a:t>
            </a:r>
            <a:r>
              <a:rPr lang="ru-RU" sz="2800" dirty="0" smtClean="0"/>
              <a:t>– превышение расходов бюджета над доходами бюджета; </a:t>
            </a:r>
          </a:p>
          <a:p>
            <a:pPr algn="just"/>
            <a:r>
              <a:rPr lang="ru-RU" sz="2800" dirty="0" err="1" smtClean="0">
                <a:solidFill>
                  <a:srgbClr val="FF0000"/>
                </a:solidFill>
              </a:rPr>
              <a:t>Профицит</a:t>
            </a:r>
            <a:r>
              <a:rPr lang="ru-RU" sz="2800" dirty="0" smtClean="0">
                <a:solidFill>
                  <a:srgbClr val="FF0000"/>
                </a:solidFill>
              </a:rPr>
              <a:t> бюджета </a:t>
            </a:r>
            <a:r>
              <a:rPr lang="ru-RU" sz="2800" dirty="0" smtClean="0"/>
              <a:t>– превышение доходов бюджета над расходами бюджета.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D9D6C2-B4B6-44A5-A1FC-6B19047EE7F1}" type="slidenum">
              <a:rPr lang="ru-RU" altLang="ru-RU" smtClean="0"/>
              <a:pPr>
                <a:defRPr/>
              </a:pPr>
              <a:t>4</a:t>
            </a:fld>
            <a:endParaRPr lang="ru-RU" altLang="ru-RU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ОСНОВНЫЕ НАПРАВЛЕНИЯ БЮДЖЕТНОЙ И НАЛОГОВОЙ ПОЛИТИКИ НА </a:t>
            </a:r>
            <a:r>
              <a:rPr lang="ru-RU" dirty="0" smtClean="0"/>
              <a:t>2019-2021 </a:t>
            </a:r>
            <a:r>
              <a:rPr lang="ru-RU" dirty="0" smtClean="0"/>
              <a:t>ГОДЫ.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9416"/>
            <a:ext cx="8329642" cy="4846320"/>
          </a:xfrm>
        </p:spPr>
        <p:txBody>
          <a:bodyPr>
            <a:normAutofit fontScale="40000" lnSpcReduction="20000"/>
          </a:bodyPr>
          <a:lstStyle/>
          <a:p>
            <a:pPr algn="just">
              <a:buNone/>
            </a:pPr>
            <a:r>
              <a:rPr lang="ru-RU" dirty="0" smtClean="0"/>
              <a:t>           </a:t>
            </a:r>
            <a:r>
              <a:rPr lang="ru-RU" sz="3400" dirty="0" smtClean="0">
                <a:solidFill>
                  <a:srgbClr val="FF0000"/>
                </a:solidFill>
              </a:rPr>
              <a:t>Бюджетная политика </a:t>
            </a:r>
            <a:r>
              <a:rPr lang="ru-RU" dirty="0" smtClean="0"/>
              <a:t>как составная часть экономической политики должна быть нацелена на проведение всесторонней модернизации экономики, создание условий для повышения ее эффективности, долгосрочного устойчивого развития, достижения конкретных результатов.</a:t>
            </a:r>
          </a:p>
          <a:p>
            <a:pPr algn="just">
              <a:buNone/>
            </a:pPr>
            <a:r>
              <a:rPr lang="ru-RU" dirty="0" smtClean="0"/>
              <a:t>          Социально-экономическая и бюджетная политика должны осуществляться в интересах населения  МО.</a:t>
            </a:r>
          </a:p>
          <a:p>
            <a:pPr algn="just">
              <a:buNone/>
            </a:pPr>
            <a:r>
              <a:rPr lang="ru-RU" dirty="0" smtClean="0"/>
              <a:t>          В целях создания условий для повышения эффективности управления финансами и роста благосостояния жителей Гончаровского сельсовета необходимо решать следующие задачи:</a:t>
            </a:r>
          </a:p>
          <a:p>
            <a:pPr algn="just"/>
            <a:r>
              <a:rPr lang="ru-RU" dirty="0" smtClean="0"/>
              <a:t>обеспечение макроэкономической стабильности, которая предусматривает в том числе сбалансированный бюджет, последовательное снижение бюджетного дефицита, предсказуемые параметры инфляции с задачей ограничения и последовательного снижения размеров дефицита бюджета;</a:t>
            </a:r>
          </a:p>
          <a:p>
            <a:pPr algn="just"/>
            <a:r>
              <a:rPr lang="ru-RU" dirty="0" smtClean="0"/>
              <a:t>необходимо обеспечить прозрачность и открытость бюджета и бюджетного процесса;</a:t>
            </a:r>
          </a:p>
          <a:p>
            <a:pPr algn="just"/>
            <a:r>
              <a:rPr lang="ru-RU" dirty="0" smtClean="0"/>
              <a:t>координация долгосрочного стратегического и бюджетного планирования с трезвой оценкой приоритетности стратегических задач, сопоставления их с реальными возможностями;</a:t>
            </a:r>
          </a:p>
          <a:p>
            <a:pPr algn="just"/>
            <a:r>
              <a:rPr lang="ru-RU" dirty="0" smtClean="0"/>
              <a:t>вести четкие правила оценки объема действующих расходных обязательств и процедуры принятия новых расходных обязательств, предусмотрев повышение ответственности за достоверность их финансово-экономических обоснований;</a:t>
            </a:r>
          </a:p>
          <a:p>
            <a:pPr algn="just"/>
            <a:r>
              <a:rPr lang="ru-RU" dirty="0" smtClean="0"/>
              <a:t>в целях повышение эффективности расходования бюджетных средств на финансирование социальной сферы, благоустройства территории необходимо стимулировать переход к формированию местного бюджета программно-целевым методом;</a:t>
            </a:r>
          </a:p>
          <a:p>
            <a:pPr algn="just"/>
            <a:r>
              <a:rPr lang="ru-RU" dirty="0" smtClean="0"/>
              <a:t>обеспечение нацеленности бюджетной системы на достижение конкретных результатов;</a:t>
            </a:r>
          </a:p>
          <a:p>
            <a:pPr algn="just"/>
            <a:r>
              <a:rPr lang="ru-RU" dirty="0" smtClean="0"/>
              <a:t>повышение качества управления;</a:t>
            </a:r>
          </a:p>
          <a:p>
            <a:pPr algn="just"/>
            <a:r>
              <a:rPr lang="ru-RU" dirty="0" smtClean="0"/>
              <a:t>повышение эффективности системы социального обеспечения;</a:t>
            </a:r>
          </a:p>
          <a:p>
            <a:pPr algn="just"/>
            <a:r>
              <a:rPr lang="ru-RU" dirty="0" smtClean="0"/>
              <a:t>обеспечение устойчивости бюджетной системы муниципального образования.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D9D6C2-B4B6-44A5-A1FC-6B19047EE7F1}" type="slidenum">
              <a:rPr lang="ru-RU" altLang="ru-RU" smtClean="0"/>
              <a:pPr>
                <a:defRPr/>
              </a:pPr>
              <a:t>5</a:t>
            </a:fld>
            <a:endParaRPr lang="ru-RU" altLang="ru-RU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42918"/>
            <a:ext cx="8258204" cy="5812818"/>
          </a:xfrm>
        </p:spPr>
        <p:txBody>
          <a:bodyPr>
            <a:normAutofit fontScale="47500" lnSpcReduction="20000"/>
          </a:bodyPr>
          <a:lstStyle/>
          <a:p>
            <a:pPr algn="ctr"/>
            <a:r>
              <a:rPr lang="ru-RU" sz="2900" dirty="0" smtClean="0">
                <a:solidFill>
                  <a:srgbClr val="FF0000"/>
                </a:solidFill>
              </a:rPr>
              <a:t>Основными </a:t>
            </a:r>
            <a:r>
              <a:rPr lang="ru-RU" sz="2900" dirty="0" smtClean="0">
                <a:solidFill>
                  <a:srgbClr val="FF0000"/>
                </a:solidFill>
                <a:hlinkClick r:id="rId2"/>
              </a:rPr>
              <a:t>направлениями</a:t>
            </a:r>
            <a:r>
              <a:rPr lang="ru-RU" sz="2900" dirty="0" smtClean="0">
                <a:solidFill>
                  <a:srgbClr val="FF0000"/>
                </a:solidFill>
              </a:rPr>
              <a:t> налоговой политики на </a:t>
            </a:r>
            <a:r>
              <a:rPr lang="ru-RU" sz="2900" dirty="0" smtClean="0">
                <a:solidFill>
                  <a:srgbClr val="FF0000"/>
                </a:solidFill>
              </a:rPr>
              <a:t>2019 </a:t>
            </a:r>
            <a:r>
              <a:rPr lang="ru-RU" sz="2900" dirty="0" smtClean="0">
                <a:solidFill>
                  <a:srgbClr val="FF0000"/>
                </a:solidFill>
              </a:rPr>
              <a:t>год и плановый период </a:t>
            </a:r>
            <a:r>
              <a:rPr lang="ru-RU" sz="2900" dirty="0" smtClean="0">
                <a:solidFill>
                  <a:srgbClr val="FF0000"/>
                </a:solidFill>
              </a:rPr>
              <a:t>2020 </a:t>
            </a:r>
            <a:r>
              <a:rPr lang="ru-RU" sz="2900" dirty="0" smtClean="0">
                <a:solidFill>
                  <a:srgbClr val="FF0000"/>
                </a:solidFill>
              </a:rPr>
              <a:t>и </a:t>
            </a:r>
            <a:r>
              <a:rPr lang="ru-RU" sz="2900" dirty="0" smtClean="0">
                <a:solidFill>
                  <a:srgbClr val="FF0000"/>
                </a:solidFill>
              </a:rPr>
              <a:t>2021 </a:t>
            </a:r>
            <a:r>
              <a:rPr lang="ru-RU" sz="2900" dirty="0" smtClean="0">
                <a:solidFill>
                  <a:srgbClr val="FF0000"/>
                </a:solidFill>
              </a:rPr>
              <a:t>годов, предусматривается:</a:t>
            </a:r>
          </a:p>
          <a:p>
            <a:pPr algn="just"/>
            <a:r>
              <a:rPr lang="ru-RU" dirty="0" smtClean="0"/>
              <a:t>-	обеспечение роста доходов местного бюджета за счет улучшения администрирования уже существующих налогов;</a:t>
            </a:r>
          </a:p>
          <a:p>
            <a:pPr lvl="0" algn="just"/>
            <a:r>
              <a:rPr lang="ru-RU" dirty="0" smtClean="0"/>
              <a:t>проведение подготовительных  работ по введению на территории</a:t>
            </a:r>
            <a:br>
              <a:rPr lang="ru-RU" dirty="0" smtClean="0"/>
            </a:br>
            <a:r>
              <a:rPr lang="ru-RU" dirty="0" smtClean="0"/>
              <a:t>сельсовета налога на имущество (формирование участков под</a:t>
            </a:r>
            <a:br>
              <a:rPr lang="ru-RU" dirty="0" smtClean="0"/>
            </a:br>
            <a:r>
              <a:rPr lang="ru-RU" dirty="0" smtClean="0"/>
              <a:t>многоквартирными домами, выявление не вовлеченных в налогообложение объектов недвижимости, принадлежащих на праве собственности физическим лицам);</a:t>
            </a:r>
          </a:p>
          <a:p>
            <a:pPr lvl="0" algn="just"/>
            <a:r>
              <a:rPr lang="ru-RU" dirty="0" smtClean="0"/>
              <a:t>проведение инвентаризации налоговых льгот по налогу на имущество физических лиц и земельному налогу;</a:t>
            </a:r>
          </a:p>
          <a:p>
            <a:pPr algn="just"/>
            <a:r>
              <a:rPr lang="ru-RU" dirty="0" smtClean="0"/>
              <a:t>- продолжение работы по взаимодействию с организациями, допускающими выплату заработной платы ниже установленного в Курской области прожиточного минимума для трудоспособного населения, совершенствования методов взаимодействия по легализации «теневой» заработной платы;</a:t>
            </a:r>
          </a:p>
          <a:p>
            <a:pPr algn="just"/>
            <a:r>
              <a:rPr lang="ru-RU" dirty="0" smtClean="0"/>
              <a:t>- продолжение работы по повышению эффективности использования муниципального имущества с целью увеличения поступлений в бюджет неналоговых доходов;</a:t>
            </a:r>
          </a:p>
          <a:p>
            <a:pPr algn="just"/>
            <a:r>
              <a:rPr lang="ru-RU" dirty="0" smtClean="0"/>
              <a:t>-  активизировать работу по распоряжению земельными участками, государственная собственность на которые не разграничена;</a:t>
            </a:r>
          </a:p>
          <a:p>
            <a:pPr algn="just"/>
            <a:r>
              <a:rPr lang="ru-RU" dirty="0" smtClean="0"/>
              <a:t>- создание  благоприятных условий для деятельности субъектов среднего и малого предпринимательства во всех отраслях;</a:t>
            </a:r>
          </a:p>
          <a:p>
            <a:pPr algn="just"/>
            <a:r>
              <a:rPr lang="ru-RU" dirty="0" smtClean="0"/>
              <a:t>-инвентаризация сведений об объектах недвижимого имущества, сформированных Управлением </a:t>
            </a:r>
            <a:r>
              <a:rPr lang="ru-RU" dirty="0" err="1" smtClean="0"/>
              <a:t>Росреестра</a:t>
            </a:r>
            <a:r>
              <a:rPr lang="ru-RU" dirty="0" smtClean="0"/>
              <a:t> по Курской области, с целью выявления объектов, не поставленных на кадастровый учет;</a:t>
            </a:r>
          </a:p>
          <a:p>
            <a:pPr algn="just"/>
            <a:r>
              <a:rPr lang="ru-RU" dirty="0" smtClean="0"/>
              <a:t>-проведение  разъяснительной работы с физическими лицами о необходимости регистрации объектов недвижимости в органах,</a:t>
            </a:r>
            <a:br>
              <a:rPr lang="ru-RU" dirty="0" smtClean="0"/>
            </a:br>
            <a:r>
              <a:rPr lang="ru-RU" dirty="0" smtClean="0"/>
              <a:t>осуществляющих регистрацию прав на недвижимое имущество и сделок с ним.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D9D6C2-B4B6-44A5-A1FC-6B19047EE7F1}" type="slidenum">
              <a:rPr lang="ru-RU" altLang="ru-RU" smtClean="0"/>
              <a:pPr>
                <a:defRPr/>
              </a:pPr>
              <a:t>6</a:t>
            </a:fld>
            <a:endParaRPr lang="ru-RU" altLang="ru-RU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084263" y="260350"/>
            <a:ext cx="8059737" cy="1008063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ru-RU" altLang="ru-RU" sz="3800" dirty="0" smtClean="0"/>
              <a:t>ЭТАПЫ СОСТАВЛЕНИЯ И УТВЕРЖДЕНИЯ БЮДЖЕТА Гончаровского сельсовета</a:t>
            </a:r>
            <a:br>
              <a:rPr lang="ru-RU" altLang="ru-RU" sz="3800" dirty="0" smtClean="0"/>
            </a:br>
            <a:endParaRPr lang="ru-RU" altLang="ru-RU" sz="2000" dirty="0" smtClean="0"/>
          </a:p>
        </p:txBody>
      </p:sp>
      <p:graphicFrame>
        <p:nvGraphicFramePr>
          <p:cNvPr id="4" name="Схема 3"/>
          <p:cNvGraphicFramePr/>
          <p:nvPr/>
        </p:nvGraphicFramePr>
        <p:xfrm>
          <a:off x="214282" y="1142984"/>
          <a:ext cx="8785702" cy="55421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857500" y="1571625"/>
            <a:ext cx="6167438" cy="116955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chemeClr val="accent1">
                <a:lumMod val="75000"/>
              </a:schemeClr>
            </a:solidFill>
          </a:ln>
        </p:spPr>
        <p:txBody>
          <a:bodyPr>
            <a:spAutoFit/>
          </a:bodyPr>
          <a:lstStyle/>
          <a:p>
            <a:pPr algn="just"/>
            <a:r>
              <a:rPr lang="ru-RU" sz="14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Работа по составлению проекта бюджета </a:t>
            </a:r>
            <a:r>
              <a:rPr lang="ru-RU" sz="14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Гончаровского сельсовета </a:t>
            </a:r>
            <a:r>
              <a:rPr lang="ru-RU" sz="14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начинается за </a:t>
            </a:r>
            <a:r>
              <a:rPr lang="ru-RU" sz="14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10 </a:t>
            </a:r>
            <a:r>
              <a:rPr lang="ru-RU" sz="14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месяцев до начала очередного финансового года. Администрация </a:t>
            </a:r>
            <a:r>
              <a:rPr lang="ru-RU" sz="14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Гончаровского сельсовета утверждает </a:t>
            </a:r>
            <a:r>
              <a:rPr lang="ru-RU" sz="14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перечень мероприятий по разработке проекта бюджета, определяет ответственных исполнителей и сроки исполнения. </a:t>
            </a:r>
          </a:p>
        </p:txBody>
      </p:sp>
      <p:sp>
        <p:nvSpPr>
          <p:cNvPr id="51205" name="TextBox 7"/>
          <p:cNvSpPr txBox="1">
            <a:spLocks noChangeArrowheads="1"/>
          </p:cNvSpPr>
          <p:nvPr/>
        </p:nvSpPr>
        <p:spPr bwMode="auto">
          <a:xfrm>
            <a:off x="2984532" y="3141663"/>
            <a:ext cx="6088062" cy="1785104"/>
          </a:xfrm>
          <a:prstGeom prst="rect">
            <a:avLst/>
          </a:prstGeom>
          <a:solidFill>
            <a:srgbClr val="FFE8D1"/>
          </a:solidFill>
          <a:ln w="38100">
            <a:solidFill>
              <a:srgbClr val="FFC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altLang="ru-RU" sz="1100" dirty="0" smtClean="0">
                <a:solidFill>
                  <a:srgbClr val="002060"/>
                </a:solidFill>
                <a:latin typeface="Times New Roman" pitchFamily="18" charset="0"/>
              </a:rPr>
              <a:t>Сформированный проект бюджета Администрация сельсовета вносит проект решения о бюджете на очередной финансовый год на рассмотрение Собрания депутатов не позднее 30 дней до окончания финансового года. Одновременно с проектом о бюджете Собранию депутатов представляются документы и материалы, определенные ст.182 БК РФ. Собрание депутатов рассматривает проект бюджета в двух чтениях. Собрание депутатов не позднее, чем за десять дней обязано рассмотреть указанный проект бюджета в первом чтении. При рассмотрении в первом чтении проекта о бюджете на очередной финансовый год Собрание депутатов заслушивает доклад главы сельсовета и принимает решение о принятии или об отклонении указанного проекта. Во втором  чтении принимается окончательная редакция бюджета муниципального образования.</a:t>
            </a:r>
            <a:endParaRPr lang="ru-RU" altLang="ru-RU" sz="1100" dirty="0">
              <a:solidFill>
                <a:srgbClr val="002060"/>
              </a:solidFill>
              <a:latin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857488" y="5357826"/>
            <a:ext cx="6024562" cy="109260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38100">
            <a:solidFill>
              <a:schemeClr val="accent6"/>
            </a:solidFill>
          </a:ln>
        </p:spPr>
        <p:txBody>
          <a:bodyPr wrap="square">
            <a:spAutoFit/>
          </a:bodyPr>
          <a:lstStyle/>
          <a:p>
            <a:endParaRPr lang="ru-RU" sz="500" dirty="0"/>
          </a:p>
          <a:p>
            <a:pPr algn="just"/>
            <a:r>
              <a:rPr lang="ru-RU" sz="1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Проект местного </a:t>
            </a:r>
            <a:r>
              <a:rPr lang="ru-RU" sz="12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бюджета </a:t>
            </a:r>
            <a:r>
              <a:rPr lang="ru-RU" sz="1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Гончаровского сельсовета утверждается  </a:t>
            </a:r>
            <a:r>
              <a:rPr lang="ru-RU" sz="12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 форме Решения </a:t>
            </a:r>
            <a:r>
              <a:rPr lang="ru-RU" sz="1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Собрания депутатов.  </a:t>
            </a:r>
            <a:r>
              <a:rPr lang="ru-RU" sz="12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Принятое </a:t>
            </a:r>
            <a:r>
              <a:rPr lang="ru-RU" sz="1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Собранием депутатов  </a:t>
            </a:r>
            <a:r>
              <a:rPr lang="ru-RU" sz="12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Решение </a:t>
            </a:r>
            <a:r>
              <a:rPr lang="ru-RU" sz="1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 местном  </a:t>
            </a:r>
            <a:r>
              <a:rPr lang="ru-RU" sz="12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бюджете  поселения направляется Главе </a:t>
            </a:r>
            <a:r>
              <a:rPr lang="ru-RU" sz="1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сельсовета </a:t>
            </a:r>
            <a:r>
              <a:rPr lang="ru-RU" sz="12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 подлежит обнародованию в местах, определенных главой </a:t>
            </a:r>
            <a:r>
              <a:rPr lang="ru-RU" sz="1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сельсовета.</a:t>
            </a:r>
            <a:endParaRPr lang="ru-RU" sz="12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371600" y="277813"/>
            <a:ext cx="7772400" cy="11430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СОСТАВ ТЕРРИТОРИИ 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285852" y="2428875"/>
            <a:ext cx="6858048" cy="2214563"/>
          </a:xfrm>
        </p:spPr>
        <p:txBody>
          <a:bodyPr>
            <a:normAutofit/>
          </a:bodyPr>
          <a:lstStyle/>
          <a:p>
            <a:pPr algn="ctr">
              <a:lnSpc>
                <a:spcPct val="90000"/>
              </a:lnSpc>
            </a:pPr>
            <a:r>
              <a:rPr lang="ru-RU" b="1" dirty="0" smtClean="0"/>
              <a:t>Сл.Гончаровка  – </a:t>
            </a:r>
            <a:r>
              <a:rPr lang="ru-RU" dirty="0" smtClean="0"/>
              <a:t>2966</a:t>
            </a:r>
            <a:r>
              <a:rPr lang="ru-RU" b="1" dirty="0" smtClean="0"/>
              <a:t> </a:t>
            </a:r>
            <a:r>
              <a:rPr lang="ru-RU" b="1" dirty="0" smtClean="0"/>
              <a:t>человека</a:t>
            </a:r>
          </a:p>
          <a:p>
            <a:pPr algn="ctr">
              <a:lnSpc>
                <a:spcPct val="90000"/>
              </a:lnSpc>
            </a:pPr>
            <a:r>
              <a:rPr lang="ru-RU" b="1" dirty="0" smtClean="0"/>
              <a:t>Деревня Куриловка – </a:t>
            </a:r>
            <a:r>
              <a:rPr lang="ru-RU" b="1" dirty="0" smtClean="0"/>
              <a:t>114 </a:t>
            </a:r>
            <a:r>
              <a:rPr lang="ru-RU" b="1" dirty="0" smtClean="0"/>
              <a:t>человек</a:t>
            </a:r>
          </a:p>
          <a:p>
            <a:pPr algn="ctr">
              <a:lnSpc>
                <a:spcPct val="90000"/>
              </a:lnSpc>
            </a:pPr>
            <a:r>
              <a:rPr lang="ru-RU" b="1" dirty="0" smtClean="0"/>
              <a:t> Сл.Подол – </a:t>
            </a:r>
            <a:r>
              <a:rPr lang="ru-RU" b="1" dirty="0" smtClean="0"/>
              <a:t>243 </a:t>
            </a:r>
            <a:r>
              <a:rPr lang="ru-RU" b="1" dirty="0" smtClean="0"/>
              <a:t>человек</a:t>
            </a:r>
          </a:p>
          <a:p>
            <a:pPr algn="ctr">
              <a:lnSpc>
                <a:spcPct val="90000"/>
              </a:lnSpc>
            </a:pPr>
            <a:r>
              <a:rPr lang="ru-RU" b="1" dirty="0" smtClean="0"/>
              <a:t>П.Меловой – 0 человек </a:t>
            </a:r>
          </a:p>
          <a:p>
            <a:pPr algn="ctr">
              <a:lnSpc>
                <a:spcPct val="90000"/>
              </a:lnSpc>
            </a:pPr>
            <a:endParaRPr lang="ru-RU" dirty="0" smtClean="0"/>
          </a:p>
          <a:p>
            <a:pPr>
              <a:lnSpc>
                <a:spcPct val="90000"/>
              </a:lnSpc>
              <a:buNone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2C26D-CF16-4D2D-B28E-C0C0B08C18ED}" type="slidenum">
              <a:rPr lang="ru-RU" smtClean="0"/>
              <a:pPr/>
              <a:t>9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928662" y="785794"/>
            <a:ext cx="771530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</a:rPr>
              <a:t>ДЕМОГРАФИЧЕСКАЯ СИТУАЦИЯ</a:t>
            </a:r>
            <a:endParaRPr lang="ru-RU" sz="32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571604" y="2000240"/>
            <a:ext cx="650085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solidFill>
                  <a:srgbClr val="0000FF"/>
                </a:solidFill>
              </a:rPr>
              <a:t>Общая численность населения – </a:t>
            </a:r>
            <a:r>
              <a:rPr lang="ru-RU" sz="2400" b="1" dirty="0" smtClean="0"/>
              <a:t>3323</a:t>
            </a:r>
            <a:r>
              <a:rPr lang="ru-RU" sz="2400" dirty="0" smtClean="0">
                <a:solidFill>
                  <a:srgbClr val="0000FF"/>
                </a:solidFill>
              </a:rPr>
              <a:t> </a:t>
            </a:r>
            <a:r>
              <a:rPr lang="ru-RU" sz="2400" dirty="0" smtClean="0">
                <a:solidFill>
                  <a:srgbClr val="0000FF"/>
                </a:solidFill>
              </a:rPr>
              <a:t>чел.</a:t>
            </a:r>
          </a:p>
          <a:p>
            <a:pPr algn="just">
              <a:buFont typeface="Wingdings" pitchFamily="2" charset="2"/>
              <a:buNone/>
            </a:pPr>
            <a:r>
              <a:rPr lang="ru-RU" sz="2400" dirty="0" smtClean="0">
                <a:solidFill>
                  <a:srgbClr val="0000FF"/>
                </a:solidFill>
              </a:rPr>
              <a:t>   Из них:</a:t>
            </a:r>
          </a:p>
          <a:p>
            <a:pPr algn="just">
              <a:buFontTx/>
              <a:buChar char="-"/>
            </a:pPr>
            <a:r>
              <a:rPr lang="ru-RU" sz="2400" dirty="0" smtClean="0">
                <a:solidFill>
                  <a:srgbClr val="0000FF"/>
                </a:solidFill>
              </a:rPr>
              <a:t>Трудоспособные –  </a:t>
            </a:r>
            <a:r>
              <a:rPr lang="ru-RU" sz="2400" dirty="0" smtClean="0">
                <a:solidFill>
                  <a:srgbClr val="0000FF"/>
                </a:solidFill>
              </a:rPr>
              <a:t>1745</a:t>
            </a:r>
            <a:r>
              <a:rPr lang="ru-RU" sz="2400" dirty="0" smtClean="0">
                <a:solidFill>
                  <a:srgbClr val="0000FF"/>
                </a:solidFill>
              </a:rPr>
              <a:t> </a:t>
            </a:r>
            <a:r>
              <a:rPr lang="ru-RU" sz="2400" dirty="0" smtClean="0">
                <a:solidFill>
                  <a:srgbClr val="0000FF"/>
                </a:solidFill>
              </a:rPr>
              <a:t>человек</a:t>
            </a:r>
          </a:p>
          <a:p>
            <a:pPr algn="just">
              <a:buFontTx/>
              <a:buChar char="-"/>
            </a:pPr>
            <a:r>
              <a:rPr lang="ru-RU" sz="2400" dirty="0" smtClean="0">
                <a:solidFill>
                  <a:srgbClr val="0000FF"/>
                </a:solidFill>
              </a:rPr>
              <a:t>Пенсионеров –  </a:t>
            </a:r>
            <a:r>
              <a:rPr lang="ru-RU" sz="2400" dirty="0" smtClean="0">
                <a:solidFill>
                  <a:srgbClr val="0000FF"/>
                </a:solidFill>
              </a:rPr>
              <a:t>898 </a:t>
            </a:r>
            <a:r>
              <a:rPr lang="ru-RU" sz="2400" dirty="0" smtClean="0">
                <a:solidFill>
                  <a:srgbClr val="0000FF"/>
                </a:solidFill>
              </a:rPr>
              <a:t>человека</a:t>
            </a:r>
          </a:p>
          <a:p>
            <a:pPr algn="just">
              <a:buFontTx/>
              <a:buChar char="-"/>
            </a:pPr>
            <a:r>
              <a:rPr lang="ru-RU" sz="2400" dirty="0" smtClean="0">
                <a:solidFill>
                  <a:srgbClr val="0000FF"/>
                </a:solidFill>
              </a:rPr>
              <a:t>Школьников –    </a:t>
            </a:r>
            <a:r>
              <a:rPr lang="ru-RU" sz="2400" dirty="0" smtClean="0">
                <a:solidFill>
                  <a:srgbClr val="0000FF"/>
                </a:solidFill>
              </a:rPr>
              <a:t>427</a:t>
            </a:r>
            <a:r>
              <a:rPr lang="ru-RU" sz="2400" dirty="0" smtClean="0">
                <a:solidFill>
                  <a:srgbClr val="0000FF"/>
                </a:solidFill>
              </a:rPr>
              <a:t> </a:t>
            </a:r>
            <a:r>
              <a:rPr lang="ru-RU" sz="2400" dirty="0" smtClean="0">
                <a:solidFill>
                  <a:srgbClr val="0000FF"/>
                </a:solidFill>
              </a:rPr>
              <a:t>человека</a:t>
            </a:r>
          </a:p>
          <a:p>
            <a:pPr algn="just">
              <a:buFontTx/>
              <a:buChar char="-"/>
            </a:pPr>
            <a:r>
              <a:rPr lang="ru-RU" sz="2400" dirty="0" smtClean="0">
                <a:solidFill>
                  <a:srgbClr val="0000FF"/>
                </a:solidFill>
              </a:rPr>
              <a:t>Дошкольников – </a:t>
            </a:r>
            <a:r>
              <a:rPr lang="ru-RU" sz="2400" dirty="0" smtClean="0">
                <a:solidFill>
                  <a:srgbClr val="0000FF"/>
                </a:solidFill>
              </a:rPr>
              <a:t>253 </a:t>
            </a:r>
            <a:r>
              <a:rPr lang="ru-RU" sz="2400" dirty="0" smtClean="0">
                <a:solidFill>
                  <a:srgbClr val="0000FF"/>
                </a:solidFill>
              </a:rPr>
              <a:t>человек</a:t>
            </a:r>
          </a:p>
          <a:p>
            <a:pPr algn="just">
              <a:buFontTx/>
              <a:buChar char="-"/>
            </a:pPr>
            <a:r>
              <a:rPr lang="ru-RU" sz="2400" dirty="0" smtClean="0">
                <a:solidFill>
                  <a:srgbClr val="0000FF"/>
                </a:solidFill>
              </a:rPr>
              <a:t>Родилось – </a:t>
            </a:r>
            <a:r>
              <a:rPr lang="ru-RU" sz="2400" dirty="0" smtClean="0">
                <a:solidFill>
                  <a:srgbClr val="0000FF"/>
                </a:solidFill>
              </a:rPr>
              <a:t>24 </a:t>
            </a:r>
            <a:r>
              <a:rPr lang="ru-RU" sz="2400" dirty="0" smtClean="0">
                <a:solidFill>
                  <a:srgbClr val="0000FF"/>
                </a:solidFill>
              </a:rPr>
              <a:t>человек  </a:t>
            </a:r>
          </a:p>
          <a:p>
            <a:pPr algn="just">
              <a:buFontTx/>
              <a:buChar char="-"/>
            </a:pPr>
            <a:r>
              <a:rPr lang="ru-RU" sz="2400" dirty="0" smtClean="0">
                <a:solidFill>
                  <a:srgbClr val="0000FF"/>
                </a:solidFill>
              </a:rPr>
              <a:t>Умерло – </a:t>
            </a:r>
            <a:r>
              <a:rPr lang="ru-RU" sz="2400" dirty="0" smtClean="0">
                <a:solidFill>
                  <a:srgbClr val="0000FF"/>
                </a:solidFill>
              </a:rPr>
              <a:t>36 </a:t>
            </a:r>
            <a:r>
              <a:rPr lang="ru-RU" sz="2400" dirty="0" smtClean="0">
                <a:solidFill>
                  <a:srgbClr val="0000FF"/>
                </a:solidFill>
              </a:rPr>
              <a:t>человек </a:t>
            </a:r>
          </a:p>
        </p:txBody>
      </p:sp>
    </p:spTree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1_Специальное оформление">
  <a:themeElements>
    <a:clrScheme name="1_Специальное оформление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Специальное оформление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Специальное оформление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Специальное оформление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Специальное оформление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Специальное оформление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Специальное оформление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Специальное оформление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Специальное оформление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Специальное оформление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Специальное оформление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Специальное оформление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Специальное оформление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Специальное оформление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2974</TotalTime>
  <Words>2405</Words>
  <Application>Microsoft Office PowerPoint</Application>
  <PresentationFormat>Экран (4:3)</PresentationFormat>
  <Paragraphs>509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26</vt:i4>
      </vt:variant>
    </vt:vector>
  </HeadingPairs>
  <TitlesOfParts>
    <vt:vector size="28" baseType="lpstr">
      <vt:lpstr>1_Специальное оформление</vt:lpstr>
      <vt:lpstr>Трек</vt:lpstr>
      <vt:lpstr>Слайд 1</vt:lpstr>
      <vt:lpstr>Слайд 2</vt:lpstr>
      <vt:lpstr>Основные понятия и определения  </vt:lpstr>
      <vt:lpstr>Слайд 4</vt:lpstr>
      <vt:lpstr>ОСНОВНЫЕ НАПРАВЛЕНИЯ БЮДЖЕТНОЙ И НАЛОГОВОЙ ПОЛИТИКИ НА 2019-2021 ГОДЫ.</vt:lpstr>
      <vt:lpstr>Слайд 6</vt:lpstr>
      <vt:lpstr>ЭТАПЫ СОСТАВЛЕНИЯ И УТВЕРЖДЕНИЯ БЮДЖЕТА Гончаровского сельсовета </vt:lpstr>
      <vt:lpstr>СОСТАВ ТЕРРИТОРИИ </vt:lpstr>
      <vt:lpstr>Слайд 9</vt:lpstr>
      <vt:lpstr>Сельское хозяйство</vt:lpstr>
      <vt:lpstr>Сбалансированность бюджета</vt:lpstr>
      <vt:lpstr>Доходы бюджета муниципального образования «Гончаровский сельсовет» Суджанского района Курской области          </vt:lpstr>
      <vt:lpstr>Бюджетообразующие (основные) налоги бюджета поселения на 2019 - 2021 годы</vt:lpstr>
      <vt:lpstr>Структура налоговых и неналоговых доходов бюджета муниципального образования «Гончаровский сельсовет» Суджанского района Курской области  тыс.рублей 2019-2021 годы</vt:lpstr>
      <vt:lpstr>Межбюджетные трансферты </vt:lpstr>
      <vt:lpstr>Структура   безвозмездных поступлений в   бюджет Гончаровского сельсовета Суджанского района Курской области  в 2018 году и на плановый период  2019-2021  годы</vt:lpstr>
      <vt:lpstr>Безвозмездные поступления в бюджет Гончаровского сельсовета Суджанского района Курской области на 2019 – 2021 годы тыс.рублей  </vt:lpstr>
      <vt:lpstr>Расходы местного  бюджета </vt:lpstr>
      <vt:lpstr>Структура расходов бюджета Гончаровского сельсовета Суджанского района Курской области в 2019 году И НА ПЛАНОВЫЙ ПЕРИОД 2020-2021 ГОДЫ </vt:lpstr>
      <vt:lpstr>Основные мероприятия развития жилищно-коммунального хозяйства Гончаровского сельсовета Суджанского района Курской области  на 2019-2021 годы»</vt:lpstr>
      <vt:lpstr>Ожидаемые результаты использования  направленных средств на благоустройство Гончаровского сельсовета  Суджанского района Курской области в 2019 году</vt:lpstr>
      <vt:lpstr>Расходы на реализацию первичных мер пожарной безопасности на территории Гончаровского сельсовета Суджанского района Курской области   2019-2021 годы</vt:lpstr>
      <vt:lpstr>Слайд 23</vt:lpstr>
      <vt:lpstr>Слайд 24</vt:lpstr>
      <vt:lpstr>Слайд 25</vt:lpstr>
      <vt:lpstr>Слайд 26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trofimova_ey</dc:creator>
  <cp:lastModifiedBy>User</cp:lastModifiedBy>
  <cp:revision>210</cp:revision>
  <cp:lastPrinted>2013-10-03T09:30:52Z</cp:lastPrinted>
  <dcterms:created xsi:type="dcterms:W3CDTF">2011-01-26T13:13:38Z</dcterms:created>
  <dcterms:modified xsi:type="dcterms:W3CDTF">2019-02-27T17:26:41Z</dcterms:modified>
</cp:coreProperties>
</file>