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slideLayouts/slideLayout34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709" r:id="rId2"/>
    <p:sldMasterId id="2147483911" r:id="rId3"/>
  </p:sldMasterIdLst>
  <p:notesMasterIdLst>
    <p:notesMasterId r:id="rId23"/>
  </p:notesMasterIdLst>
  <p:sldIdLst>
    <p:sldId id="328" r:id="rId4"/>
    <p:sldId id="307" r:id="rId5"/>
    <p:sldId id="324" r:id="rId6"/>
    <p:sldId id="323" r:id="rId7"/>
    <p:sldId id="325" r:id="rId8"/>
    <p:sldId id="326" r:id="rId9"/>
    <p:sldId id="327" r:id="rId10"/>
    <p:sldId id="306" r:id="rId11"/>
    <p:sldId id="308" r:id="rId12"/>
    <p:sldId id="309" r:id="rId13"/>
    <p:sldId id="310" r:id="rId14"/>
    <p:sldId id="311" r:id="rId15"/>
    <p:sldId id="312" r:id="rId16"/>
    <p:sldId id="313" r:id="rId17"/>
    <p:sldId id="315" r:id="rId18"/>
    <p:sldId id="317" r:id="rId19"/>
    <p:sldId id="318" r:id="rId20"/>
    <p:sldId id="319" r:id="rId21"/>
    <p:sldId id="322" r:id="rId22"/>
  </p:sldIdLst>
  <p:sldSz cx="9144000" cy="6858000" type="screen4x3"/>
  <p:notesSz cx="6797675" cy="987425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270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83416" autoAdjust="0"/>
  </p:normalViewPr>
  <p:slideViewPr>
    <p:cSldViewPr>
      <p:cViewPr>
        <p:scale>
          <a:sx n="100" d="100"/>
          <a:sy n="100" d="100"/>
        </p:scale>
        <p:origin x="-294" y="-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perspective val="0"/>
    </c:view3D>
    <c:plotArea>
      <c:layout/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chemeClr val="accent1"/>
            </a:solidFill>
            <a:ln w="8999">
              <a:solidFill>
                <a:schemeClr val="tx1"/>
              </a:solidFill>
              <a:prstDash val="solid"/>
            </a:ln>
          </c:spPr>
          <c:explosion val="25"/>
          <c:dPt>
            <c:idx val="1"/>
            <c:spPr>
              <a:solidFill>
                <a:schemeClr val="accent2"/>
              </a:solidFill>
              <a:ln w="8999">
                <a:solidFill>
                  <a:schemeClr val="tx1"/>
                </a:solidFill>
                <a:prstDash val="solid"/>
              </a:ln>
            </c:spPr>
          </c:dPt>
          <c:dPt>
            <c:idx val="2"/>
            <c:spPr>
              <a:solidFill>
                <a:schemeClr val="hlink"/>
              </a:solidFill>
              <a:ln w="8999">
                <a:solidFill>
                  <a:schemeClr val="tx1"/>
                </a:solidFill>
                <a:prstDash val="solid"/>
              </a:ln>
            </c:spPr>
          </c:dPt>
          <c:dPt>
            <c:idx val="3"/>
            <c:spPr>
              <a:solidFill>
                <a:schemeClr val="folHlink"/>
              </a:solidFill>
              <a:ln w="8999">
                <a:solidFill>
                  <a:schemeClr val="tx1"/>
                </a:solidFill>
                <a:prstDash val="solid"/>
              </a:ln>
            </c:spPr>
          </c:dPt>
          <c:dLbls>
            <c:showCatName val="1"/>
            <c:showPercent val="1"/>
          </c:dLbls>
          <c:cat>
            <c:strRef>
              <c:f>Sheet1!$B$1:$E$1</c:f>
              <c:strCache>
                <c:ptCount val="4"/>
                <c:pt idx="0">
                  <c:v>Земельный налог</c:v>
                </c:pt>
                <c:pt idx="1">
                  <c:v>НДФЛ</c:v>
                </c:pt>
                <c:pt idx="3">
                  <c:v>Налог на имущество физических лиц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45.6</c:v>
                </c:pt>
                <c:pt idx="1">
                  <c:v>32.6</c:v>
                </c:pt>
                <c:pt idx="3">
                  <c:v>21.4</c:v>
                </c:pt>
              </c:numCache>
            </c:numRef>
          </c:val>
        </c:ser>
        <c:dLbls>
          <c:showCatName val="1"/>
          <c:showPercent val="1"/>
        </c:dLbls>
      </c:pie3DChart>
      <c:spPr>
        <a:noFill/>
        <a:ln w="8999">
          <a:solidFill>
            <a:srgbClr val="FFFF99"/>
          </a:solidFill>
          <a:prstDash val="solid"/>
        </a:ln>
      </c:spPr>
    </c:plotArea>
    <c:plotVisOnly val="1"/>
    <c:dispBlanksAs val="zero"/>
  </c:chart>
  <c:spPr>
    <a:noFill/>
    <a:ln>
      <a:noFill/>
    </a:ln>
  </c:spPr>
  <c:txPr>
    <a:bodyPr/>
    <a:lstStyle/>
    <a:p>
      <a:pPr>
        <a:defRPr sz="1275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hPercent val="89"/>
      <c:rotY val="15"/>
      <c:depthPercent val="70"/>
      <c:rAngAx val="1"/>
    </c:view3D>
    <c:plotArea>
      <c:layout>
        <c:manualLayout>
          <c:layoutTarget val="inner"/>
          <c:xMode val="edge"/>
          <c:yMode val="edge"/>
          <c:x val="0.1111111111111111"/>
          <c:y val="2.6378896882494011E-2"/>
          <c:w val="0.6158730158730169"/>
          <c:h val="0.84172661870503662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Дотация</c:v>
                </c:pt>
              </c:strCache>
            </c:strRef>
          </c:tx>
          <c:cat>
            <c:numRef>
              <c:f>Sheet1!$B$1:$E$1</c:f>
              <c:numCache>
                <c:formatCode>General</c:formatCod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2042</c:v>
                </c:pt>
                <c:pt idx="1">
                  <c:v>1776</c:v>
                </c:pt>
                <c:pt idx="2">
                  <c:v>1633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Субвенции</c:v>
                </c:pt>
              </c:strCache>
            </c:strRef>
          </c:tx>
          <c:cat>
            <c:numRef>
              <c:f>Sheet1!$B$1:$E$1</c:f>
              <c:numCache>
                <c:formatCode>General</c:formatCod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Sheet1!$B$3:$E$3</c:f>
              <c:numCache>
                <c:formatCode>General</c:formatCode>
                <c:ptCount val="4"/>
                <c:pt idx="0">
                  <c:v>231</c:v>
                </c:pt>
                <c:pt idx="1">
                  <c:v>238</c:v>
                </c:pt>
                <c:pt idx="2">
                  <c:v>247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субсидия</c:v>
                </c:pt>
              </c:strCache>
            </c:strRef>
          </c:tx>
          <c:cat>
            <c:numRef>
              <c:f>Sheet1!$B$1:$E$1</c:f>
              <c:numCache>
                <c:formatCode>General</c:formatCod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Sheet1!$B$4:$E$4</c:f>
              <c:numCache>
                <c:formatCode>General</c:formatCode>
                <c:ptCount val="4"/>
                <c:pt idx="0">
                  <c:v>1794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gapWidth val="20"/>
        <c:gapDepth val="50"/>
        <c:shape val="cylinder"/>
        <c:axId val="122239232"/>
        <c:axId val="122241024"/>
        <c:axId val="0"/>
      </c:bar3DChart>
      <c:catAx>
        <c:axId val="122239232"/>
        <c:scaling>
          <c:orientation val="minMax"/>
        </c:scaling>
        <c:axPos val="b"/>
        <c:numFmt formatCode="General" sourceLinked="1"/>
        <c:tickLblPos val="low"/>
        <c:txPr>
          <a:bodyPr rot="0" vert="horz"/>
          <a:lstStyle/>
          <a:p>
            <a:pPr>
              <a:defRPr/>
            </a:pPr>
            <a:endParaRPr lang="ru-RU"/>
          </a:p>
        </c:txPr>
        <c:crossAx val="122241024"/>
        <c:crosses val="autoZero"/>
        <c:auto val="1"/>
        <c:lblAlgn val="ctr"/>
        <c:lblOffset val="100"/>
        <c:tickLblSkip val="1"/>
        <c:tickMarkSkip val="1"/>
      </c:catAx>
      <c:valAx>
        <c:axId val="122241024"/>
        <c:scaling>
          <c:orientation val="minMax"/>
          <c:max val="12000"/>
        </c:scaling>
        <c:axPos val="l"/>
        <c:majorGridlines/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122239232"/>
        <c:crosses val="autoZero"/>
        <c:crossBetween val="between"/>
        <c:majorUnit val="1000"/>
      </c:valAx>
    </c:plotArea>
    <c:legend>
      <c:legendPos val="r"/>
      <c:layout>
        <c:manualLayout>
          <c:xMode val="edge"/>
          <c:yMode val="edge"/>
          <c:x val="0.74444444444444546"/>
          <c:y val="0.38129496402877738"/>
          <c:w val="0.24920634920634949"/>
          <c:h val="0.23980815347721851"/>
        </c:manualLayout>
      </c:layout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4.3814432989690823E-2"/>
          <c:y val="0"/>
          <c:w val="0.60180412371134018"/>
          <c:h val="0.96487603305785163"/>
        </c:manualLayout>
      </c:layout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chemeClr val="accent1"/>
            </a:solidFill>
            <a:ln w="13201">
              <a:solidFill>
                <a:schemeClr val="tx1"/>
              </a:solidFill>
              <a:prstDash val="solid"/>
            </a:ln>
          </c:spPr>
          <c:explosion val="1"/>
          <c:dPt>
            <c:idx val="0"/>
            <c:spPr>
              <a:solidFill>
                <a:schemeClr val="accent2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dPt>
            <c:idx val="1"/>
            <c:spPr>
              <a:solidFill>
                <a:srgbClr val="FF9900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dPt>
            <c:idx val="2"/>
            <c:spPr>
              <a:solidFill>
                <a:srgbClr val="FF00FF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dPt>
            <c:idx val="3"/>
            <c:spPr>
              <a:solidFill>
                <a:srgbClr val="00FF00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dPt>
            <c:idx val="4"/>
            <c:spPr>
              <a:solidFill>
                <a:srgbClr val="3366FF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dPt>
            <c:idx val="5"/>
            <c:spPr>
              <a:solidFill>
                <a:srgbClr val="800000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dPt>
            <c:idx val="6"/>
            <c:spPr>
              <a:solidFill>
                <a:srgbClr val="0066CC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dPt>
            <c:idx val="7"/>
            <c:spPr>
              <a:solidFill>
                <a:srgbClr val="CCCCFF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cat>
            <c:strRef>
              <c:f>Sheet1!$B$1:$I$1</c:f>
              <c:strCache>
                <c:ptCount val="8"/>
                <c:pt idx="0">
                  <c:v>Ощегосударственные вопросы 48,2%</c:v>
                </c:pt>
                <c:pt idx="1">
                  <c:v>Национальная оборона 3,7%</c:v>
                </c:pt>
                <c:pt idx="2">
                  <c:v>Национальная безопасность 0,1%</c:v>
                </c:pt>
                <c:pt idx="3">
                  <c:v>Пенсионное обеспечение 4,4%</c:v>
                </c:pt>
                <c:pt idx="4">
                  <c:v>Жилищно-коммунальное хозяйство 8,6%</c:v>
                </c:pt>
                <c:pt idx="5">
                  <c:v>Межбюджетные трансферты 1,2%</c:v>
                </c:pt>
                <c:pt idx="6">
                  <c:v>Культура 28,8%</c:v>
                </c:pt>
                <c:pt idx="7">
                  <c:v>Физкультура и спорт 0,1%</c:v>
                </c:pt>
              </c:strCache>
            </c:strRef>
          </c:cat>
          <c:val>
            <c:numRef>
              <c:f>Sheet1!$B$2:$I$2</c:f>
              <c:numCache>
                <c:formatCode>0.00%</c:formatCode>
                <c:ptCount val="8"/>
                <c:pt idx="0">
                  <c:v>0.39200000000000013</c:v>
                </c:pt>
                <c:pt idx="1">
                  <c:v>3.0000000000000014E-4</c:v>
                </c:pt>
                <c:pt idx="2">
                  <c:v>1.0000000000000004E-5</c:v>
                </c:pt>
                <c:pt idx="3">
                  <c:v>2.0000000000000009E-4</c:v>
                </c:pt>
                <c:pt idx="4">
                  <c:v>2.0999999999999999E-3</c:v>
                </c:pt>
                <c:pt idx="5">
                  <c:v>2.0000000000000009E-4</c:v>
                </c:pt>
                <c:pt idx="6">
                  <c:v>3.0000000000000009E-3</c:v>
                </c:pt>
                <c:pt idx="7">
                  <c:v>1.0000000000000005E-4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spPr>
            <a:solidFill>
              <a:schemeClr val="accent2"/>
            </a:solidFill>
            <a:ln w="13201">
              <a:solidFill>
                <a:schemeClr val="tx1"/>
              </a:solidFill>
              <a:prstDash val="solid"/>
            </a:ln>
          </c:spPr>
          <c:explosion val="1"/>
          <c:dPt>
            <c:idx val="0"/>
            <c:spPr>
              <a:solidFill>
                <a:schemeClr val="accent1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dPt>
            <c:idx val="2"/>
            <c:spPr>
              <a:solidFill>
                <a:schemeClr val="hlink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dPt>
            <c:idx val="3"/>
            <c:spPr>
              <a:solidFill>
                <a:schemeClr val="folHlink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dPt>
            <c:idx val="4"/>
            <c:spPr>
              <a:solidFill>
                <a:schemeClr val="bg2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dPt>
            <c:idx val="5"/>
            <c:spPr>
              <a:solidFill>
                <a:schemeClr val="tx2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dPt>
            <c:idx val="6"/>
            <c:spPr>
              <a:solidFill>
                <a:srgbClr val="0066CC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dPt>
            <c:idx val="7"/>
            <c:spPr>
              <a:solidFill>
                <a:srgbClr val="CCCCFF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cat>
            <c:strRef>
              <c:f>Sheet1!$B$1:$I$1</c:f>
              <c:strCache>
                <c:ptCount val="8"/>
                <c:pt idx="0">
                  <c:v>Ощегосударственные вопросы 48,2%</c:v>
                </c:pt>
                <c:pt idx="1">
                  <c:v>Национальная оборона 3,7%</c:v>
                </c:pt>
                <c:pt idx="2">
                  <c:v>Национальная безопасность 0,1%</c:v>
                </c:pt>
                <c:pt idx="3">
                  <c:v>Пенсионное обеспечение 4,4%</c:v>
                </c:pt>
                <c:pt idx="4">
                  <c:v>Жилищно-коммунальное хозяйство 8,6%</c:v>
                </c:pt>
                <c:pt idx="5">
                  <c:v>Межбюджетные трансферты 1,2%</c:v>
                </c:pt>
                <c:pt idx="6">
                  <c:v>Культура 28,8%</c:v>
                </c:pt>
                <c:pt idx="7">
                  <c:v>Физкультура и спорт 0,1%</c:v>
                </c:pt>
              </c:strCache>
            </c:strRef>
          </c:cat>
          <c:val>
            <c:numRef>
              <c:f>Sheet1!$B$3:$I$3</c:f>
              <c:numCache>
                <c:formatCode>General</c:formatCode>
                <c:ptCount val="8"/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</c:strCache>
            </c:strRef>
          </c:tx>
          <c:spPr>
            <a:solidFill>
              <a:schemeClr val="hlink"/>
            </a:solidFill>
            <a:ln w="13201">
              <a:solidFill>
                <a:schemeClr val="tx1"/>
              </a:solidFill>
              <a:prstDash val="solid"/>
            </a:ln>
          </c:spPr>
          <c:explosion val="1"/>
          <c:dPt>
            <c:idx val="0"/>
            <c:spPr>
              <a:solidFill>
                <a:schemeClr val="accent1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dPt>
            <c:idx val="1"/>
            <c:spPr>
              <a:solidFill>
                <a:schemeClr val="accent2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dPt>
            <c:idx val="3"/>
            <c:spPr>
              <a:solidFill>
                <a:schemeClr val="folHlink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dPt>
            <c:idx val="4"/>
            <c:spPr>
              <a:solidFill>
                <a:schemeClr val="bg2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dPt>
            <c:idx val="5"/>
            <c:spPr>
              <a:solidFill>
                <a:schemeClr val="tx2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dPt>
            <c:idx val="6"/>
            <c:spPr>
              <a:solidFill>
                <a:srgbClr val="0066CC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dPt>
            <c:idx val="7"/>
            <c:spPr>
              <a:solidFill>
                <a:srgbClr val="CCCCFF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cat>
            <c:strRef>
              <c:f>Sheet1!$B$1:$I$1</c:f>
              <c:strCache>
                <c:ptCount val="8"/>
                <c:pt idx="0">
                  <c:v>Ощегосударственные вопросы 48,2%</c:v>
                </c:pt>
                <c:pt idx="1">
                  <c:v>Национальная оборона 3,7%</c:v>
                </c:pt>
                <c:pt idx="2">
                  <c:v>Национальная безопасность 0,1%</c:v>
                </c:pt>
                <c:pt idx="3">
                  <c:v>Пенсионное обеспечение 4,4%</c:v>
                </c:pt>
                <c:pt idx="4">
                  <c:v>Жилищно-коммунальное хозяйство 8,6%</c:v>
                </c:pt>
                <c:pt idx="5">
                  <c:v>Межбюджетные трансферты 1,2%</c:v>
                </c:pt>
                <c:pt idx="6">
                  <c:v>Культура 28,8%</c:v>
                </c:pt>
                <c:pt idx="7">
                  <c:v>Физкультура и спорт 0,1%</c:v>
                </c:pt>
              </c:strCache>
            </c:strRef>
          </c:cat>
          <c:val>
            <c:numRef>
              <c:f>Sheet1!$B$4:$I$4</c:f>
              <c:numCache>
                <c:formatCode>General</c:formatCode>
                <c:ptCount val="8"/>
              </c:numCache>
            </c:numRef>
          </c:val>
        </c:ser>
        <c:firstSliceAng val="30"/>
      </c:pieChart>
      <c:spPr>
        <a:noFill/>
        <a:ln w="26401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1336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336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336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336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defRPr sz="1336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</c:legendEntry>
      <c:spPr>
        <a:solidFill>
          <a:schemeClr val="bg1"/>
        </a:solidFill>
        <a:ln w="3300">
          <a:solidFill>
            <a:schemeClr val="tx1"/>
          </a:solidFill>
          <a:prstDash val="solid"/>
        </a:ln>
      </c:spPr>
      <c:txPr>
        <a:bodyPr/>
        <a:lstStyle/>
        <a:p>
          <a:pPr>
            <a:defRPr sz="2006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ru-RU"/>
        </a:p>
      </c:txPr>
    </c:legend>
    <c:plotVisOnly val="1"/>
    <c:dispBlanksAs val="zero"/>
  </c:chart>
  <c:spPr>
    <a:noFill/>
    <a:ln>
      <a:noFill/>
    </a:ln>
  </c:spPr>
  <c:txPr>
    <a:bodyPr/>
    <a:lstStyle/>
    <a:p>
      <a:pPr>
        <a:defRPr sz="2183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2C9C6D-6A51-4247-87A4-1575277B074F}" type="doc">
      <dgm:prSet loTypeId="urn:microsoft.com/office/officeart/2005/8/layout/list1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627A623-F456-49E6-9CEE-DAA3672B5407}">
      <dgm:prSet phldrT="[Текст]" custT="1"/>
      <dgm:spPr/>
      <dgm:t>
        <a:bodyPr/>
        <a:lstStyle/>
        <a:p>
          <a:pPr algn="ctr"/>
          <a:r>
            <a:rPr lang="ru-RU" sz="2000" b="0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Составление проекта бюджета</a:t>
          </a:r>
          <a:endParaRPr lang="ru-RU" sz="2000" b="0" dirty="0">
            <a:solidFill>
              <a:schemeClr val="accent3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43C58825-5F4F-41D0-8178-5355F73EDE80}" type="parTrans" cxnId="{CD932D36-ABBF-4337-950C-C43E95D7B95B}">
      <dgm:prSet/>
      <dgm:spPr/>
      <dgm:t>
        <a:bodyPr/>
        <a:lstStyle/>
        <a:p>
          <a:endParaRPr lang="ru-RU"/>
        </a:p>
      </dgm:t>
    </dgm:pt>
    <dgm:pt modelId="{56A9D455-555B-45DB-96CC-EC3F93F05754}" type="sibTrans" cxnId="{CD932D36-ABBF-4337-950C-C43E95D7B95B}">
      <dgm:prSet/>
      <dgm:spPr/>
      <dgm:t>
        <a:bodyPr/>
        <a:lstStyle/>
        <a:p>
          <a:endParaRPr lang="ru-RU"/>
        </a:p>
      </dgm:t>
    </dgm:pt>
    <dgm:pt modelId="{218221A9-4C38-4F17-9344-04F7516440AE}">
      <dgm:prSet phldrT="[Текст]" custT="1"/>
      <dgm:spPr/>
      <dgm:t>
        <a:bodyPr/>
        <a:lstStyle/>
        <a:p>
          <a:pPr algn="ctr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Рассмотрение проекта бюджета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E5A5589F-096F-4E3E-A1BC-D49273B72AB3}" type="parTrans" cxnId="{7342DC98-6593-45FB-BEF6-36BB73B11D0F}">
      <dgm:prSet/>
      <dgm:spPr/>
      <dgm:t>
        <a:bodyPr/>
        <a:lstStyle/>
        <a:p>
          <a:endParaRPr lang="ru-RU"/>
        </a:p>
      </dgm:t>
    </dgm:pt>
    <dgm:pt modelId="{657C3D9B-04F0-4444-8786-4E19562DC442}" type="sibTrans" cxnId="{7342DC98-6593-45FB-BEF6-36BB73B11D0F}">
      <dgm:prSet/>
      <dgm:spPr/>
      <dgm:t>
        <a:bodyPr/>
        <a:lstStyle/>
        <a:p>
          <a:endParaRPr lang="ru-RU"/>
        </a:p>
      </dgm:t>
    </dgm:pt>
    <dgm:pt modelId="{47DE6AAF-E77F-41E5-887E-2B7590088927}">
      <dgm:prSet phldrT="[Текст]" custT="1"/>
      <dgm:spPr/>
      <dgm:t>
        <a:bodyPr/>
        <a:lstStyle/>
        <a:p>
          <a:pPr algn="ctr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Утверждение проекта бюджета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67AA7693-4FDD-4AA4-B51C-652E8B28A79E}" type="parTrans" cxnId="{0E446707-9453-4FD4-BC78-351F1BEE3AFF}">
      <dgm:prSet/>
      <dgm:spPr/>
      <dgm:t>
        <a:bodyPr/>
        <a:lstStyle/>
        <a:p>
          <a:endParaRPr lang="ru-RU"/>
        </a:p>
      </dgm:t>
    </dgm:pt>
    <dgm:pt modelId="{D78296D0-EE61-4F7A-BB83-B29F5D0FAF2E}" type="sibTrans" cxnId="{0E446707-9453-4FD4-BC78-351F1BEE3AFF}">
      <dgm:prSet/>
      <dgm:spPr/>
      <dgm:t>
        <a:bodyPr/>
        <a:lstStyle/>
        <a:p>
          <a:endParaRPr lang="ru-RU"/>
        </a:p>
      </dgm:t>
    </dgm:pt>
    <dgm:pt modelId="{D4C136E3-2B52-41D4-B355-0A631098C734}">
      <dgm:prSet custT="1"/>
      <dgm:spPr/>
      <dgm:t>
        <a:bodyPr/>
        <a:lstStyle/>
        <a:p>
          <a:endParaRPr lang="ru-RU" sz="1800" dirty="0"/>
        </a:p>
      </dgm:t>
    </dgm:pt>
    <dgm:pt modelId="{CAAEC522-1EE6-477C-9315-13D95161B2C6}" type="parTrans" cxnId="{DDA24827-781D-420A-805A-95362DA8B5C9}">
      <dgm:prSet/>
      <dgm:spPr/>
      <dgm:t>
        <a:bodyPr/>
        <a:lstStyle/>
        <a:p>
          <a:endParaRPr lang="ru-RU"/>
        </a:p>
      </dgm:t>
    </dgm:pt>
    <dgm:pt modelId="{542ED1C8-C58B-46C1-8B4B-217383B74ED8}" type="sibTrans" cxnId="{DDA24827-781D-420A-805A-95362DA8B5C9}">
      <dgm:prSet/>
      <dgm:spPr/>
      <dgm:t>
        <a:bodyPr/>
        <a:lstStyle/>
        <a:p>
          <a:endParaRPr lang="ru-RU"/>
        </a:p>
      </dgm:t>
    </dgm:pt>
    <dgm:pt modelId="{4EDB460E-EA2F-4B80-AEEC-65936D828CCA}" type="pres">
      <dgm:prSet presAssocID="{F72C9C6D-6A51-4247-87A4-1575277B074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43CDFDD-DB88-40D3-B31F-08B0A5D02257}" type="pres">
      <dgm:prSet presAssocID="{9627A623-F456-49E6-9CEE-DAA3672B5407}" presName="parentLin" presStyleCnt="0"/>
      <dgm:spPr/>
    </dgm:pt>
    <dgm:pt modelId="{E7FC8D2D-AAE0-49BA-AE07-D93E3B7B6599}" type="pres">
      <dgm:prSet presAssocID="{9627A623-F456-49E6-9CEE-DAA3672B5407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F8FFED77-E205-4786-9C92-75818F45B3C3}" type="pres">
      <dgm:prSet presAssocID="{9627A623-F456-49E6-9CEE-DAA3672B5407}" presName="parentText" presStyleLbl="node1" presStyleIdx="0" presStyleCnt="3" custScaleX="39494" custScaleY="98035" custLinFactX="-612" custLinFactNeighborX="-100000" custLinFactNeighborY="2985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FCF280-A800-4A52-9348-48B5CE864AA0}" type="pres">
      <dgm:prSet presAssocID="{9627A623-F456-49E6-9CEE-DAA3672B5407}" presName="negativeSpace" presStyleCnt="0"/>
      <dgm:spPr/>
    </dgm:pt>
    <dgm:pt modelId="{3F006C1C-44CC-40A3-93A0-4C77B17DE774}" type="pres">
      <dgm:prSet presAssocID="{9627A623-F456-49E6-9CEE-DAA3672B5407}" presName="childText" presStyleLbl="conFgAcc1" presStyleIdx="0" presStyleCnt="3" custScaleY="98716" custLinFactNeighborX="21" custLinFactNeighborY="-149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434631-6144-4228-8D06-27AB84B1D686}" type="pres">
      <dgm:prSet presAssocID="{56A9D455-555B-45DB-96CC-EC3F93F05754}" presName="spaceBetweenRectangles" presStyleCnt="0"/>
      <dgm:spPr/>
    </dgm:pt>
    <dgm:pt modelId="{A0BDE4B3-C4CF-48C6-9A36-500B2C3489D7}" type="pres">
      <dgm:prSet presAssocID="{218221A9-4C38-4F17-9344-04F7516440AE}" presName="parentLin" presStyleCnt="0"/>
      <dgm:spPr/>
    </dgm:pt>
    <dgm:pt modelId="{A8C73946-C8F9-4786-96E6-D3060C361670}" type="pres">
      <dgm:prSet presAssocID="{218221A9-4C38-4F17-9344-04F7516440A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26F08A94-15C6-481E-9154-B20A5FEF7382}" type="pres">
      <dgm:prSet presAssocID="{218221A9-4C38-4F17-9344-04F7516440AE}" presName="parentText" presStyleLbl="node1" presStyleIdx="1" presStyleCnt="3" custScaleX="39494" custScaleY="98035" custLinFactX="-612" custLinFactNeighborX="-100000" custLinFactNeighborY="5532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F7E01B-2FE7-4714-993D-04B86A559172}" type="pres">
      <dgm:prSet presAssocID="{218221A9-4C38-4F17-9344-04F7516440AE}" presName="negativeSpace" presStyleCnt="0"/>
      <dgm:spPr/>
    </dgm:pt>
    <dgm:pt modelId="{82E27E00-3670-49D0-864C-CE6F328784BA}" type="pres">
      <dgm:prSet presAssocID="{218221A9-4C38-4F17-9344-04F7516440AE}" presName="childText" presStyleLbl="conFgAcc1" presStyleIdx="1" presStyleCnt="3" custScaleY="141027">
        <dgm:presLayoutVars>
          <dgm:bulletEnabled val="1"/>
        </dgm:presLayoutVars>
      </dgm:prSet>
      <dgm:spPr/>
    </dgm:pt>
    <dgm:pt modelId="{4FBEA8CE-36EC-4653-AD90-08F2B7C28F2F}" type="pres">
      <dgm:prSet presAssocID="{657C3D9B-04F0-4444-8786-4E19562DC442}" presName="spaceBetweenRectangles" presStyleCnt="0"/>
      <dgm:spPr/>
    </dgm:pt>
    <dgm:pt modelId="{AB243640-CBD1-43F3-9550-87CD853188CF}" type="pres">
      <dgm:prSet presAssocID="{47DE6AAF-E77F-41E5-887E-2B7590088927}" presName="parentLin" presStyleCnt="0"/>
      <dgm:spPr/>
    </dgm:pt>
    <dgm:pt modelId="{537D21AA-C489-45EE-A8B2-F1889B87C301}" type="pres">
      <dgm:prSet presAssocID="{47DE6AAF-E77F-41E5-887E-2B7590088927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B6324098-4C94-444C-ACA4-D91C5374D090}" type="pres">
      <dgm:prSet presAssocID="{47DE6AAF-E77F-41E5-887E-2B7590088927}" presName="parentText" presStyleLbl="node1" presStyleIdx="2" presStyleCnt="3" custScaleX="39494" custScaleY="98035" custLinFactNeighborX="-91182" custLinFactNeighborY="5740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859D56-97BB-4716-9C87-9D28D85A49EB}" type="pres">
      <dgm:prSet presAssocID="{47DE6AAF-E77F-41E5-887E-2B7590088927}" presName="negativeSpace" presStyleCnt="0"/>
      <dgm:spPr/>
    </dgm:pt>
    <dgm:pt modelId="{68FB6DFD-8703-4046-9703-C2FCDB4EF6BF}" type="pres">
      <dgm:prSet presAssocID="{47DE6AAF-E77F-41E5-887E-2B7590088927}" presName="childText" presStyleLbl="conFgAcc1" presStyleIdx="2" presStyleCnt="3" custScaleY="138963" custLinFactNeighborX="205" custLinFactNeighborY="38586">
        <dgm:presLayoutVars>
          <dgm:bulletEnabled val="1"/>
        </dgm:presLayoutVars>
      </dgm:prSet>
      <dgm:spPr/>
    </dgm:pt>
  </dgm:ptLst>
  <dgm:cxnLst>
    <dgm:cxn modelId="{DA0BF2A9-554E-4D08-8886-2EBC04A7FFCF}" type="presOf" srcId="{218221A9-4C38-4F17-9344-04F7516440AE}" destId="{26F08A94-15C6-481E-9154-B20A5FEF7382}" srcOrd="1" destOrd="0" presId="urn:microsoft.com/office/officeart/2005/8/layout/list1"/>
    <dgm:cxn modelId="{7342DC98-6593-45FB-BEF6-36BB73B11D0F}" srcId="{F72C9C6D-6A51-4247-87A4-1575277B074F}" destId="{218221A9-4C38-4F17-9344-04F7516440AE}" srcOrd="1" destOrd="0" parTransId="{E5A5589F-096F-4E3E-A1BC-D49273B72AB3}" sibTransId="{657C3D9B-04F0-4444-8786-4E19562DC442}"/>
    <dgm:cxn modelId="{3986A2EC-DA0A-44A5-BC68-0B6C19B1EE92}" type="presOf" srcId="{9627A623-F456-49E6-9CEE-DAA3672B5407}" destId="{F8FFED77-E205-4786-9C92-75818F45B3C3}" srcOrd="1" destOrd="0" presId="urn:microsoft.com/office/officeart/2005/8/layout/list1"/>
    <dgm:cxn modelId="{F1C83DC0-4B76-44E3-80C5-86CC314D48D2}" type="presOf" srcId="{D4C136E3-2B52-41D4-B355-0A631098C734}" destId="{3F006C1C-44CC-40A3-93A0-4C77B17DE774}" srcOrd="0" destOrd="0" presId="urn:microsoft.com/office/officeart/2005/8/layout/list1"/>
    <dgm:cxn modelId="{DDF67144-ABD8-45CD-AC5F-0E5EFEF11A1F}" type="presOf" srcId="{47DE6AAF-E77F-41E5-887E-2B7590088927}" destId="{B6324098-4C94-444C-ACA4-D91C5374D090}" srcOrd="1" destOrd="0" presId="urn:microsoft.com/office/officeart/2005/8/layout/list1"/>
    <dgm:cxn modelId="{8404B0B4-D645-4015-ACB6-4EB081BEAA44}" type="presOf" srcId="{47DE6AAF-E77F-41E5-887E-2B7590088927}" destId="{537D21AA-C489-45EE-A8B2-F1889B87C301}" srcOrd="0" destOrd="0" presId="urn:microsoft.com/office/officeart/2005/8/layout/list1"/>
    <dgm:cxn modelId="{4C4593ED-F254-48C6-99F4-1F632EA00981}" type="presOf" srcId="{9627A623-F456-49E6-9CEE-DAA3672B5407}" destId="{E7FC8D2D-AAE0-49BA-AE07-D93E3B7B6599}" srcOrd="0" destOrd="0" presId="urn:microsoft.com/office/officeart/2005/8/layout/list1"/>
    <dgm:cxn modelId="{0E446707-9453-4FD4-BC78-351F1BEE3AFF}" srcId="{F72C9C6D-6A51-4247-87A4-1575277B074F}" destId="{47DE6AAF-E77F-41E5-887E-2B7590088927}" srcOrd="2" destOrd="0" parTransId="{67AA7693-4FDD-4AA4-B51C-652E8B28A79E}" sibTransId="{D78296D0-EE61-4F7A-BB83-B29F5D0FAF2E}"/>
    <dgm:cxn modelId="{B98FFD2A-2D06-438F-A84C-0D16262A6467}" type="presOf" srcId="{218221A9-4C38-4F17-9344-04F7516440AE}" destId="{A8C73946-C8F9-4786-96E6-D3060C361670}" srcOrd="0" destOrd="0" presId="urn:microsoft.com/office/officeart/2005/8/layout/list1"/>
    <dgm:cxn modelId="{CD932D36-ABBF-4337-950C-C43E95D7B95B}" srcId="{F72C9C6D-6A51-4247-87A4-1575277B074F}" destId="{9627A623-F456-49E6-9CEE-DAA3672B5407}" srcOrd="0" destOrd="0" parTransId="{43C58825-5F4F-41D0-8178-5355F73EDE80}" sibTransId="{56A9D455-555B-45DB-96CC-EC3F93F05754}"/>
    <dgm:cxn modelId="{DDA24827-781D-420A-805A-95362DA8B5C9}" srcId="{9627A623-F456-49E6-9CEE-DAA3672B5407}" destId="{D4C136E3-2B52-41D4-B355-0A631098C734}" srcOrd="0" destOrd="0" parTransId="{CAAEC522-1EE6-477C-9315-13D95161B2C6}" sibTransId="{542ED1C8-C58B-46C1-8B4B-217383B74ED8}"/>
    <dgm:cxn modelId="{5279D173-65D9-41E4-A301-291B7D260E2A}" type="presOf" srcId="{F72C9C6D-6A51-4247-87A4-1575277B074F}" destId="{4EDB460E-EA2F-4B80-AEEC-65936D828CCA}" srcOrd="0" destOrd="0" presId="urn:microsoft.com/office/officeart/2005/8/layout/list1"/>
    <dgm:cxn modelId="{A93C87A2-924A-427D-BC3B-9D8969413241}" type="presParOf" srcId="{4EDB460E-EA2F-4B80-AEEC-65936D828CCA}" destId="{A43CDFDD-DB88-40D3-B31F-08B0A5D02257}" srcOrd="0" destOrd="0" presId="urn:microsoft.com/office/officeart/2005/8/layout/list1"/>
    <dgm:cxn modelId="{F2933C15-9FBC-4AAB-BD72-BCD211DFD4E8}" type="presParOf" srcId="{A43CDFDD-DB88-40D3-B31F-08B0A5D02257}" destId="{E7FC8D2D-AAE0-49BA-AE07-D93E3B7B6599}" srcOrd="0" destOrd="0" presId="urn:microsoft.com/office/officeart/2005/8/layout/list1"/>
    <dgm:cxn modelId="{5421F88B-B06A-490C-81D3-27824C01CB7C}" type="presParOf" srcId="{A43CDFDD-DB88-40D3-B31F-08B0A5D02257}" destId="{F8FFED77-E205-4786-9C92-75818F45B3C3}" srcOrd="1" destOrd="0" presId="urn:microsoft.com/office/officeart/2005/8/layout/list1"/>
    <dgm:cxn modelId="{A88929CE-854F-4AE7-9750-D11953E4E745}" type="presParOf" srcId="{4EDB460E-EA2F-4B80-AEEC-65936D828CCA}" destId="{75FCF280-A800-4A52-9348-48B5CE864AA0}" srcOrd="1" destOrd="0" presId="urn:microsoft.com/office/officeart/2005/8/layout/list1"/>
    <dgm:cxn modelId="{B5C8B66A-B6DE-41A6-A0A7-C5E494F73CAE}" type="presParOf" srcId="{4EDB460E-EA2F-4B80-AEEC-65936D828CCA}" destId="{3F006C1C-44CC-40A3-93A0-4C77B17DE774}" srcOrd="2" destOrd="0" presId="urn:microsoft.com/office/officeart/2005/8/layout/list1"/>
    <dgm:cxn modelId="{10AC96C4-AB6D-4061-9693-0995C22567B9}" type="presParOf" srcId="{4EDB460E-EA2F-4B80-AEEC-65936D828CCA}" destId="{DB434631-6144-4228-8D06-27AB84B1D686}" srcOrd="3" destOrd="0" presId="urn:microsoft.com/office/officeart/2005/8/layout/list1"/>
    <dgm:cxn modelId="{61146F01-A509-4E7F-8F20-645A324832C2}" type="presParOf" srcId="{4EDB460E-EA2F-4B80-AEEC-65936D828CCA}" destId="{A0BDE4B3-C4CF-48C6-9A36-500B2C3489D7}" srcOrd="4" destOrd="0" presId="urn:microsoft.com/office/officeart/2005/8/layout/list1"/>
    <dgm:cxn modelId="{4B29063F-9916-4B97-942E-D7AB326EE6AD}" type="presParOf" srcId="{A0BDE4B3-C4CF-48C6-9A36-500B2C3489D7}" destId="{A8C73946-C8F9-4786-96E6-D3060C361670}" srcOrd="0" destOrd="0" presId="urn:microsoft.com/office/officeart/2005/8/layout/list1"/>
    <dgm:cxn modelId="{FF457A81-97B3-4D91-B83E-674DB3AA5550}" type="presParOf" srcId="{A0BDE4B3-C4CF-48C6-9A36-500B2C3489D7}" destId="{26F08A94-15C6-481E-9154-B20A5FEF7382}" srcOrd="1" destOrd="0" presId="urn:microsoft.com/office/officeart/2005/8/layout/list1"/>
    <dgm:cxn modelId="{896B7110-AB9E-4E8A-A90C-2ED5045F0916}" type="presParOf" srcId="{4EDB460E-EA2F-4B80-AEEC-65936D828CCA}" destId="{01F7E01B-2FE7-4714-993D-04B86A559172}" srcOrd="5" destOrd="0" presId="urn:microsoft.com/office/officeart/2005/8/layout/list1"/>
    <dgm:cxn modelId="{E215B3D5-6251-4646-80EC-7EAD4C534A23}" type="presParOf" srcId="{4EDB460E-EA2F-4B80-AEEC-65936D828CCA}" destId="{82E27E00-3670-49D0-864C-CE6F328784BA}" srcOrd="6" destOrd="0" presId="urn:microsoft.com/office/officeart/2005/8/layout/list1"/>
    <dgm:cxn modelId="{A4F158CA-90AA-4FC6-A355-83CA83BF4D5B}" type="presParOf" srcId="{4EDB460E-EA2F-4B80-AEEC-65936D828CCA}" destId="{4FBEA8CE-36EC-4653-AD90-08F2B7C28F2F}" srcOrd="7" destOrd="0" presId="urn:microsoft.com/office/officeart/2005/8/layout/list1"/>
    <dgm:cxn modelId="{6E2E947B-B694-4669-8270-57F19C1D66AB}" type="presParOf" srcId="{4EDB460E-EA2F-4B80-AEEC-65936D828CCA}" destId="{AB243640-CBD1-43F3-9550-87CD853188CF}" srcOrd="8" destOrd="0" presId="urn:microsoft.com/office/officeart/2005/8/layout/list1"/>
    <dgm:cxn modelId="{7742B90B-4058-4F20-ADDD-1E71C2649646}" type="presParOf" srcId="{AB243640-CBD1-43F3-9550-87CD853188CF}" destId="{537D21AA-C489-45EE-A8B2-F1889B87C301}" srcOrd="0" destOrd="0" presId="urn:microsoft.com/office/officeart/2005/8/layout/list1"/>
    <dgm:cxn modelId="{6EAD48BD-BEC3-4A7C-8952-62EE7268DFAB}" type="presParOf" srcId="{AB243640-CBD1-43F3-9550-87CD853188CF}" destId="{B6324098-4C94-444C-ACA4-D91C5374D090}" srcOrd="1" destOrd="0" presId="urn:microsoft.com/office/officeart/2005/8/layout/list1"/>
    <dgm:cxn modelId="{E2C917FD-5688-4AA1-8742-4FD1255DD95A}" type="presParOf" srcId="{4EDB460E-EA2F-4B80-AEEC-65936D828CCA}" destId="{A0859D56-97BB-4716-9C87-9D28D85A49EB}" srcOrd="9" destOrd="0" presId="urn:microsoft.com/office/officeart/2005/8/layout/list1"/>
    <dgm:cxn modelId="{558C2AC1-F1BE-4815-9701-02ACFA73E5F0}" type="presParOf" srcId="{4EDB460E-EA2F-4B80-AEEC-65936D828CCA}" destId="{68FB6DFD-8703-4046-9703-C2FCDB4EF6B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F006C1C-44CC-40A3-93A0-4C77B17DE774}">
      <dsp:nvSpPr>
        <dsp:cNvPr id="0" name=""/>
        <dsp:cNvSpPr/>
      </dsp:nvSpPr>
      <dsp:spPr>
        <a:xfrm>
          <a:off x="0" y="513647"/>
          <a:ext cx="8785702" cy="92042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1868" tIns="770636" rIns="681868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800" kern="1200" dirty="0"/>
        </a:p>
      </dsp:txBody>
      <dsp:txXfrm>
        <a:off x="0" y="513647"/>
        <a:ext cx="8785702" cy="920427"/>
      </dsp:txXfrm>
    </dsp:sp>
    <dsp:sp modelId="{F8FFED77-E205-4786-9C92-75818F45B3C3}">
      <dsp:nvSpPr>
        <dsp:cNvPr id="0" name=""/>
        <dsp:cNvSpPr/>
      </dsp:nvSpPr>
      <dsp:spPr>
        <a:xfrm>
          <a:off x="0" y="344850"/>
          <a:ext cx="2428877" cy="1070777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55" tIns="0" rIns="232455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Составление проекта бюджета</a:t>
          </a:r>
          <a:endParaRPr lang="ru-RU" sz="2000" b="0" kern="1200" dirty="0">
            <a:solidFill>
              <a:schemeClr val="accent3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0" y="344850"/>
        <a:ext cx="2428877" cy="1070777"/>
      </dsp:txXfrm>
    </dsp:sp>
    <dsp:sp modelId="{82E27E00-3670-49D0-864C-CE6F328784BA}">
      <dsp:nvSpPr>
        <dsp:cNvPr id="0" name=""/>
        <dsp:cNvSpPr/>
      </dsp:nvSpPr>
      <dsp:spPr>
        <a:xfrm>
          <a:off x="0" y="2188305"/>
          <a:ext cx="8785702" cy="131493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1800000"/>
              <a:satOff val="35366"/>
              <a:lumOff val="-1931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6F08A94-15C6-481E-9154-B20A5FEF7382}">
      <dsp:nvSpPr>
        <dsp:cNvPr id="0" name=""/>
        <dsp:cNvSpPr/>
      </dsp:nvSpPr>
      <dsp:spPr>
        <a:xfrm>
          <a:off x="0" y="2267940"/>
          <a:ext cx="2428877" cy="1070777"/>
        </a:xfrm>
        <a:prstGeom prst="roundRect">
          <a:avLst/>
        </a:prstGeom>
        <a:gradFill rotWithShape="0">
          <a:gsLst>
            <a:gs pos="0">
              <a:schemeClr val="accent5">
                <a:hueOff val="-1800000"/>
                <a:satOff val="35366"/>
                <a:lumOff val="-19313"/>
                <a:alphaOff val="0"/>
                <a:shade val="51000"/>
                <a:satMod val="130000"/>
              </a:schemeClr>
            </a:gs>
            <a:gs pos="80000">
              <a:schemeClr val="accent5">
                <a:hueOff val="-1800000"/>
                <a:satOff val="35366"/>
                <a:lumOff val="-19313"/>
                <a:alphaOff val="0"/>
                <a:shade val="93000"/>
                <a:satMod val="130000"/>
              </a:schemeClr>
            </a:gs>
            <a:gs pos="100000">
              <a:schemeClr val="accent5">
                <a:hueOff val="-1800000"/>
                <a:satOff val="35366"/>
                <a:lumOff val="-1931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55" tIns="0" rIns="232455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Рассмотрение проекта бюджета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267940"/>
        <a:ext cx="2428877" cy="1070777"/>
      </dsp:txXfrm>
    </dsp:sp>
    <dsp:sp modelId="{68FB6DFD-8703-4046-9703-C2FCDB4EF6BF}">
      <dsp:nvSpPr>
        <dsp:cNvPr id="0" name=""/>
        <dsp:cNvSpPr/>
      </dsp:nvSpPr>
      <dsp:spPr>
        <a:xfrm>
          <a:off x="0" y="4246460"/>
          <a:ext cx="8785702" cy="129569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3600000"/>
              <a:satOff val="70733"/>
              <a:lumOff val="-38627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6324098-4C94-444C-ACA4-D91C5374D090}">
      <dsp:nvSpPr>
        <dsp:cNvPr id="0" name=""/>
        <dsp:cNvSpPr/>
      </dsp:nvSpPr>
      <dsp:spPr>
        <a:xfrm>
          <a:off x="38736" y="4330063"/>
          <a:ext cx="2428877" cy="1070777"/>
        </a:xfrm>
        <a:prstGeom prst="roundRect">
          <a:avLst/>
        </a:prstGeom>
        <a:gradFill rotWithShape="0">
          <a:gsLst>
            <a:gs pos="0">
              <a:schemeClr val="accent5">
                <a:hueOff val="-3600000"/>
                <a:satOff val="70733"/>
                <a:lumOff val="-38627"/>
                <a:alphaOff val="0"/>
                <a:shade val="51000"/>
                <a:satMod val="130000"/>
              </a:schemeClr>
            </a:gs>
            <a:gs pos="80000">
              <a:schemeClr val="accent5">
                <a:hueOff val="-3600000"/>
                <a:satOff val="70733"/>
                <a:lumOff val="-38627"/>
                <a:alphaOff val="0"/>
                <a:shade val="93000"/>
                <a:satMod val="130000"/>
              </a:schemeClr>
            </a:gs>
            <a:gs pos="100000">
              <a:schemeClr val="accent5">
                <a:hueOff val="-3600000"/>
                <a:satOff val="70733"/>
                <a:lumOff val="-3862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55" tIns="0" rIns="232455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Утверждение проекта бюджета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8736" y="4330063"/>
        <a:ext cx="2428877" cy="10707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0275" y="741363"/>
            <a:ext cx="4937125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691063"/>
            <a:ext cx="5438775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D3777911-17A0-4ECC-8474-62E3DE4FF6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latin typeface="Times New Roman" pitchFamily="18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defRPr/>
                </a:pPr>
                <a:endParaRPr lang="ru-RU" altLang="ru-RU" sz="2400" smtClean="0">
                  <a:latin typeface="Times New Roman" pitchFamily="18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defRPr/>
                </a:pPr>
                <a:endParaRPr lang="ru-RU" altLang="ru-RU" sz="2400" smtClean="0">
                  <a:latin typeface="Times New Roman" pitchFamily="18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defRPr/>
                </a:pPr>
                <a:endParaRPr lang="ru-RU" altLang="ru-RU" sz="2400" smtClean="0">
                  <a:latin typeface="Times New Roman" pitchFamily="18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1515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1516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FF55D7-1C17-480D-A2DB-D9BE215763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06D816-4623-467D-B9D9-3DD247948B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C3108B-C7AF-44C8-A7A8-3C9E392D53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914400" y="1600200"/>
            <a:ext cx="7772400" cy="45307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7EF1DA-6389-4CF6-B8DC-0800F344BF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914400" y="277813"/>
            <a:ext cx="77724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B0835B-D348-4F84-959F-215796E84B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01B3860-0468-4494-8189-9834625FB5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914400" y="1600200"/>
            <a:ext cx="77724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AF06559-666E-4C44-90D5-7296AC257C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73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375"/>
            <a:ext cx="9144000" cy="609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38823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6" name="Freeform 4"/>
          <p:cNvSpPr>
            <a:spLocks/>
          </p:cNvSpPr>
          <p:nvPr userDrawn="1"/>
        </p:nvSpPr>
        <p:spPr bwMode="auto">
          <a:xfrm>
            <a:off x="-12700" y="4010025"/>
            <a:ext cx="9182100" cy="2892425"/>
          </a:xfrm>
          <a:custGeom>
            <a:avLst/>
            <a:gdLst>
              <a:gd name="T0" fmla="*/ 2147483647 w 5784"/>
              <a:gd name="T1" fmla="*/ 0 h 1822"/>
              <a:gd name="T2" fmla="*/ 2147483647 w 5784"/>
              <a:gd name="T3" fmla="*/ 2147483647 h 1822"/>
              <a:gd name="T4" fmla="*/ 0 w 5784"/>
              <a:gd name="T5" fmla="*/ 2147483647 h 1822"/>
              <a:gd name="T6" fmla="*/ 2147483647 w 5784"/>
              <a:gd name="T7" fmla="*/ 2147483647 h 1822"/>
              <a:gd name="T8" fmla="*/ 2147483647 w 5784"/>
              <a:gd name="T9" fmla="*/ 2147483647 h 1822"/>
              <a:gd name="T10" fmla="*/ 2147483647 w 5784"/>
              <a:gd name="T11" fmla="*/ 0 h 182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4" h="1822">
                <a:moveTo>
                  <a:pt x="5760" y="0"/>
                </a:moveTo>
                <a:cubicBezTo>
                  <a:pt x="5521" y="312"/>
                  <a:pt x="4917" y="913"/>
                  <a:pt x="3947" y="1165"/>
                </a:cubicBezTo>
                <a:cubicBezTo>
                  <a:pt x="2981" y="1415"/>
                  <a:pt x="1023" y="1506"/>
                  <a:pt x="0" y="1470"/>
                </a:cubicBezTo>
                <a:cubicBezTo>
                  <a:pt x="0" y="1606"/>
                  <a:pt x="14" y="1822"/>
                  <a:pt x="16" y="1794"/>
                </a:cubicBezTo>
                <a:cubicBezTo>
                  <a:pt x="1818" y="1819"/>
                  <a:pt x="4180" y="1803"/>
                  <a:pt x="5784" y="1802"/>
                </a:cubicBezTo>
                <a:cubicBezTo>
                  <a:pt x="5776" y="989"/>
                  <a:pt x="5763" y="370"/>
                  <a:pt x="5760" y="0"/>
                </a:cubicBezTo>
                <a:close/>
              </a:path>
            </a:pathLst>
          </a:custGeom>
          <a:gradFill rotWithShape="1">
            <a:gsLst>
              <a:gs pos="0">
                <a:srgbClr val="6197AF">
                  <a:alpha val="57999"/>
                </a:srgbClr>
              </a:gs>
              <a:gs pos="100000">
                <a:srgbClr val="1A708E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135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Freeform 5"/>
          <p:cNvSpPr>
            <a:spLocks/>
          </p:cNvSpPr>
          <p:nvPr userDrawn="1"/>
        </p:nvSpPr>
        <p:spPr bwMode="auto">
          <a:xfrm>
            <a:off x="-25400" y="-39688"/>
            <a:ext cx="9185275" cy="2181226"/>
          </a:xfrm>
          <a:custGeom>
            <a:avLst/>
            <a:gdLst>
              <a:gd name="T0" fmla="*/ 2147483647 w 5786"/>
              <a:gd name="T1" fmla="*/ 2147483647 h 1374"/>
              <a:gd name="T2" fmla="*/ 2147483647 w 5786"/>
              <a:gd name="T3" fmla="*/ 2147483647 h 1374"/>
              <a:gd name="T4" fmla="*/ 2147483647 w 5786"/>
              <a:gd name="T5" fmla="*/ 2147483647 h 1374"/>
              <a:gd name="T6" fmla="*/ 2147483647 w 5786"/>
              <a:gd name="T7" fmla="*/ 2147483647 h 1374"/>
              <a:gd name="T8" fmla="*/ 0 w 5786"/>
              <a:gd name="T9" fmla="*/ 0 h 1374"/>
              <a:gd name="T10" fmla="*/ 2147483647 w 5786"/>
              <a:gd name="T11" fmla="*/ 2147483647 h 13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6" h="1374">
                <a:moveTo>
                  <a:pt x="8" y="1374"/>
                </a:moveTo>
                <a:cubicBezTo>
                  <a:pt x="246" y="1148"/>
                  <a:pt x="942" y="721"/>
                  <a:pt x="1912" y="538"/>
                </a:cubicBezTo>
                <a:cubicBezTo>
                  <a:pt x="2879" y="356"/>
                  <a:pt x="4761" y="262"/>
                  <a:pt x="5784" y="288"/>
                </a:cubicBezTo>
                <a:cubicBezTo>
                  <a:pt x="5784" y="190"/>
                  <a:pt x="5786" y="5"/>
                  <a:pt x="5784" y="25"/>
                </a:cubicBezTo>
                <a:cubicBezTo>
                  <a:pt x="5784" y="25"/>
                  <a:pt x="2926" y="12"/>
                  <a:pt x="0" y="0"/>
                </a:cubicBezTo>
                <a:cubicBezTo>
                  <a:pt x="9" y="620"/>
                  <a:pt x="3" y="1099"/>
                  <a:pt x="8" y="1374"/>
                </a:cubicBezTo>
                <a:close/>
              </a:path>
            </a:pathLst>
          </a:custGeom>
          <a:gradFill rotWithShape="1">
            <a:gsLst>
              <a:gs pos="0">
                <a:srgbClr val="1A708E"/>
              </a:gs>
              <a:gs pos="100000">
                <a:srgbClr val="6197AF">
                  <a:alpha val="57999"/>
                </a:srgbClr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27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8" name="Picture 8" descr="Карта области4"/>
          <p:cNvPicPr>
            <a:picLocks noChangeAspect="1" noChangeArrowheads="1"/>
          </p:cNvPicPr>
          <p:nvPr userDrawn="1"/>
        </p:nvPicPr>
        <p:blipFill>
          <a:blip r:embed="rId3" cstate="print">
            <a:lum bright="54000" contrast="-60000"/>
          </a:blip>
          <a:srcRect/>
          <a:stretch>
            <a:fillRect/>
          </a:stretch>
        </p:blipFill>
        <p:spPr bwMode="auto">
          <a:xfrm>
            <a:off x="2195513" y="188913"/>
            <a:ext cx="4564062" cy="649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12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6451600"/>
            <a:ext cx="6400800" cy="406400"/>
          </a:xfrm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18125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462213" y="2374900"/>
            <a:ext cx="6408737" cy="1470025"/>
          </a:xfrm>
          <a:effectLst>
            <a:outerShdw dist="35921" dir="2700000" algn="ctr" rotWithShape="0">
              <a:srgbClr val="3C5F74"/>
            </a:outerShdw>
          </a:effec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9D6C2-B4B6-44A5-A1FC-6B19047EE7F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6A534C-C967-4EB4-96FB-3B8211D1DB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F51089-D80F-4C17-BCCA-F67D7A67A34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1AEC23-0C34-4665-AAB4-291A7067B8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38C11F-2042-414A-8F56-B7D7DEC2A79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1CD4A0-3545-4EC2-9A61-7D196AEB576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1DC89A-2BA0-47AE-8FB5-5DCD762CCBF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62256A-9C32-4C17-A06D-FF2F10101C1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300EEF-1019-4C68-9669-61B12CD0354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F3006D-5B4B-4C62-9BA2-D92153FC0A9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074564-6A5D-425F-8178-6E3196BA352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4373AF-85FA-44B9-8031-B4FD1BC6E87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908B42-97DE-4FF9-9C48-3253FE4EB58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138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91139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1140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91141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42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43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44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45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46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47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48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49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50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51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1152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91153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54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55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56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57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58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59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60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61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62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63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64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65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66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67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68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69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70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1171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9117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7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7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7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7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7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7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7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8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8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8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8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8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8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8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8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8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118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9119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9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9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9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9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9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9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119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9119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119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120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120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91202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91203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91204" name="Rectangle 68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7E5452C-6DC0-45D4-BA59-36BD5913AED4}" type="datetimeFigureOut">
              <a:rPr lang="ru-RU"/>
              <a:pPr/>
              <a:t>01.12.2022</a:t>
            </a:fld>
            <a:endParaRPr lang="ru-RU"/>
          </a:p>
        </p:txBody>
      </p:sp>
      <p:sp>
        <p:nvSpPr>
          <p:cNvPr id="91205" name="Rectangle 69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1206" name="Rectangle 7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FDF3DAA0-84C5-4B4F-BF98-44F4063EF43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D3FC35-8DB6-4DDC-B852-03D1EEBBF9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84F750-0F62-455B-9E44-66884BF2C9BC}" type="datetimeFigureOut">
              <a:rPr lang="ru-RU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3A77EB-48B5-4D3B-A090-4FD5AEC4E83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EABD7DC-1058-4481-A007-DF7D63D28670}" type="datetimeFigureOut">
              <a:rPr lang="ru-RU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AA2934-335D-4F26-A5F8-C435FADF5B0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4ED8BC-1410-4E91-8B22-4E110837096C}" type="datetimeFigureOut">
              <a:rPr lang="ru-RU"/>
              <a:pPr/>
              <a:t>01.12.2022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65E674-DAB7-43C2-A199-CC2464FD977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DAAB75-3B6F-4CCC-81AD-E06B56D2FFFD}" type="datetimeFigureOut">
              <a:rPr lang="ru-RU"/>
              <a:pPr/>
              <a:t>01.12.2022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7C3997-DB53-442D-B176-CF845FAFBA7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C188519-9CC6-4175-BCC1-2302732957EE}" type="datetimeFigureOut">
              <a:rPr lang="ru-RU"/>
              <a:pPr/>
              <a:t>01.12.2022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9F7E1C-4637-45FE-8200-F897FAEC943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4E0F7F-14AF-44BB-8005-F07AF8EBB743}" type="datetimeFigureOut">
              <a:rPr lang="ru-RU"/>
              <a:pPr/>
              <a:t>01.12.2022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E2C26D-CF16-4D2D-B28E-C0C0B08C18E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642C52-0562-4969-8C6A-205846AC60F8}" type="datetimeFigureOut">
              <a:rPr lang="ru-RU"/>
              <a:pPr/>
              <a:t>01.12.2022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9B32B7-C26F-4CD8-950D-33E205CA749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BA4442-86A2-40DD-82C9-BFD1AB8774E9}" type="datetimeFigureOut">
              <a:rPr lang="ru-RU"/>
              <a:pPr/>
              <a:t>01.12.2022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997CA5-0CED-4826-84C9-0428F2E202E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7DB7F5-475F-4C15-ABCC-460F247D7465}" type="datetimeFigureOut">
              <a:rPr lang="ru-RU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E9E276-BCFB-44AD-AD67-D0E8A59A2B2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7362BFC-2BDB-43F7-8089-F6C8E031A000}" type="datetimeFigureOut">
              <a:rPr lang="ru-RU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9700B6-8957-47BA-B226-58A9B08FA76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C384A3-83F5-4754-8C49-C9F5E33D65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F5BC69-5A8D-4EDF-852F-E92B6A3186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C966DE-8955-4F14-B958-22C8A94535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055427-277D-4D14-8FB7-296595ECB2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AD9B7D-FE00-415D-8CE9-8F23FF0734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F93E4-A773-4524-99C0-754DFF04CA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103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latin typeface="Times New Roman" pitchFamily="18" charset="0"/>
              </a:endParaRPr>
            </a:p>
          </p:txBody>
        </p:sp>
        <p:grpSp>
          <p:nvGrpSpPr>
            <p:cNvPr id="103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1035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defRPr/>
                </a:pPr>
                <a:endParaRPr lang="ru-RU" altLang="ru-RU" sz="2400" smtClean="0">
                  <a:latin typeface="Times New Roman" pitchFamily="18" charset="0"/>
                </a:endParaRPr>
              </a:p>
            </p:txBody>
          </p:sp>
          <p:sp>
            <p:nvSpPr>
              <p:cNvPr id="1036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048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9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9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pitchFamily="34" charset="0"/>
              </a:defRPr>
            </a:lvl1pPr>
          </a:lstStyle>
          <a:p>
            <a:pPr>
              <a:defRPr/>
            </a:pPr>
            <a:fld id="{61CF8914-37D2-4A75-9D67-CA856490D9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13" r:id="rId2"/>
    <p:sldLayoutId id="2147483914" r:id="rId3"/>
    <p:sldLayoutId id="2147483915" r:id="rId4"/>
    <p:sldLayoutId id="2147483916" r:id="rId5"/>
    <p:sldLayoutId id="2147483917" r:id="rId6"/>
    <p:sldLayoutId id="2147483918" r:id="rId7"/>
    <p:sldLayoutId id="2147483919" r:id="rId8"/>
    <p:sldLayoutId id="2147483920" r:id="rId9"/>
    <p:sldLayoutId id="2147483921" r:id="rId10"/>
    <p:sldLayoutId id="2147483922" r:id="rId11"/>
    <p:sldLayoutId id="2147483923" r:id="rId12"/>
    <p:sldLayoutId id="2147483924" r:id="rId13"/>
    <p:sldLayoutId id="2147483947" r:id="rId14"/>
    <p:sldLayoutId id="2147483948" r:id="rId15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50980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2051" name="Freeform 3"/>
          <p:cNvSpPr>
            <a:spLocks/>
          </p:cNvSpPr>
          <p:nvPr userDrawn="1"/>
        </p:nvSpPr>
        <p:spPr bwMode="auto">
          <a:xfrm>
            <a:off x="-36513" y="-26988"/>
            <a:ext cx="8353426" cy="6869113"/>
          </a:xfrm>
          <a:custGeom>
            <a:avLst/>
            <a:gdLst>
              <a:gd name="T0" fmla="*/ 2147483647 w 5381"/>
              <a:gd name="T1" fmla="*/ 2147483647 h 4327"/>
              <a:gd name="T2" fmla="*/ 2147483647 w 5381"/>
              <a:gd name="T3" fmla="*/ 2147483647 h 4327"/>
              <a:gd name="T4" fmla="*/ 2147483647 w 5381"/>
              <a:gd name="T5" fmla="*/ 2147483647 h 4327"/>
              <a:gd name="T6" fmla="*/ 2147483647 w 5381"/>
              <a:gd name="T7" fmla="*/ 2147483647 h 4327"/>
              <a:gd name="T8" fmla="*/ 0 w 5381"/>
              <a:gd name="T9" fmla="*/ 0 h 4327"/>
              <a:gd name="T10" fmla="*/ 2147483647 w 5381"/>
              <a:gd name="T11" fmla="*/ 2147483647 h 432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381" h="4327">
                <a:moveTo>
                  <a:pt x="4017" y="17"/>
                </a:moveTo>
                <a:cubicBezTo>
                  <a:pt x="4909" y="388"/>
                  <a:pt x="5372" y="1508"/>
                  <a:pt x="5351" y="2225"/>
                </a:cubicBezTo>
                <a:cubicBezTo>
                  <a:pt x="5381" y="2951"/>
                  <a:pt x="4783" y="3968"/>
                  <a:pt x="3892" y="4318"/>
                </a:cubicBezTo>
                <a:lnTo>
                  <a:pt x="4" y="4327"/>
                </a:lnTo>
                <a:lnTo>
                  <a:pt x="0" y="0"/>
                </a:lnTo>
                <a:lnTo>
                  <a:pt x="4017" y="17"/>
                </a:lnTo>
                <a:close/>
              </a:path>
            </a:pathLst>
          </a:custGeom>
          <a:gradFill rotWithShape="1">
            <a:gsLst>
              <a:gs pos="0">
                <a:srgbClr val="BDD3DD"/>
              </a:gs>
              <a:gs pos="50000">
                <a:srgbClr val="E4EDF1"/>
              </a:gs>
              <a:gs pos="100000">
                <a:srgbClr val="BDD3DD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80322" dir="1106097" algn="ctr" rotWithShape="0">
              <a:srgbClr val="8EA8A7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2052" name="Freeform 4"/>
          <p:cNvSpPr>
            <a:spLocks/>
          </p:cNvSpPr>
          <p:nvPr userDrawn="1"/>
        </p:nvSpPr>
        <p:spPr bwMode="auto">
          <a:xfrm>
            <a:off x="-36513" y="4019550"/>
            <a:ext cx="9190038" cy="2951163"/>
          </a:xfrm>
          <a:custGeom>
            <a:avLst/>
            <a:gdLst>
              <a:gd name="T0" fmla="*/ 2147483647 w 6272"/>
              <a:gd name="T1" fmla="*/ 0 h 1859"/>
              <a:gd name="T2" fmla="*/ 2147483647 w 6272"/>
              <a:gd name="T3" fmla="*/ 2147483647 h 1859"/>
              <a:gd name="T4" fmla="*/ 2147483647 w 6272"/>
              <a:gd name="T5" fmla="*/ 2147483647 h 1859"/>
              <a:gd name="T6" fmla="*/ 2147483647 w 6272"/>
              <a:gd name="T7" fmla="*/ 2147483647 h 1859"/>
              <a:gd name="T8" fmla="*/ 2147483647 w 6272"/>
              <a:gd name="T9" fmla="*/ 2147483647 h 1859"/>
              <a:gd name="T10" fmla="*/ 2147483647 w 6272"/>
              <a:gd name="T11" fmla="*/ 0 h 185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1859">
                <a:moveTo>
                  <a:pt x="6252" y="0"/>
                </a:moveTo>
                <a:cubicBezTo>
                  <a:pt x="5993" y="312"/>
                  <a:pt x="5343" y="907"/>
                  <a:pt x="4292" y="1159"/>
                </a:cubicBezTo>
                <a:cubicBezTo>
                  <a:pt x="3246" y="1409"/>
                  <a:pt x="1125" y="1500"/>
                  <a:pt x="16" y="1464"/>
                </a:cubicBezTo>
                <a:cubicBezTo>
                  <a:pt x="16" y="1600"/>
                  <a:pt x="0" y="1859"/>
                  <a:pt x="2" y="1831"/>
                </a:cubicBezTo>
                <a:cubicBezTo>
                  <a:pt x="2" y="1831"/>
                  <a:pt x="3103" y="1790"/>
                  <a:pt x="6272" y="1808"/>
                </a:cubicBezTo>
                <a:cubicBezTo>
                  <a:pt x="6262" y="953"/>
                  <a:pt x="6256" y="379"/>
                  <a:pt x="6252" y="0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>
            <a:outerShdw dist="107763" dir="13500000" algn="ctr" rotWithShape="0">
              <a:srgbClr val="8EA8A7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3" name="Freeform 5"/>
          <p:cNvSpPr>
            <a:spLocks/>
          </p:cNvSpPr>
          <p:nvPr userDrawn="1"/>
        </p:nvSpPr>
        <p:spPr bwMode="auto">
          <a:xfrm>
            <a:off x="-47625" y="-33338"/>
            <a:ext cx="9190038" cy="1230313"/>
          </a:xfrm>
          <a:custGeom>
            <a:avLst/>
            <a:gdLst>
              <a:gd name="T0" fmla="*/ 2147483647 w 6272"/>
              <a:gd name="T1" fmla="*/ 2147483647 h 775"/>
              <a:gd name="T2" fmla="*/ 2147483647 w 6272"/>
              <a:gd name="T3" fmla="*/ 2147483647 h 775"/>
              <a:gd name="T4" fmla="*/ 2147483647 w 6272"/>
              <a:gd name="T5" fmla="*/ 2147483647 h 775"/>
              <a:gd name="T6" fmla="*/ 2147483647 w 6272"/>
              <a:gd name="T7" fmla="*/ 2147483647 h 775"/>
              <a:gd name="T8" fmla="*/ 2147483647 w 6272"/>
              <a:gd name="T9" fmla="*/ 2147483647 h 775"/>
              <a:gd name="T10" fmla="*/ 2147483647 w 6272"/>
              <a:gd name="T11" fmla="*/ 2147483647 h 77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775">
                <a:moveTo>
                  <a:pt x="5" y="775"/>
                </a:moveTo>
                <a:cubicBezTo>
                  <a:pt x="263" y="647"/>
                  <a:pt x="1003" y="398"/>
                  <a:pt x="2054" y="295"/>
                </a:cubicBezTo>
                <a:cubicBezTo>
                  <a:pt x="3102" y="192"/>
                  <a:pt x="5151" y="145"/>
                  <a:pt x="6260" y="160"/>
                </a:cubicBezTo>
                <a:cubicBezTo>
                  <a:pt x="6260" y="104"/>
                  <a:pt x="6272" y="0"/>
                  <a:pt x="6270" y="11"/>
                </a:cubicBezTo>
                <a:cubicBezTo>
                  <a:pt x="6270" y="11"/>
                  <a:pt x="3178" y="11"/>
                  <a:pt x="8" y="4"/>
                </a:cubicBezTo>
                <a:cubicBezTo>
                  <a:pt x="17" y="355"/>
                  <a:pt x="0" y="619"/>
                  <a:pt x="5" y="775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802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2C6284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A44BDA89-DE2C-4F44-92D1-30A76B86D12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25" r:id="rId2"/>
    <p:sldLayoutId id="2147483926" r:id="rId3"/>
    <p:sldLayoutId id="2147483927" r:id="rId4"/>
    <p:sldLayoutId id="2147483928" r:id="rId5"/>
    <p:sldLayoutId id="2147483929" r:id="rId6"/>
    <p:sldLayoutId id="2147483930" r:id="rId7"/>
    <p:sldLayoutId id="2147483931" r:id="rId8"/>
    <p:sldLayoutId id="2147483932" r:id="rId9"/>
    <p:sldLayoutId id="2147483933" r:id="rId10"/>
    <p:sldLayoutId id="2147483934" r:id="rId11"/>
    <p:sldLayoutId id="2147483935" r:id="rId12"/>
    <p:sldLayoutId id="2147483936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90115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90116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0117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90118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19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20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21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22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23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24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25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26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27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28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0129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90130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31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32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33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34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35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36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37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38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39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40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41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42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43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44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45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46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47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0148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90149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50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51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52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53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54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55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56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57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58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59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60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61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62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63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64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65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0166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90167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68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69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70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71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72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73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0174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90175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0176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0177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0178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90179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0180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0181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FC7D4BEC-EBD2-45BB-86B5-24DF4626EF7D}" type="datetimeFigureOut">
              <a:rPr lang="ru-RU"/>
              <a:pPr/>
              <a:t>01.12.2022</a:t>
            </a:fld>
            <a:endParaRPr lang="ru-RU"/>
          </a:p>
        </p:txBody>
      </p:sp>
      <p:sp>
        <p:nvSpPr>
          <p:cNvPr id="90182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90183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F35B6B82-25D1-44DC-96C2-63C14C4694DB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12" r:id="rId1"/>
    <p:sldLayoutId id="2147483937" r:id="rId2"/>
    <p:sldLayoutId id="2147483938" r:id="rId3"/>
    <p:sldLayoutId id="2147483939" r:id="rId4"/>
    <p:sldLayoutId id="2147483940" r:id="rId5"/>
    <p:sldLayoutId id="2147483941" r:id="rId6"/>
    <p:sldLayoutId id="2147483942" r:id="rId7"/>
    <p:sldLayoutId id="2147483943" r:id="rId8"/>
    <p:sldLayoutId id="2147483944" r:id="rId9"/>
    <p:sldLayoutId id="2147483945" r:id="rId10"/>
    <p:sldLayoutId id="2147483946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Подзаголовок 3"/>
          <p:cNvSpPr>
            <a:spLocks noGrp="1"/>
          </p:cNvSpPr>
          <p:nvPr>
            <p:ph type="subTitle" idx="4294967295"/>
          </p:nvPr>
        </p:nvSpPr>
        <p:spPr>
          <a:xfrm>
            <a:off x="1116013" y="115888"/>
            <a:ext cx="6858000" cy="979487"/>
          </a:xfrm>
        </p:spPr>
        <p:txBody>
          <a:bodyPr lIns="0" rIns="18288"/>
          <a:lstStyle/>
          <a:p>
            <a:pPr marL="0" indent="0" algn="r">
              <a:buFont typeface="Wingdings" pitchFamily="2" charset="2"/>
              <a:buNone/>
            </a:pPr>
            <a:r>
              <a:rPr lang="ru-RU" altLang="ru-RU" sz="5500" dirty="0">
                <a:solidFill>
                  <a:srgbClr val="6BDBFA"/>
                </a:solidFill>
                <a:latin typeface="Times New Roman" pitchFamily="18" charset="0"/>
              </a:rPr>
              <a:t>Бюджет для граждан</a:t>
            </a:r>
            <a:endParaRPr lang="ru-RU" altLang="ru-RU" dirty="0">
              <a:solidFill>
                <a:srgbClr val="6BDBFA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90575" y="5732463"/>
            <a:ext cx="7712075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FFFFFF"/>
                </a:solidFill>
              </a:rPr>
              <a:t>К БЮДЖЕТУ </a:t>
            </a:r>
            <a:endParaRPr lang="ru-RU" b="1" dirty="0">
              <a:solidFill>
                <a:srgbClr val="FFFFFF"/>
              </a:solidFill>
            </a:endParaRPr>
          </a:p>
          <a:p>
            <a:pPr algn="ctr"/>
            <a:r>
              <a:rPr lang="ru-RU" b="1" dirty="0" smtClean="0">
                <a:solidFill>
                  <a:srgbClr val="FFFFFF"/>
                </a:solidFill>
              </a:rPr>
              <a:t>ГОНЧАРОВСКОГО СЕЛЬСОВЕТА </a:t>
            </a:r>
            <a:r>
              <a:rPr lang="ru-RU" b="1" dirty="0">
                <a:solidFill>
                  <a:srgbClr val="FFFFFF"/>
                </a:solidFill>
              </a:rPr>
              <a:t>НА </a:t>
            </a:r>
            <a:r>
              <a:rPr lang="ru-RU" b="1" dirty="0" smtClean="0">
                <a:solidFill>
                  <a:srgbClr val="FFFFFF"/>
                </a:solidFill>
              </a:rPr>
              <a:t>2022 </a:t>
            </a:r>
            <a:r>
              <a:rPr lang="ru-RU" b="1" dirty="0">
                <a:solidFill>
                  <a:srgbClr val="FFFFFF"/>
                </a:solidFill>
              </a:rPr>
              <a:t>- </a:t>
            </a:r>
            <a:r>
              <a:rPr lang="ru-RU" b="1" dirty="0" smtClean="0">
                <a:solidFill>
                  <a:srgbClr val="FFFFFF"/>
                </a:solidFill>
              </a:rPr>
              <a:t>2024 </a:t>
            </a:r>
            <a:r>
              <a:rPr lang="ru-RU" b="1" dirty="0">
                <a:solidFill>
                  <a:srgbClr val="FFFFFF"/>
                </a:solidFill>
              </a:rPr>
              <a:t>ГОДЫ</a:t>
            </a:r>
          </a:p>
        </p:txBody>
      </p:sp>
      <p:pic>
        <p:nvPicPr>
          <p:cNvPr id="51201" name="Picture 1" descr="C:\Users\Пользователь\Desktop\360_0095947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966789"/>
            <a:ext cx="7620000" cy="467679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572132" y="214290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                            ПРОЕКТ</a:t>
            </a:r>
            <a:endParaRPr lang="ru-RU" b="1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3"/>
          <p:cNvSpPr>
            <a:spLocks noGrp="1"/>
          </p:cNvSpPr>
          <p:nvPr>
            <p:ph type="title" idx="4294967295"/>
          </p:nvPr>
        </p:nvSpPr>
        <p:spPr>
          <a:xfrm>
            <a:off x="250825" y="260350"/>
            <a:ext cx="8353425" cy="1008063"/>
          </a:xfrm>
        </p:spPr>
        <p:txBody>
          <a:bodyPr/>
          <a:lstStyle/>
          <a:p>
            <a:pPr algn="ctr"/>
            <a:r>
              <a:rPr lang="ru-RU" altLang="ru-RU" sz="2800" b="1" i="1" dirty="0" err="1" smtClean="0">
                <a:latin typeface="Arial" charset="0"/>
              </a:rPr>
              <a:t>Бюджетообразующие</a:t>
            </a:r>
            <a:r>
              <a:rPr lang="ru-RU" altLang="ru-RU" sz="2800" b="1" i="1" dirty="0" smtClean="0">
                <a:latin typeface="Arial" charset="0"/>
              </a:rPr>
              <a:t> (основные) налоги бюджета поселения на 2022 - 2024 годы</a:t>
            </a:r>
          </a:p>
        </p:txBody>
      </p:sp>
      <p:sp>
        <p:nvSpPr>
          <p:cNvPr id="3" name="Стрелка вниз 2"/>
          <p:cNvSpPr/>
          <p:nvPr/>
        </p:nvSpPr>
        <p:spPr>
          <a:xfrm>
            <a:off x="2268538" y="1196975"/>
            <a:ext cx="1079500" cy="3603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6300788" y="1196975"/>
            <a:ext cx="1008062" cy="431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846" name="Прямоугольник 1"/>
          <p:cNvSpPr>
            <a:spLocks noChangeArrowheads="1"/>
          </p:cNvSpPr>
          <p:nvPr/>
        </p:nvSpPr>
        <p:spPr bwMode="auto">
          <a:xfrm>
            <a:off x="1619250" y="1557338"/>
            <a:ext cx="25209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/>
              <a:t>Налог на доходы</a:t>
            </a:r>
          </a:p>
          <a:p>
            <a:pPr algn="ctr"/>
            <a:r>
              <a:rPr lang="ru-RU" sz="1400" b="1"/>
              <a:t>физических лиц</a:t>
            </a:r>
          </a:p>
        </p:txBody>
      </p:sp>
      <p:sp>
        <p:nvSpPr>
          <p:cNvPr id="35847" name="Прямоугольник 3"/>
          <p:cNvSpPr>
            <a:spLocks noChangeArrowheads="1"/>
          </p:cNvSpPr>
          <p:nvPr/>
        </p:nvSpPr>
        <p:spPr bwMode="auto">
          <a:xfrm>
            <a:off x="5292725" y="1628775"/>
            <a:ext cx="27352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/>
              <a:t>Земельный налог</a:t>
            </a:r>
            <a:endParaRPr lang="ru-RU"/>
          </a:p>
        </p:txBody>
      </p:sp>
      <p:sp>
        <p:nvSpPr>
          <p:cNvPr id="35849" name="Прямоугольник 16"/>
          <p:cNvSpPr>
            <a:spLocks noChangeArrowheads="1"/>
          </p:cNvSpPr>
          <p:nvPr/>
        </p:nvSpPr>
        <p:spPr bwMode="auto">
          <a:xfrm>
            <a:off x="900113" y="2205038"/>
            <a:ext cx="3743325" cy="38163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/>
              <a:t>Налогоплательщики – физические лица, получающие доходы</a:t>
            </a:r>
          </a:p>
          <a:p>
            <a:pPr algn="ctr"/>
            <a:endParaRPr lang="ru-RU" sz="1400" b="1" dirty="0"/>
          </a:p>
          <a:p>
            <a:pPr algn="ctr"/>
            <a:r>
              <a:rPr lang="ru-RU" sz="1400" dirty="0"/>
              <a:t>     </a:t>
            </a:r>
            <a:r>
              <a:rPr lang="ru-RU" sz="1400" b="1" dirty="0"/>
              <a:t>Ставка налога – 13%</a:t>
            </a:r>
          </a:p>
          <a:p>
            <a:pPr algn="ctr"/>
            <a:r>
              <a:rPr lang="ru-RU" sz="1000" dirty="0"/>
              <a:t>(в отношении отдельных видов доходов установлены пониженные или повышенные ставки:</a:t>
            </a:r>
          </a:p>
          <a:p>
            <a:pPr algn="ctr"/>
            <a:r>
              <a:rPr lang="ru-RU" sz="1000" dirty="0"/>
              <a:t>35% - в отношении стоимости выигрышей и призов, процентных доходов по вкладам в банках, суммы экономии на процентах, платы за использование денежных средств членов кредитного потребительского кооператива.</a:t>
            </a:r>
          </a:p>
          <a:p>
            <a:pPr algn="ctr"/>
            <a:r>
              <a:rPr lang="ru-RU" sz="1000" dirty="0"/>
              <a:t>30% - в отношении доходов, получаемых физическими лицами, не являющимися налоговыми резидентами РФ.</a:t>
            </a:r>
          </a:p>
          <a:p>
            <a:pPr algn="ctr"/>
            <a:r>
              <a:rPr lang="ru-RU" sz="1000" dirty="0"/>
              <a:t>15% - в отношении дивидендов, получаемых физическими лицами, не являющимися налоговыми резидентами РФ.</a:t>
            </a:r>
          </a:p>
          <a:p>
            <a:pPr algn="ctr"/>
            <a:r>
              <a:rPr lang="ru-RU" sz="1000" dirty="0"/>
              <a:t>9% - в отношении доходов от долевого участия в деятельности организаций, полученных в виде дивидендов физическими лицами, являющимися налоговыми резидентами РФ, процентов по облигациям с ипотечным покрытием) </a:t>
            </a:r>
          </a:p>
          <a:p>
            <a:pPr algn="ctr"/>
            <a:endParaRPr lang="ru-RU" sz="1000" dirty="0"/>
          </a:p>
          <a:p>
            <a:pPr algn="ctr"/>
            <a:r>
              <a:rPr lang="ru-RU" sz="1400" b="1" dirty="0"/>
              <a:t>Зачисляется в размере </a:t>
            </a:r>
            <a:r>
              <a:rPr lang="ru-RU" sz="1400" b="1" dirty="0" smtClean="0"/>
              <a:t>2% </a:t>
            </a:r>
            <a:r>
              <a:rPr lang="ru-RU" sz="1400" b="1" dirty="0"/>
              <a:t>в бюджет поселения</a:t>
            </a:r>
          </a:p>
        </p:txBody>
      </p:sp>
      <p:sp>
        <p:nvSpPr>
          <p:cNvPr id="35850" name="Прямоугольник 17"/>
          <p:cNvSpPr>
            <a:spLocks noChangeArrowheads="1"/>
          </p:cNvSpPr>
          <p:nvPr/>
        </p:nvSpPr>
        <p:spPr bwMode="auto">
          <a:xfrm>
            <a:off x="5364163" y="2205038"/>
            <a:ext cx="3095625" cy="30829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dirty="0"/>
              <a:t>Налогоплательщики – организации и физические лица, обладающие земельными участками, на праве собственности, праве постоянного (бессрочного) пользования или праве пожизненного наследуемого владения в пределах границ поселения</a:t>
            </a:r>
          </a:p>
          <a:p>
            <a:pPr algn="ctr"/>
            <a:endParaRPr lang="ru-RU" sz="1200" b="1" dirty="0"/>
          </a:p>
          <a:p>
            <a:pPr algn="ctr"/>
            <a:r>
              <a:rPr lang="ru-RU" sz="1200" b="1" dirty="0"/>
              <a:t>Ставка налога – от </a:t>
            </a:r>
            <a:r>
              <a:rPr lang="ru-RU" sz="1200" b="1" dirty="0" smtClean="0"/>
              <a:t>0,3% </a:t>
            </a:r>
            <a:r>
              <a:rPr lang="ru-RU" sz="1200" b="1" dirty="0"/>
              <a:t>до 1,5% </a:t>
            </a:r>
            <a:r>
              <a:rPr lang="ru-RU" sz="1200" dirty="0"/>
              <a:t>от кадастровой стоимости земельных участков в зависимости от категории земель</a:t>
            </a:r>
          </a:p>
          <a:p>
            <a:pPr algn="ctr"/>
            <a:endParaRPr lang="ru-RU" sz="1200" dirty="0"/>
          </a:p>
          <a:p>
            <a:pPr algn="ctr"/>
            <a:r>
              <a:rPr lang="ru-RU" sz="1400" b="1" dirty="0"/>
              <a:t>В размере 100% зачисляется в бюджет поселения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"/>
          <p:cNvGraphicFramePr>
            <a:graphicFrameLocks noGrp="1" noChangeAspect="1"/>
          </p:cNvGraphicFramePr>
          <p:nvPr>
            <p:ph sz="half" idx="1"/>
          </p:nvPr>
        </p:nvGraphicFramePr>
        <p:xfrm>
          <a:off x="323850" y="2060575"/>
          <a:ext cx="4319588" cy="3816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6867" name="Rectangle 3"/>
          <p:cNvSpPr>
            <a:spLocks noGrp="1" noChangeArrowheads="1"/>
          </p:cNvSpPr>
          <p:nvPr>
            <p:ph type="title"/>
          </p:nvPr>
        </p:nvSpPr>
        <p:spPr>
          <a:xfrm>
            <a:off x="539750" y="214290"/>
            <a:ext cx="7818464" cy="1189060"/>
          </a:xfrm>
        </p:spPr>
        <p:txBody>
          <a:bodyPr/>
          <a:lstStyle/>
          <a:p>
            <a:pPr algn="ctr"/>
            <a:r>
              <a:rPr lang="ru-RU" sz="1800" b="1" dirty="0" smtClean="0">
                <a:solidFill>
                  <a:schemeClr val="hlink"/>
                </a:solidFill>
                <a:latin typeface="Arial" charset="0"/>
              </a:rPr>
              <a:t>Структура налоговых и неналоговых доходов бюджета муниципального образования «Гончаровский сельсовет» Суджанского района Курской области </a:t>
            </a:r>
            <a:r>
              <a:rPr lang="ru-RU" sz="1800" dirty="0" smtClean="0">
                <a:solidFill>
                  <a:schemeClr val="hlink"/>
                </a:solidFill>
                <a:latin typeface="Arial" charset="0"/>
              </a:rPr>
              <a:t/>
            </a:r>
            <a:br>
              <a:rPr lang="ru-RU" sz="1800" dirty="0" smtClean="0">
                <a:solidFill>
                  <a:schemeClr val="hlink"/>
                </a:solidFill>
                <a:latin typeface="Arial" charset="0"/>
              </a:rPr>
            </a:br>
            <a:r>
              <a:rPr lang="ru-RU" sz="1600" dirty="0" smtClean="0">
                <a:solidFill>
                  <a:schemeClr val="hlink"/>
                </a:solidFill>
                <a:latin typeface="Arial" charset="0"/>
              </a:rPr>
              <a:t>тыс.рублей</a:t>
            </a:r>
            <a:br>
              <a:rPr lang="ru-RU" sz="1600" dirty="0" smtClean="0">
                <a:solidFill>
                  <a:schemeClr val="hlink"/>
                </a:solidFill>
                <a:latin typeface="Arial" charset="0"/>
              </a:rPr>
            </a:br>
            <a:r>
              <a:rPr lang="ru-RU" sz="1600" dirty="0" smtClean="0">
                <a:solidFill>
                  <a:srgbClr val="0000CC"/>
                </a:solidFill>
                <a:latin typeface="Arial" charset="0"/>
              </a:rPr>
              <a:t>2022 год</a:t>
            </a:r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876800" y="2060575"/>
            <a:ext cx="3810000" cy="4032250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Налоговые и неналоговые доходы (всего):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2022 год – 2771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2023 год – 2783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2023 год – 2798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НДФЛ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2022год – 904 (32,6%)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2023 год –915 (32,9%)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2024 год – 931 (33,2%)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Земельный налог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2022 год – 1266 (45,6%)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2023 год – 1266 (45,4%)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2024 год – 1266 (45,2%)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Налог на имущество физических лиц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2022год   – 595 (21,4%)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2023 год – 595 (21,3%)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2024 год – 595 (21,2%)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00113" y="260350"/>
            <a:ext cx="7056437" cy="1143000"/>
          </a:xfrm>
        </p:spPr>
        <p:txBody>
          <a:bodyPr/>
          <a:lstStyle/>
          <a:p>
            <a:r>
              <a:rPr lang="ru-RU" altLang="ru-RU" sz="3600" b="1" dirty="0" smtClean="0">
                <a:latin typeface="Arial" charset="0"/>
              </a:rPr>
              <a:t>Межбюджетные трансферты </a:t>
            </a:r>
          </a:p>
        </p:txBody>
      </p:sp>
      <p:graphicFrame>
        <p:nvGraphicFramePr>
          <p:cNvPr id="37891" name="Group 3"/>
          <p:cNvGraphicFramePr>
            <a:graphicFrameLocks noGrp="1"/>
          </p:cNvGraphicFramePr>
          <p:nvPr/>
        </p:nvGraphicFramePr>
        <p:xfrm>
          <a:off x="250825" y="1844675"/>
          <a:ext cx="8785225" cy="2455724"/>
        </p:xfrm>
        <a:graphic>
          <a:graphicData uri="http://schemas.openxmlformats.org/drawingml/2006/table">
            <a:tbl>
              <a:tblPr/>
              <a:tblGrid>
                <a:gridCol w="8785225"/>
              </a:tblGrid>
              <a:tr h="1838325">
                <a:tc>
                  <a:txBody>
                    <a:bodyPr/>
                    <a:lstStyle/>
                    <a:p>
                      <a:pPr marL="0" marR="0" lvl="0" indent="0" algn="just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Межбюджетные трансферты  - средства, предоставляемые одним бюджетом бюджетной системы Российской Федерации другому бюджету бюджетной системы Российской Федерации</a:t>
                      </a:r>
                    </a:p>
                    <a:p>
                      <a:pPr marL="0" marR="0" lvl="0" indent="0" algn="l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81466" marR="81466" marT="43555" marB="43555" horzOverflow="overflow">
                    <a:lnL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0E0C2"/>
                        </a:gs>
                        <a:gs pos="50000">
                          <a:schemeClr val="bg1"/>
                        </a:gs>
                        <a:gs pos="100000">
                          <a:srgbClr val="E0E0C2"/>
                        </a:gs>
                      </a:gsLst>
                      <a:lin ang="5400000"/>
                    </a:gradFill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81466" marR="81466" marT="43555" marB="43555" horzOverflow="overflow">
                    <a:lnL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0E0C2"/>
                        </a:gs>
                        <a:gs pos="50000">
                          <a:schemeClr val="bg1"/>
                        </a:gs>
                        <a:gs pos="100000">
                          <a:srgbClr val="E0E0C2"/>
                        </a:gs>
                      </a:gsLst>
                      <a:lin ang="540000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4213" y="260350"/>
            <a:ext cx="7339012" cy="1143000"/>
          </a:xfrm>
        </p:spPr>
        <p:txBody>
          <a:bodyPr/>
          <a:lstStyle/>
          <a:p>
            <a:pPr algn="ctr"/>
            <a:r>
              <a:rPr lang="ru-RU" altLang="ru-RU" sz="2400" b="1" dirty="0" smtClean="0">
                <a:solidFill>
                  <a:schemeClr val="hlink"/>
                </a:solidFill>
                <a:latin typeface="Arial" charset="0"/>
              </a:rPr>
              <a:t>Структура   безвозмездных поступлений в   бюджет Гончаровского сельсовета Суджанского района Курской области</a:t>
            </a:r>
            <a:br>
              <a:rPr lang="ru-RU" altLang="ru-RU" sz="2400" b="1" dirty="0" smtClean="0">
                <a:solidFill>
                  <a:schemeClr val="hlink"/>
                </a:solidFill>
                <a:latin typeface="Arial" charset="0"/>
              </a:rPr>
            </a:br>
            <a:r>
              <a:rPr lang="ru-RU" altLang="ru-RU" sz="2400" b="1" dirty="0" smtClean="0">
                <a:solidFill>
                  <a:schemeClr val="hlink"/>
                </a:solidFill>
                <a:latin typeface="Arial" charset="0"/>
              </a:rPr>
              <a:t> в 2022 году</a:t>
            </a:r>
          </a:p>
        </p:txBody>
      </p:sp>
      <p:graphicFrame>
        <p:nvGraphicFramePr>
          <p:cNvPr id="38915" name="Object 3"/>
          <p:cNvGraphicFramePr>
            <a:graphicFrameLocks noChangeAspect="1"/>
          </p:cNvGraphicFramePr>
          <p:nvPr>
            <p:ph idx="4294967295"/>
          </p:nvPr>
        </p:nvGraphicFramePr>
        <p:xfrm>
          <a:off x="642910" y="1857364"/>
          <a:ext cx="7980363" cy="4562475"/>
        </p:xfrm>
        <a:graphic>
          <a:graphicData uri="http://schemas.openxmlformats.org/presentationml/2006/ole">
            <p:oleObj spid="_x0000_s38915" name="Диаграмма" r:id="rId3" imgW="8296224" imgH="4743330" progId="MSGraph.Chart.8">
              <p:embed followColorScheme="full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type="title"/>
          </p:nvPr>
        </p:nvSpPr>
        <p:spPr>
          <a:xfrm>
            <a:off x="323850" y="115888"/>
            <a:ext cx="8064500" cy="1287462"/>
          </a:xfrm>
        </p:spPr>
        <p:txBody>
          <a:bodyPr/>
          <a:lstStyle/>
          <a:p>
            <a:pPr algn="ctr"/>
            <a:r>
              <a:rPr lang="ru-RU" sz="2400" dirty="0" smtClean="0">
                <a:solidFill>
                  <a:schemeClr val="hlink"/>
                </a:solidFill>
                <a:latin typeface="Arial" charset="0"/>
              </a:rPr>
              <a:t>Безвозмездные поступления в бюджет Гончаровского сельсовета Суджанского района Курской области на 2022 – 2024 годы</a:t>
            </a:r>
            <a:br>
              <a:rPr lang="ru-RU" sz="2400" dirty="0" smtClean="0">
                <a:solidFill>
                  <a:schemeClr val="hlink"/>
                </a:solidFill>
                <a:latin typeface="Arial" charset="0"/>
              </a:rPr>
            </a:br>
            <a:r>
              <a:rPr lang="ru-RU" sz="1800" dirty="0" smtClean="0">
                <a:latin typeface="Arial" charset="0"/>
              </a:rPr>
              <a:t>тыс.рублей </a:t>
            </a:r>
            <a:r>
              <a:rPr lang="ru-RU" sz="2400" dirty="0" smtClean="0">
                <a:latin typeface="Arial" charset="0"/>
              </a:rPr>
              <a:t> 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827088" y="1412875"/>
          <a:ext cx="7704137" cy="5256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277813"/>
            <a:ext cx="7772400" cy="847725"/>
          </a:xfrm>
        </p:spPr>
        <p:txBody>
          <a:bodyPr/>
          <a:lstStyle/>
          <a:p>
            <a:pPr algn="ctr"/>
            <a:r>
              <a:rPr lang="ru-RU" altLang="ru-RU" sz="4800" dirty="0" smtClean="0"/>
              <a:t>Расходы местного  бюджета</a:t>
            </a:r>
            <a:r>
              <a:rPr lang="ru-RU" altLang="ru-RU" sz="4800" dirty="0" smtClean="0">
                <a:latin typeface="Arial" charset="0"/>
              </a:rPr>
              <a:t> </a:t>
            </a:r>
            <a:endParaRPr lang="ru-RU" altLang="ru-RU" sz="4800" dirty="0" smtClean="0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611188" y="1600200"/>
            <a:ext cx="8208962" cy="4530725"/>
          </a:xfrm>
        </p:spPr>
        <p:txBody>
          <a:bodyPr/>
          <a:lstStyle/>
          <a:p>
            <a:r>
              <a:rPr lang="ru-RU" sz="1800" b="1" dirty="0" smtClean="0"/>
              <a:t>Расходы бюджета </a:t>
            </a:r>
            <a:r>
              <a:rPr lang="ru-RU" sz="1800" dirty="0" smtClean="0"/>
              <a:t>– выплачиваемые из бюджета денежные средства.</a:t>
            </a:r>
          </a:p>
          <a:p>
            <a:endParaRPr lang="ru-RU" sz="1000" dirty="0" smtClean="0"/>
          </a:p>
          <a:p>
            <a:pPr algn="just">
              <a:buFont typeface="Wingdings" pitchFamily="2" charset="2"/>
              <a:buNone/>
            </a:pPr>
            <a:r>
              <a:rPr lang="ru-RU" sz="1800" u="sng" dirty="0" smtClean="0"/>
              <a:t>Объём расходов </a:t>
            </a:r>
            <a:r>
              <a:rPr lang="ru-RU" sz="1800" dirty="0" smtClean="0"/>
              <a:t>определяется исходя из объёма средств, необходимых для исполнения установленных законодательством полномочий органов местного самоуправления.</a:t>
            </a:r>
          </a:p>
          <a:p>
            <a:pPr>
              <a:buFont typeface="Wingdings" pitchFamily="2" charset="2"/>
              <a:buNone/>
            </a:pPr>
            <a:r>
              <a:rPr lang="ru-RU" sz="1000" dirty="0" smtClean="0"/>
              <a:t> 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Расходы местного бюджета  </a:t>
            </a:r>
            <a:r>
              <a:rPr lang="ru-RU" sz="1800" u="sng" dirty="0" smtClean="0"/>
              <a:t>классифицируются</a:t>
            </a:r>
            <a:r>
              <a:rPr lang="ru-RU" sz="1800" dirty="0" smtClean="0"/>
              <a:t>: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	•по разделам и подразделам;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	•по разделам и подразделам, целевым статьям и группам видов расходов;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62" y="214290"/>
            <a:ext cx="7772400" cy="1000132"/>
          </a:xfrm>
        </p:spPr>
        <p:txBody>
          <a:bodyPr/>
          <a:lstStyle/>
          <a:p>
            <a:pPr algn="ctr"/>
            <a:r>
              <a:rPr lang="ru-RU" altLang="ru-RU" sz="2000" b="1" dirty="0" smtClean="0"/>
              <a:t>Структура расходов бюджета Гончаровского сельсовета Суджанского района Курской области в 2022 году</a:t>
            </a:r>
            <a:endParaRPr lang="ru-RU" sz="2000" b="1" dirty="0" smtClean="0"/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928662" y="1500174"/>
          <a:ext cx="7781952" cy="4891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1366838" y="30543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endParaRPr lang="ru-RU"/>
          </a:p>
        </p:txBody>
      </p:sp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1582738" y="32702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3"/>
          <p:cNvSpPr>
            <a:spLocks noGrp="1" noChangeArrowheads="1"/>
          </p:cNvSpPr>
          <p:nvPr>
            <p:ph type="title" idx="4294967295"/>
          </p:nvPr>
        </p:nvSpPr>
        <p:spPr>
          <a:xfrm>
            <a:off x="669925" y="188913"/>
            <a:ext cx="7772400" cy="1143000"/>
          </a:xfrm>
          <a:noFill/>
        </p:spPr>
        <p:txBody>
          <a:bodyPr/>
          <a:lstStyle/>
          <a:p>
            <a:pPr algn="ctr" eaLnBrk="1" hangingPunct="1">
              <a:spcBef>
                <a:spcPct val="50000"/>
              </a:spcBef>
            </a:pPr>
            <a:r>
              <a:rPr lang="ru-RU" altLang="ru-RU" sz="2000" b="1" dirty="0" smtClean="0"/>
              <a:t>Основные мероприятия развития жилищно-коммунального хозяйства Гончаровского сельсовета Суджанского района Курской области  на 2022-2024 годы»</a:t>
            </a:r>
          </a:p>
        </p:txBody>
      </p:sp>
      <p:graphicFrame>
        <p:nvGraphicFramePr>
          <p:cNvPr id="45059" name="Group 3"/>
          <p:cNvGraphicFramePr>
            <a:graphicFrameLocks noGrp="1"/>
          </p:cNvGraphicFramePr>
          <p:nvPr>
            <p:ph idx="4294967295"/>
          </p:nvPr>
        </p:nvGraphicFramePr>
        <p:xfrm>
          <a:off x="846138" y="1773238"/>
          <a:ext cx="7974012" cy="2978151"/>
        </p:xfrm>
        <a:graphic>
          <a:graphicData uri="http://schemas.openxmlformats.org/drawingml/2006/table">
            <a:tbl>
              <a:tblPr/>
              <a:tblGrid>
                <a:gridCol w="6122987"/>
                <a:gridCol w="568325"/>
                <a:gridCol w="679450"/>
                <a:gridCol w="603250"/>
              </a:tblGrid>
              <a:tr h="390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Мероприятия</a:t>
                      </a:r>
                    </a:p>
                  </a:txBody>
                  <a:tcPr marL="91434" marR="91434" marT="45727" marB="4572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2022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2023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2024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Благоустройство всего, в том числе</a:t>
                      </a:r>
                    </a:p>
                  </a:txBody>
                  <a:tcPr marL="91434" marR="91434" marT="45727" marB="4572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1520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302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Уличное освещение</a:t>
                      </a:r>
                    </a:p>
                  </a:txBody>
                  <a:tcPr marL="91434" marR="91434" marT="45727" marB="4572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Озеленение</a:t>
                      </a:r>
                    </a:p>
                  </a:txBody>
                  <a:tcPr marL="91434" marR="91434" marT="45727" marB="4572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Организация и содержание мест захоронения</a:t>
                      </a:r>
                    </a:p>
                  </a:txBody>
                  <a:tcPr marL="91434" marR="91434"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Прочие мероприятия по благоустройству</a:t>
                      </a:r>
                    </a:p>
                  </a:txBody>
                  <a:tcPr marL="91434" marR="91434"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56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5096" name="Text Box 46"/>
          <p:cNvSpPr txBox="1">
            <a:spLocks noChangeArrowheads="1"/>
          </p:cNvSpPr>
          <p:nvPr/>
        </p:nvSpPr>
        <p:spPr bwMode="auto">
          <a:xfrm>
            <a:off x="7667625" y="1498600"/>
            <a:ext cx="13684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1200"/>
              <a:t>    тыс. рублей</a:t>
            </a:r>
          </a:p>
        </p:txBody>
      </p:sp>
      <p:sp>
        <p:nvSpPr>
          <p:cNvPr id="45097" name="Rectangle 48"/>
          <p:cNvSpPr>
            <a:spLocks noChangeArrowheads="1"/>
          </p:cNvSpPr>
          <p:nvPr/>
        </p:nvSpPr>
        <p:spPr bwMode="auto">
          <a:xfrm>
            <a:off x="5508625" y="5589588"/>
            <a:ext cx="2952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altLang="ru-RU">
                <a:latin typeface="Times New Roman" pitchFamily="18" charset="0"/>
              </a:rPr>
              <a:t> </a:t>
            </a:r>
            <a:endParaRPr lang="ru-RU" altLang="ru-RU" sz="1700" b="1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Номер слайда 4"/>
          <p:cNvSpPr txBox="1">
            <a:spLocks noGrp="1"/>
          </p:cNvSpPr>
          <p:nvPr/>
        </p:nvSpPr>
        <p:spPr bwMode="auto">
          <a:xfrm>
            <a:off x="6796088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0" hangingPunct="0"/>
            <a:endParaRPr lang="ru-RU" altLang="ru-RU" sz="1400" b="1"/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4625" y="295275"/>
            <a:ext cx="8794750" cy="935038"/>
          </a:xfrm>
        </p:spPr>
        <p:txBody>
          <a:bodyPr lIns="92075" tIns="46038" rIns="92075" bIns="46038"/>
          <a:lstStyle/>
          <a:p>
            <a:pPr algn="ctr" eaLnBrk="1" hangingPunct="1"/>
            <a:r>
              <a:rPr lang="ru-RU" altLang="ru-RU" sz="1800" dirty="0" smtClean="0">
                <a:solidFill>
                  <a:schemeClr val="tx1"/>
                </a:solidFill>
              </a:rPr>
              <a:t>Ожидаемые результаты использования  направленных средств на благоустройство</a:t>
            </a:r>
            <a:br>
              <a:rPr lang="ru-RU" altLang="ru-RU" sz="1800" dirty="0" smtClean="0">
                <a:solidFill>
                  <a:schemeClr val="tx1"/>
                </a:solidFill>
              </a:rPr>
            </a:br>
            <a:r>
              <a:rPr lang="ru-RU" altLang="ru-RU" sz="1800" dirty="0" smtClean="0">
                <a:solidFill>
                  <a:schemeClr val="tx1"/>
                </a:solidFill>
              </a:rPr>
              <a:t>Гончаровского сельсовета  Суджанского района Курской области в 2022 году</a:t>
            </a:r>
          </a:p>
        </p:txBody>
      </p:sp>
      <p:grpSp>
        <p:nvGrpSpPr>
          <p:cNvPr id="46084" name="Group 40"/>
          <p:cNvGrpSpPr>
            <a:grpSpLocks/>
          </p:cNvGrpSpPr>
          <p:nvPr/>
        </p:nvGrpSpPr>
        <p:grpSpPr bwMode="auto">
          <a:xfrm>
            <a:off x="2268538" y="1557338"/>
            <a:ext cx="4824412" cy="863600"/>
            <a:chOff x="1776" y="2417"/>
            <a:chExt cx="1248" cy="1279"/>
          </a:xfrm>
        </p:grpSpPr>
        <p:pic>
          <p:nvPicPr>
            <p:cNvPr id="46085" name="Picture 33" descr="Picture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76" y="3353"/>
              <a:ext cx="1248" cy="3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086" name="Oval 6"/>
            <p:cNvSpPr>
              <a:spLocks noChangeArrowheads="1"/>
            </p:cNvSpPr>
            <p:nvPr/>
          </p:nvSpPr>
          <p:spPr bwMode="gray">
            <a:xfrm>
              <a:off x="1877" y="2417"/>
              <a:ext cx="1074" cy="1075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lIns="95788" tIns="47894" rIns="95788" bIns="47894" anchor="ctr"/>
            <a:lstStyle/>
            <a:p>
              <a:pPr defTabSz="958850"/>
              <a:endParaRPr lang="ru-RU" altLang="ru-RU" sz="1400" b="1"/>
            </a:p>
          </p:txBody>
        </p:sp>
        <p:sp>
          <p:nvSpPr>
            <p:cNvPr id="46087" name="Oval 7"/>
            <p:cNvSpPr>
              <a:spLocks noChangeArrowheads="1"/>
            </p:cNvSpPr>
            <p:nvPr/>
          </p:nvSpPr>
          <p:spPr bwMode="gray">
            <a:xfrm>
              <a:off x="1890" y="2423"/>
              <a:ext cx="1049" cy="1048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lIns="95788" tIns="47894" rIns="95788" bIns="47894" anchor="ctr"/>
            <a:lstStyle/>
            <a:p>
              <a:pPr defTabSz="958850"/>
              <a:endParaRPr lang="ru-RU" altLang="ru-RU" sz="1400" b="1"/>
            </a:p>
          </p:txBody>
        </p:sp>
        <p:sp>
          <p:nvSpPr>
            <p:cNvPr id="46088" name="Oval 8"/>
            <p:cNvSpPr>
              <a:spLocks noChangeArrowheads="1"/>
            </p:cNvSpPr>
            <p:nvPr/>
          </p:nvSpPr>
          <p:spPr bwMode="gray">
            <a:xfrm>
              <a:off x="1901" y="2433"/>
              <a:ext cx="998" cy="980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lIns="95788" tIns="47894" rIns="95788" bIns="47894" anchor="ctr"/>
            <a:lstStyle/>
            <a:p>
              <a:pPr defTabSz="958850"/>
              <a:endParaRPr lang="ru-RU" altLang="ru-RU" sz="1400" b="1"/>
            </a:p>
          </p:txBody>
        </p:sp>
        <p:sp>
          <p:nvSpPr>
            <p:cNvPr id="2" name="Oval 9"/>
            <p:cNvSpPr>
              <a:spLocks noChangeArrowheads="1"/>
            </p:cNvSpPr>
            <p:nvPr/>
          </p:nvSpPr>
          <p:spPr bwMode="gray">
            <a:xfrm>
              <a:off x="1959" y="2462"/>
              <a:ext cx="888" cy="795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5788" tIns="47894" rIns="95788" bIns="47894" anchor="ctr"/>
            <a:lstStyle/>
            <a:p>
              <a:pPr algn="ctr" defTabSz="958850"/>
              <a:endParaRPr lang="ru-RU" altLang="ru-RU" sz="1200" b="1" dirty="0">
                <a:solidFill>
                  <a:srgbClr val="190019"/>
                </a:solidFill>
              </a:endParaRPr>
            </a:p>
            <a:p>
              <a:pPr algn="ctr" defTabSz="958850"/>
              <a:endParaRPr lang="ru-RU" altLang="ru-RU" sz="1200" b="1" dirty="0">
                <a:solidFill>
                  <a:srgbClr val="190019"/>
                </a:solidFill>
              </a:endParaRPr>
            </a:p>
            <a:p>
              <a:pPr algn="ctr" defTabSz="958850"/>
              <a:r>
                <a:rPr lang="ru-RU" altLang="ru-RU" sz="1500" b="1" dirty="0" smtClean="0">
                  <a:solidFill>
                    <a:srgbClr val="190019"/>
                  </a:solidFill>
                  <a:latin typeface="Comic Sans MS" pitchFamily="66" charset="0"/>
                </a:rPr>
                <a:t>2022 </a:t>
              </a:r>
              <a:r>
                <a:rPr lang="ru-RU" altLang="ru-RU" sz="1500" b="1" dirty="0">
                  <a:solidFill>
                    <a:srgbClr val="190019"/>
                  </a:solidFill>
                  <a:latin typeface="Comic Sans MS" pitchFamily="66" charset="0"/>
                </a:rPr>
                <a:t>год </a:t>
              </a:r>
              <a:r>
                <a:rPr lang="ru-RU" altLang="ru-RU" sz="1500" b="1" dirty="0" smtClean="0">
                  <a:solidFill>
                    <a:srgbClr val="190019"/>
                  </a:solidFill>
                  <a:latin typeface="Comic Sans MS" pitchFamily="66" charset="0"/>
                </a:rPr>
                <a:t>–1520</a:t>
              </a:r>
              <a:r>
                <a:rPr lang="ru-RU" altLang="ru-RU" sz="1500" b="1" dirty="0" smtClean="0">
                  <a:solidFill>
                    <a:srgbClr val="190019"/>
                  </a:solidFill>
                </a:rPr>
                <a:t>тыс</a:t>
              </a:r>
              <a:r>
                <a:rPr lang="ru-RU" altLang="ru-RU" sz="1500" b="1" dirty="0">
                  <a:solidFill>
                    <a:srgbClr val="190019"/>
                  </a:solidFill>
                </a:rPr>
                <a:t>.</a:t>
              </a:r>
              <a:r>
                <a:rPr lang="ru-RU" altLang="ru-RU" sz="1500" b="1" dirty="0">
                  <a:solidFill>
                    <a:srgbClr val="190019"/>
                  </a:solidFill>
                  <a:latin typeface="Comic Sans MS" pitchFamily="66" charset="0"/>
                </a:rPr>
                <a:t> руб.  </a:t>
              </a:r>
            </a:p>
            <a:p>
              <a:pPr algn="ctr" defTabSz="958850"/>
              <a:r>
                <a:rPr lang="ru-RU" altLang="ru-RU" sz="1500" b="1" dirty="0">
                  <a:solidFill>
                    <a:srgbClr val="190019"/>
                  </a:solidFill>
                  <a:latin typeface="Comic Sans MS" pitchFamily="66" charset="0"/>
                </a:rPr>
                <a:t>   </a:t>
              </a:r>
              <a:endParaRPr lang="ru-RU" altLang="ru-RU" sz="1200" b="1" dirty="0">
                <a:solidFill>
                  <a:srgbClr val="190019"/>
                </a:solidFill>
                <a:latin typeface="Comic Sans MS" pitchFamily="66" charset="0"/>
              </a:endParaRPr>
            </a:p>
          </p:txBody>
        </p:sp>
      </p:grpSp>
      <p:sp>
        <p:nvSpPr>
          <p:cNvPr id="3078" name="AutoShape 10"/>
          <p:cNvSpPr>
            <a:spLocks noChangeArrowheads="1"/>
          </p:cNvSpPr>
          <p:nvPr/>
        </p:nvSpPr>
        <p:spPr bwMode="auto">
          <a:xfrm>
            <a:off x="0" y="2420938"/>
            <a:ext cx="3276600" cy="2505075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r>
              <a:rPr lang="ru-RU" altLang="ru-RU" sz="1400" b="1">
                <a:solidFill>
                  <a:srgbClr val="190019"/>
                </a:solidFill>
              </a:rPr>
              <a:t>Озеленение:</a:t>
            </a:r>
          </a:p>
          <a:p>
            <a:pPr algn="ctr" defTabSz="958850"/>
            <a:r>
              <a:rPr lang="ru-RU" altLang="ru-RU" sz="1400" b="1">
                <a:solidFill>
                  <a:srgbClr val="190019"/>
                </a:solidFill>
              </a:rPr>
              <a:t>разбивка клумб</a:t>
            </a:r>
          </a:p>
          <a:p>
            <a:pPr algn="ctr" defTabSz="958850"/>
            <a:r>
              <a:rPr lang="ru-RU" altLang="ru-RU" sz="1400" b="1">
                <a:solidFill>
                  <a:srgbClr val="190019"/>
                </a:solidFill>
              </a:rPr>
              <a:t>кошение травы</a:t>
            </a:r>
          </a:p>
          <a:p>
            <a:pPr algn="ctr" defTabSz="958850"/>
            <a:r>
              <a:rPr lang="ru-RU" altLang="ru-RU" sz="1400" b="1">
                <a:solidFill>
                  <a:srgbClr val="190019"/>
                </a:solidFill>
              </a:rPr>
              <a:t>посадка насаждений</a:t>
            </a:r>
          </a:p>
          <a:p>
            <a:pPr algn="ctr" defTabSz="958850"/>
            <a:r>
              <a:rPr lang="ru-RU" altLang="ru-RU" sz="1400" b="1">
                <a:solidFill>
                  <a:srgbClr val="190019"/>
                </a:solidFill>
              </a:rPr>
              <a:t>обрезка кустов</a:t>
            </a:r>
          </a:p>
          <a:p>
            <a:pPr algn="ctr" defTabSz="958850"/>
            <a:endParaRPr lang="ru-RU" altLang="ru-RU" sz="1400" b="1">
              <a:solidFill>
                <a:srgbClr val="190019"/>
              </a:solidFill>
            </a:endParaRPr>
          </a:p>
          <a:p>
            <a:pPr algn="ctr" defTabSz="958850"/>
            <a:r>
              <a:rPr lang="ru-RU" altLang="ru-RU" sz="1200">
                <a:solidFill>
                  <a:srgbClr val="190019"/>
                </a:solidFill>
              </a:rPr>
              <a:t>Повышение уровня комфортности</a:t>
            </a:r>
            <a:endParaRPr lang="ru-RU" altLang="ru-RU" sz="1600" b="1">
              <a:solidFill>
                <a:srgbClr val="190019"/>
              </a:solidFill>
              <a:latin typeface="Comic Sans MS" pitchFamily="66" charset="0"/>
            </a:endParaRPr>
          </a:p>
        </p:txBody>
      </p:sp>
      <p:sp>
        <p:nvSpPr>
          <p:cNvPr id="46092" name="AutoShape 11"/>
          <p:cNvSpPr>
            <a:spLocks noChangeArrowheads="1"/>
          </p:cNvSpPr>
          <p:nvPr/>
        </p:nvSpPr>
        <p:spPr bwMode="auto">
          <a:xfrm>
            <a:off x="3276600" y="2420938"/>
            <a:ext cx="3095625" cy="2447925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434343"/>
              </a:solidFill>
            </a:endParaRPr>
          </a:p>
          <a:p>
            <a:pPr algn="ctr" defTabSz="958850"/>
            <a:r>
              <a:rPr lang="ru-RU" altLang="ru-RU" sz="1400" b="1" dirty="0">
                <a:solidFill>
                  <a:srgbClr val="434343"/>
                </a:solidFill>
              </a:rPr>
              <a:t>Уличное освещение:</a:t>
            </a:r>
          </a:p>
          <a:p>
            <a:pPr algn="ctr" defTabSz="958850"/>
            <a:r>
              <a:rPr lang="ru-RU" altLang="ru-RU" sz="1400" b="1" dirty="0" smtClean="0">
                <a:solidFill>
                  <a:srgbClr val="434343"/>
                </a:solidFill>
              </a:rPr>
              <a:t>168 </a:t>
            </a:r>
            <a:r>
              <a:rPr lang="ru-RU" altLang="ru-RU" sz="1400" b="1" dirty="0">
                <a:solidFill>
                  <a:srgbClr val="434343"/>
                </a:solidFill>
              </a:rPr>
              <a:t>ед. фонарей уличного освещения</a:t>
            </a:r>
          </a:p>
          <a:p>
            <a:pPr algn="ctr" defTabSz="958850"/>
            <a:endParaRPr lang="ru-RU" altLang="ru-RU" sz="1200" b="1" dirty="0">
              <a:solidFill>
                <a:srgbClr val="434343"/>
              </a:solidFill>
            </a:endParaRPr>
          </a:p>
          <a:p>
            <a:pPr algn="ctr" defTabSz="958850"/>
            <a:r>
              <a:rPr lang="ru-RU" altLang="ru-RU" sz="1200" dirty="0">
                <a:solidFill>
                  <a:srgbClr val="434343"/>
                </a:solidFill>
              </a:rPr>
              <a:t>Повышение уровня безопасности и комфортности проживания</a:t>
            </a:r>
          </a:p>
        </p:txBody>
      </p:sp>
      <p:sp>
        <p:nvSpPr>
          <p:cNvPr id="3083" name="AutoShape 15"/>
          <p:cNvSpPr>
            <a:spLocks noChangeArrowheads="1"/>
          </p:cNvSpPr>
          <p:nvPr/>
        </p:nvSpPr>
        <p:spPr bwMode="auto">
          <a:xfrm>
            <a:off x="6337300" y="2420938"/>
            <a:ext cx="2771775" cy="2392362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r>
              <a:rPr lang="ru-RU" altLang="ru-RU" sz="1400" b="1" dirty="0">
                <a:solidFill>
                  <a:srgbClr val="190019"/>
                </a:solidFill>
              </a:rPr>
              <a:t>Организация и содержание мест захоронения:</a:t>
            </a:r>
          </a:p>
          <a:p>
            <a:pPr algn="ctr" defTabSz="958850"/>
            <a:r>
              <a:rPr lang="ru-RU" altLang="ru-RU" sz="1200" b="1" dirty="0">
                <a:solidFill>
                  <a:srgbClr val="190019"/>
                </a:solidFill>
              </a:rPr>
              <a:t> </a:t>
            </a:r>
            <a:r>
              <a:rPr lang="ru-RU" altLang="ru-RU" sz="1200" b="1" dirty="0" smtClean="0">
                <a:solidFill>
                  <a:srgbClr val="190019"/>
                </a:solidFill>
              </a:rPr>
              <a:t>2</a:t>
            </a:r>
            <a:r>
              <a:rPr lang="ru-RU" altLang="ru-RU" sz="1400" b="1" dirty="0" smtClean="0">
                <a:solidFill>
                  <a:srgbClr val="190019"/>
                </a:solidFill>
              </a:rPr>
              <a:t> </a:t>
            </a:r>
            <a:r>
              <a:rPr lang="ru-RU" altLang="ru-RU" sz="1400" b="1" dirty="0">
                <a:solidFill>
                  <a:srgbClr val="190019"/>
                </a:solidFill>
              </a:rPr>
              <a:t>кладбищ </a:t>
            </a:r>
          </a:p>
          <a:p>
            <a:pPr algn="ctr" defTabSz="958850"/>
            <a:r>
              <a:rPr lang="ru-RU" altLang="ru-RU" sz="1200" dirty="0">
                <a:solidFill>
                  <a:srgbClr val="190019"/>
                </a:solidFill>
              </a:rPr>
              <a:t>Повышение уровня эстетичности </a:t>
            </a:r>
          </a:p>
          <a:p>
            <a:pPr algn="ctr" defTabSz="958850">
              <a:buFontTx/>
              <a:buChar char="-"/>
            </a:pPr>
            <a:endParaRPr lang="ru-RU" altLang="ru-RU" sz="12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>
              <a:buFontTx/>
              <a:buChar char="-"/>
            </a:pPr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>
              <a:buFontTx/>
              <a:buChar char="-"/>
            </a:pPr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</p:txBody>
      </p:sp>
      <p:sp>
        <p:nvSpPr>
          <p:cNvPr id="46094" name="AutoShape 14"/>
          <p:cNvSpPr>
            <a:spLocks noChangeArrowheads="1"/>
          </p:cNvSpPr>
          <p:nvPr/>
        </p:nvSpPr>
        <p:spPr bwMode="auto">
          <a:xfrm>
            <a:off x="4716463" y="4891088"/>
            <a:ext cx="2916237" cy="1966912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434343"/>
              </a:solidFill>
              <a:latin typeface="Tahoma" pitchFamily="34" charset="0"/>
            </a:endParaRPr>
          </a:p>
          <a:p>
            <a:pPr algn="ctr" defTabSz="958850"/>
            <a:r>
              <a:rPr lang="ru-RU" altLang="ru-RU" sz="1400" b="1" dirty="0">
                <a:solidFill>
                  <a:srgbClr val="434343"/>
                </a:solidFill>
              </a:rPr>
              <a:t>Обустройство мест массового отдыха:</a:t>
            </a:r>
          </a:p>
          <a:p>
            <a:pPr algn="ctr" defTabSz="958850"/>
            <a:r>
              <a:rPr lang="ru-RU" altLang="ru-RU" sz="1200" b="1" dirty="0">
                <a:solidFill>
                  <a:srgbClr val="434343"/>
                </a:solidFill>
              </a:rPr>
              <a:t>1- </a:t>
            </a:r>
            <a:r>
              <a:rPr lang="ru-RU" altLang="ru-RU" sz="1200" b="1" dirty="0" smtClean="0">
                <a:solidFill>
                  <a:srgbClr val="434343"/>
                </a:solidFill>
              </a:rPr>
              <a:t>памятник  </a:t>
            </a:r>
            <a:r>
              <a:rPr lang="ru-RU" altLang="ru-RU" sz="1200" b="1" dirty="0">
                <a:solidFill>
                  <a:srgbClr val="434343"/>
                </a:solidFill>
              </a:rPr>
              <a:t>погибшим войнам в ВОВ, 1 спортивная площадка, </a:t>
            </a:r>
            <a:r>
              <a:rPr lang="ru-RU" altLang="ru-RU" sz="1200" dirty="0">
                <a:solidFill>
                  <a:srgbClr val="190019"/>
                </a:solidFill>
              </a:rPr>
              <a:t>Повышение уровня комфортности посредством реконструкции зон отдыха</a:t>
            </a:r>
          </a:p>
        </p:txBody>
      </p:sp>
      <p:sp>
        <p:nvSpPr>
          <p:cNvPr id="20" name="AutoShape 9"/>
          <p:cNvSpPr>
            <a:spLocks noChangeArrowheads="1"/>
          </p:cNvSpPr>
          <p:nvPr/>
        </p:nvSpPr>
        <p:spPr bwMode="auto">
          <a:xfrm>
            <a:off x="971550" y="4941888"/>
            <a:ext cx="3457575" cy="1916112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190019"/>
              </a:solidFill>
            </a:endParaRPr>
          </a:p>
          <a:p>
            <a:pPr algn="ctr" defTabSz="958850"/>
            <a:r>
              <a:rPr lang="ru-RU" altLang="ru-RU" sz="1400" b="1" dirty="0">
                <a:solidFill>
                  <a:srgbClr val="190019"/>
                </a:solidFill>
              </a:rPr>
              <a:t>Санитарная уборка территории:</a:t>
            </a:r>
          </a:p>
          <a:p>
            <a:pPr algn="ctr" defTabSz="958850"/>
            <a:endParaRPr lang="ru-RU" altLang="ru-RU" sz="1400" b="1" dirty="0">
              <a:solidFill>
                <a:srgbClr val="190019"/>
              </a:solidFill>
            </a:endParaRPr>
          </a:p>
          <a:p>
            <a:pPr algn="ctr" defTabSz="958850"/>
            <a:r>
              <a:rPr lang="ru-RU" altLang="ru-RU" sz="1400" b="1" dirty="0">
                <a:solidFill>
                  <a:srgbClr val="190019"/>
                </a:solidFill>
              </a:rPr>
              <a:t>1 место размещения </a:t>
            </a:r>
            <a:r>
              <a:rPr lang="ru-RU" altLang="ru-RU" sz="1400" b="1" dirty="0" err="1">
                <a:solidFill>
                  <a:srgbClr val="190019"/>
                </a:solidFill>
              </a:rPr>
              <a:t>твердобытовых</a:t>
            </a:r>
            <a:r>
              <a:rPr lang="ru-RU" altLang="ru-RU" sz="1400" b="1" dirty="0">
                <a:solidFill>
                  <a:srgbClr val="190019"/>
                </a:solidFill>
              </a:rPr>
              <a:t> отходов</a:t>
            </a:r>
          </a:p>
          <a:p>
            <a:pPr algn="ctr" defTabSz="958850"/>
            <a:endParaRPr lang="ru-RU" altLang="ru-RU" sz="1200" b="1" dirty="0">
              <a:solidFill>
                <a:srgbClr val="190019"/>
              </a:solidFill>
            </a:endParaRPr>
          </a:p>
          <a:p>
            <a:pPr algn="ctr" defTabSz="958850"/>
            <a:r>
              <a:rPr lang="ru-RU" altLang="ru-RU" sz="1200" dirty="0">
                <a:solidFill>
                  <a:srgbClr val="190019"/>
                </a:solidFill>
              </a:rPr>
              <a:t>Повышение уровня комфортности и чистоты на территории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473075" y="100013"/>
            <a:ext cx="8037513" cy="1027112"/>
          </a:xfrm>
        </p:spPr>
        <p:txBody>
          <a:bodyPr/>
          <a:lstStyle/>
          <a:p>
            <a:pPr algn="ctr"/>
            <a:r>
              <a:rPr lang="ru-RU" altLang="ru-RU" sz="1800" dirty="0" smtClean="0">
                <a:latin typeface="Arial" charset="0"/>
              </a:rPr>
              <a:t>Расходы на реализацию первичных мер пожарной безопасности на территории Гончаровского сельсовета Суджанского района Курской области </a:t>
            </a:r>
            <a:br>
              <a:rPr lang="ru-RU" altLang="ru-RU" sz="1800" dirty="0" smtClean="0">
                <a:latin typeface="Arial" charset="0"/>
              </a:rPr>
            </a:br>
            <a:r>
              <a:rPr lang="ru-RU" altLang="ru-RU" sz="1800" dirty="0" smtClean="0">
                <a:latin typeface="Arial" charset="0"/>
              </a:rPr>
              <a:t> 2022-2024 годы</a:t>
            </a:r>
          </a:p>
        </p:txBody>
      </p:sp>
      <p:sp>
        <p:nvSpPr>
          <p:cNvPr id="3076" name="AutoShape 16"/>
          <p:cNvSpPr>
            <a:spLocks noChangeAspect="1" noChangeArrowheads="1"/>
          </p:cNvSpPr>
          <p:nvPr/>
        </p:nvSpPr>
        <p:spPr bwMode="auto">
          <a:xfrm>
            <a:off x="4679156" y="1230203"/>
            <a:ext cx="4412612" cy="3025923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ru-RU" altLang="ru-RU" sz="1200" b="1">
                <a:solidFill>
                  <a:srgbClr val="000066"/>
                </a:solidFill>
                <a:latin typeface="Times New Roman" pitchFamily="18" charset="0"/>
              </a:rPr>
              <a:t>Финансирование  направлено на обеспечение противопожарной безопасности, обучение населения способам защиты и действиям в чрезвычайных ситуациях, в области  пожарной безопасности, создание систем оповещения населения при угрозе возникновения чрезвычайных  ситуаций, обеспечение деятельности  добровольной пожарной охраны, инженерную защиту территории сельского поселения (противопожарные полосы), содержание подъездных путей к наружным источникам пожарного водоснабжения, содержание источников водозабора в зимний период .</a:t>
            </a:r>
            <a:endParaRPr lang="ru-RU" altLang="ru-RU" sz="120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3077" name="AutoShape 29"/>
          <p:cNvSpPr>
            <a:spLocks noChangeArrowheads="1"/>
          </p:cNvSpPr>
          <p:nvPr/>
        </p:nvSpPr>
        <p:spPr bwMode="auto">
          <a:xfrm>
            <a:off x="4340225" y="4437063"/>
            <a:ext cx="4716463" cy="2305050"/>
          </a:xfrm>
          <a:prstGeom prst="roundRect">
            <a:avLst>
              <a:gd name="adj" fmla="val 15824"/>
            </a:avLst>
          </a:prstGeom>
          <a:ln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altLang="ru-RU" sz="1100" b="1" dirty="0">
                <a:solidFill>
                  <a:srgbClr val="000C0C"/>
                </a:solidFill>
                <a:latin typeface="Verdana" pitchFamily="34" charset="0"/>
              </a:rPr>
              <a:t>      </a:t>
            </a:r>
            <a:r>
              <a:rPr lang="ru-RU" altLang="ru-RU" sz="1300" b="1" dirty="0">
                <a:solidFill>
                  <a:srgbClr val="000066"/>
                </a:solidFill>
                <a:latin typeface="Times New Roman" pitchFamily="18" charset="0"/>
              </a:rPr>
              <a:t>Реализация мероприятий государственной</a:t>
            </a:r>
          </a:p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altLang="ru-RU" sz="1300" b="1" dirty="0">
                <a:solidFill>
                  <a:srgbClr val="000066"/>
                </a:solidFill>
                <a:latin typeface="Times New Roman" pitchFamily="18" charset="0"/>
              </a:rPr>
              <a:t>программы позволит достичь следующих</a:t>
            </a:r>
          </a:p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altLang="ru-RU" sz="1300" b="1" dirty="0">
                <a:solidFill>
                  <a:srgbClr val="000066"/>
                </a:solidFill>
                <a:latin typeface="Times New Roman" pitchFamily="18" charset="0"/>
              </a:rPr>
              <a:t>результатов к </a:t>
            </a:r>
            <a:r>
              <a:rPr lang="ru-RU" altLang="ru-RU" sz="1300" b="1" dirty="0" smtClean="0">
                <a:solidFill>
                  <a:srgbClr val="000066"/>
                </a:solidFill>
                <a:latin typeface="Times New Roman" pitchFamily="18" charset="0"/>
              </a:rPr>
              <a:t>2023 </a:t>
            </a:r>
            <a:r>
              <a:rPr lang="ru-RU" altLang="ru-RU" sz="1300" b="1" dirty="0">
                <a:solidFill>
                  <a:srgbClr val="000066"/>
                </a:solidFill>
                <a:latin typeface="Times New Roman" pitchFamily="18" charset="0"/>
              </a:rPr>
              <a:t>году:</a:t>
            </a:r>
          </a:p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endParaRPr lang="ru-RU" altLang="ru-RU" sz="1300" b="1" dirty="0">
              <a:solidFill>
                <a:srgbClr val="000066"/>
              </a:solidFill>
              <a:latin typeface="Times New Roman" pitchFamily="18" charset="0"/>
            </a:endParaRPr>
          </a:p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</a:pPr>
            <a:r>
              <a:rPr lang="ru-RU" altLang="ru-RU" sz="1300" b="1" dirty="0">
                <a:solidFill>
                  <a:srgbClr val="000066"/>
                </a:solidFill>
                <a:latin typeface="Times New Roman" pitchFamily="18" charset="0"/>
              </a:rPr>
              <a:t>     -  снизить гибель людей в чрезвычайных ситуациях и на пожарах ;</a:t>
            </a:r>
          </a:p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</a:pPr>
            <a:endParaRPr lang="ru-RU" altLang="ru-RU" sz="1300" b="1" dirty="0">
              <a:solidFill>
                <a:srgbClr val="000066"/>
              </a:solidFill>
              <a:latin typeface="Times New Roman" pitchFamily="18" charset="0"/>
            </a:endParaRPr>
          </a:p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</a:pPr>
            <a:r>
              <a:rPr lang="ru-RU" altLang="ru-RU" sz="1300" b="1" dirty="0">
                <a:solidFill>
                  <a:srgbClr val="000066"/>
                </a:solidFill>
                <a:latin typeface="Times New Roman" pitchFamily="18" charset="0"/>
              </a:rPr>
              <a:t>     - снизить экономический ущерб от чрезвычайных ситуаций ;</a:t>
            </a:r>
          </a:p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</a:pPr>
            <a:endParaRPr lang="ru-RU" altLang="ru-RU" sz="1300" b="1" dirty="0">
              <a:solidFill>
                <a:srgbClr val="000066"/>
              </a:solidFill>
              <a:latin typeface="Times New Roman" pitchFamily="18" charset="0"/>
            </a:endParaRPr>
          </a:p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</a:pPr>
            <a:r>
              <a:rPr lang="ru-RU" altLang="ru-RU" sz="1300" b="1" dirty="0">
                <a:solidFill>
                  <a:srgbClr val="000066"/>
                </a:solidFill>
                <a:latin typeface="Times New Roman" pitchFamily="18" charset="0"/>
              </a:rPr>
              <a:t>     - увеличить количество спасенных ценностей.</a:t>
            </a:r>
          </a:p>
        </p:txBody>
      </p:sp>
      <p:sp>
        <p:nvSpPr>
          <p:cNvPr id="7329" name="Rectangle 161"/>
          <p:cNvSpPr>
            <a:spLocks noChangeArrowheads="1"/>
          </p:cNvSpPr>
          <p:nvPr/>
        </p:nvSpPr>
        <p:spPr bwMode="auto">
          <a:xfrm>
            <a:off x="357188" y="4643438"/>
            <a:ext cx="78581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>
            <a:lvl1pPr eaLnBrk="0" hangingPunct="0">
              <a:defRPr sz="1400">
                <a:solidFill>
                  <a:srgbClr val="89FFFF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rgbClr val="89FFFF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rgbClr val="89FFFF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rgbClr val="89FFFF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rgbClr val="89FFFF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89FFFF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89FFFF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89FFFF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89FFFF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ru-RU" altLang="ru-RU" sz="11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12" name="Rectangle 161"/>
          <p:cNvSpPr>
            <a:spLocks noChangeArrowheads="1"/>
          </p:cNvSpPr>
          <p:nvPr/>
        </p:nvSpPr>
        <p:spPr bwMode="auto">
          <a:xfrm>
            <a:off x="611188" y="2205038"/>
            <a:ext cx="3960812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endParaRPr lang="ru-RU" altLang="ru-RU" sz="11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3" name="Rectangle 161"/>
          <p:cNvSpPr>
            <a:spLocks noChangeArrowheads="1"/>
          </p:cNvSpPr>
          <p:nvPr/>
        </p:nvSpPr>
        <p:spPr bwMode="auto">
          <a:xfrm>
            <a:off x="2555875" y="2205038"/>
            <a:ext cx="785813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endParaRPr lang="ru-RU" altLang="ru-RU" sz="11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4" name="Rectangle 161"/>
          <p:cNvSpPr>
            <a:spLocks noChangeArrowheads="1"/>
          </p:cNvSpPr>
          <p:nvPr/>
        </p:nvSpPr>
        <p:spPr bwMode="auto">
          <a:xfrm>
            <a:off x="3419475" y="2205038"/>
            <a:ext cx="785813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endParaRPr lang="ru-RU" altLang="ru-RU" sz="11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cxnSp>
        <p:nvCxnSpPr>
          <p:cNvPr id="49163" name="Прямая соединительная линия 27"/>
          <p:cNvCxnSpPr>
            <a:cxnSpLocks noChangeShapeType="1"/>
          </p:cNvCxnSpPr>
          <p:nvPr/>
        </p:nvCxnSpPr>
        <p:spPr bwMode="auto">
          <a:xfrm rot="5400000" flipH="1" flipV="1">
            <a:off x="-1385887" y="2908300"/>
            <a:ext cx="3357562" cy="1588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</p:cxnSp>
      <p:graphicFrame>
        <p:nvGraphicFramePr>
          <p:cNvPr id="49164" name="Group 12"/>
          <p:cNvGraphicFramePr>
            <a:graphicFrameLocks noGrp="1"/>
          </p:cNvGraphicFramePr>
          <p:nvPr/>
        </p:nvGraphicFramePr>
        <p:xfrm>
          <a:off x="179388" y="5084763"/>
          <a:ext cx="4105275" cy="1141413"/>
        </p:xfrm>
        <a:graphic>
          <a:graphicData uri="http://schemas.openxmlformats.org/drawingml/2006/table">
            <a:tbl>
              <a:tblPr/>
              <a:tblGrid>
                <a:gridCol w="1152525"/>
                <a:gridCol w="2952750"/>
              </a:tblGrid>
              <a:tr h="40798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Объем финансирования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2022 год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12 тыс. рублей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2023 год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1,0 тыс. рублей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2024 год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0,1 тыс. рублей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 b="1" dirty="0" smtClean="0"/>
              <a:t>Основные цели бюджетной политики на 2022 – 2024 годы</a:t>
            </a:r>
          </a:p>
        </p:txBody>
      </p:sp>
      <p:graphicFrame>
        <p:nvGraphicFramePr>
          <p:cNvPr id="5147" name="Group 27"/>
          <p:cNvGraphicFramePr>
            <a:graphicFrameLocks noGrp="1"/>
          </p:cNvGraphicFramePr>
          <p:nvPr/>
        </p:nvGraphicFramePr>
        <p:xfrm>
          <a:off x="684213" y="1916113"/>
          <a:ext cx="7920037" cy="2343583"/>
        </p:xfrm>
        <a:graphic>
          <a:graphicData uri="http://schemas.openxmlformats.org/drawingml/2006/table">
            <a:tbl>
              <a:tblPr/>
              <a:tblGrid>
                <a:gridCol w="7920037"/>
              </a:tblGrid>
              <a:tr h="757238">
                <a:tc>
                  <a:txBody>
                    <a:bodyPr/>
                    <a:lstStyle/>
                    <a:p>
                      <a:pPr marL="0" marR="0" lvl="0" indent="0" algn="l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Обеспечение сбалансированности и устойчивости бюджетной системы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81466" marR="81466" marT="43555" marB="43555" horzOverflow="overflow">
                    <a:lnL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0E0C2"/>
                        </a:gs>
                        <a:gs pos="50000">
                          <a:schemeClr val="bg1"/>
                        </a:gs>
                        <a:gs pos="100000">
                          <a:srgbClr val="E0E0C2"/>
                        </a:gs>
                      </a:gsLst>
                      <a:lin ang="5400000"/>
                    </a:gradFill>
                  </a:tcPr>
                </a:tc>
              </a:tr>
              <a:tr h="827088">
                <a:tc>
                  <a:txBody>
                    <a:bodyPr/>
                    <a:lstStyle/>
                    <a:p>
                      <a:pPr marL="0" marR="0" lvl="0" indent="0" algn="l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Повышение результативности бюджетных расходов, достижение установленных показателей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81466" marR="81466" marT="43555" marB="43555" horzOverflow="overflow">
                    <a:lnL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0E0C2"/>
                        </a:gs>
                        <a:gs pos="50000">
                          <a:schemeClr val="bg1"/>
                        </a:gs>
                        <a:gs pos="100000">
                          <a:srgbClr val="E0E0C2"/>
                        </a:gs>
                      </a:gsLst>
                      <a:lin ang="5400000"/>
                    </a:gradFill>
                  </a:tcPr>
                </a:tc>
              </a:tr>
              <a:tr h="758825">
                <a:tc>
                  <a:txBody>
                    <a:bodyPr/>
                    <a:lstStyle/>
                    <a:p>
                      <a:pPr marL="0" marR="0" lvl="0" indent="0" algn="l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Обеспечение прозрачности и открытости бюджетного процесса для граждан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81466" marR="81466" marT="43555" marB="43555" horzOverflow="overflow">
                    <a:lnL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0E0C2"/>
                        </a:gs>
                        <a:gs pos="50000">
                          <a:schemeClr val="bg1"/>
                        </a:gs>
                        <a:gs pos="100000">
                          <a:srgbClr val="E0E0C2"/>
                        </a:gs>
                      </a:gsLst>
                      <a:lin ang="540000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55650" y="260350"/>
            <a:ext cx="8059738" cy="100806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3800" dirty="0" smtClean="0">
                <a:solidFill>
                  <a:srgbClr val="001500"/>
                </a:solidFill>
                <a:cs typeface="Times New Roman" pitchFamily="18" charset="0"/>
              </a:rPr>
              <a:t>Этапы составления и утверждения бюджета Гончаровского сельсовета</a:t>
            </a:r>
            <a:r>
              <a:rPr lang="ru-RU" altLang="ru-RU" sz="3800" dirty="0" smtClean="0"/>
              <a:t/>
            </a:r>
            <a:br>
              <a:rPr lang="ru-RU" altLang="ru-RU" sz="3800" dirty="0" smtClean="0"/>
            </a:br>
            <a:endParaRPr lang="ru-RU" altLang="ru-RU" sz="2000" dirty="0" smtClean="0"/>
          </a:p>
        </p:txBody>
      </p:sp>
      <p:graphicFrame>
        <p:nvGraphicFramePr>
          <p:cNvPr id="4" name="Схема 3"/>
          <p:cNvGraphicFramePr/>
          <p:nvPr/>
        </p:nvGraphicFramePr>
        <p:xfrm>
          <a:off x="214282" y="1142984"/>
          <a:ext cx="8785702" cy="5542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857500" y="1571625"/>
            <a:ext cx="6167438" cy="11695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Работа по составлению проекта бюджета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Гончаровского сельсовета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начинается за 9 месяцев до начала очередного финансового года. Администрация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Гончаровского сельсовета утверждает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перечень мероприятий по разработке проекта бюджета, определяет ответственных исполнителей и сроки исполнения. </a:t>
            </a:r>
          </a:p>
        </p:txBody>
      </p:sp>
      <p:sp>
        <p:nvSpPr>
          <p:cNvPr id="51205" name="TextBox 7"/>
          <p:cNvSpPr txBox="1">
            <a:spLocks noChangeArrowheads="1"/>
          </p:cNvSpPr>
          <p:nvPr/>
        </p:nvSpPr>
        <p:spPr bwMode="auto">
          <a:xfrm>
            <a:off x="2984532" y="3141663"/>
            <a:ext cx="6088062" cy="1785104"/>
          </a:xfrm>
          <a:prstGeom prst="rect">
            <a:avLst/>
          </a:prstGeom>
          <a:solidFill>
            <a:srgbClr val="FFE8D1"/>
          </a:solidFill>
          <a:ln w="38100">
            <a:solidFill>
              <a:srgbClr val="FFC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100" dirty="0" smtClean="0">
                <a:latin typeface="Times New Roman" pitchFamily="18" charset="0"/>
              </a:rPr>
              <a:t>Сформированный проект бюджета Администрация сельсовета вносит проект решения о бюджете на очередной финансовый год на рассмотрение Собрания депутатов не позднее 30 дней до окончания финансового года. Одновременно с проектом о бюджете Собранию депутатов представляются документы и материалы, определенные ст.182 БК РФ. Собрание депутатов рассматривает проект бюджета в двух чтениях. Собрание депутатов не позднее, чем за десять дней обязано рассмотреть указанный проект бюджета в первом чтении. При рассмотрении в первом чтении проекта о бюджете на очередной финансовый год Собрание депутатов заслушивает доклад главы сельсовета и принимает решение о принятии или об отклонении указанного проекта. Во втором  чтении принимается окончательная редакция бюджета муниципального образования.</a:t>
            </a:r>
            <a:endParaRPr lang="ru-RU" altLang="ru-RU" sz="1100" dirty="0">
              <a:latin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57500" y="5286375"/>
            <a:ext cx="6096000" cy="10926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/>
            </a:solidFill>
          </a:ln>
        </p:spPr>
        <p:txBody>
          <a:bodyPr>
            <a:spAutoFit/>
          </a:bodyPr>
          <a:lstStyle/>
          <a:p>
            <a:endParaRPr lang="ru-RU" sz="500" dirty="0"/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Проект местного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бюджета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Гончаровского сельсовета утверждается 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 форме Решения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Собрания депутатов. 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Принятое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Собранием депутатов 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Решение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 местном 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бюджете  поселения направляется Главе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сельсовета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и подлежит обнародованию в местах, определенных главой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сельсовета.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755650" y="214290"/>
            <a:ext cx="8031192" cy="1198585"/>
          </a:xfrm>
        </p:spPr>
        <p:txBody>
          <a:bodyPr/>
          <a:lstStyle/>
          <a:p>
            <a:pPr eaLnBrk="1" hangingPunct="1"/>
            <a:r>
              <a:rPr lang="ru-RU" altLang="ru-RU" sz="1800" dirty="0" smtClean="0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ru-RU" altLang="ru-RU" sz="1800" dirty="0" smtClean="0">
                <a:solidFill>
                  <a:schemeClr val="tx1"/>
                </a:solidFill>
                <a:cs typeface="Times New Roman" pitchFamily="18" charset="0"/>
              </a:rPr>
            </a:br>
            <a:endParaRPr lang="ru-RU" altLang="ru-RU" sz="1800" dirty="0" smtClean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971550" y="3429001"/>
            <a:ext cx="7777163" cy="2214578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</a:pPr>
            <a:r>
              <a:rPr lang="ru-RU" altLang="ru-RU" sz="1900" b="1" dirty="0" smtClean="0">
                <a:latin typeface="Times New Roman" pitchFamily="18" charset="0"/>
                <a:cs typeface="Times New Roman" pitchFamily="18" charset="0"/>
              </a:rPr>
              <a:t>Бюджет для граждан разрабатывается в целях ознакомления граждан с основными положениями проекта решения о бюджете муниципального образования «Гончаровский сельсовет» Суджанского района Курской области  на 2022 – 2024 годы в доступной форме для широкого круга заинтересованных пользователей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509713" y="6215063"/>
            <a:ext cx="6858000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  <a:defRPr/>
            </a:pPr>
            <a:endParaRPr lang="ru-RU" sz="1600" b="1" kern="0" dirty="0">
              <a:latin typeface="+mn-lt"/>
            </a:endParaRPr>
          </a:p>
        </p:txBody>
      </p:sp>
      <p:pic>
        <p:nvPicPr>
          <p:cNvPr id="10" name="Picture 8" descr="j030125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5825" y="2116138"/>
            <a:ext cx="1619250" cy="131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mtClean="0"/>
              <a:t>Состав территории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700213"/>
            <a:ext cx="8229600" cy="1943101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dirty="0" smtClean="0"/>
              <a:t>Сл.Гончаровка  – 2793 человек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Деревня Куриловка –99 человек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Сл. Подол – 287 человека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П. Меловой – 0 </a:t>
            </a:r>
          </a:p>
          <a:p>
            <a:pPr>
              <a:lnSpc>
                <a:spcPct val="90000"/>
              </a:lnSpc>
            </a:pPr>
            <a:endParaRPr lang="ru-RU" dirty="0" smtClean="0"/>
          </a:p>
          <a:p>
            <a:pPr>
              <a:lnSpc>
                <a:spcPct val="90000"/>
              </a:lnSpc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dirty="0" smtClean="0"/>
              <a:t>Демографическая ситуация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ru-RU" dirty="0" smtClean="0"/>
              <a:t>Общая численность населения – 3179 чел.</a:t>
            </a:r>
          </a:p>
          <a:p>
            <a:pPr>
              <a:buFont typeface="Wingdings" pitchFamily="2" charset="2"/>
              <a:buNone/>
            </a:pPr>
            <a:r>
              <a:rPr lang="ru-RU" dirty="0" smtClean="0"/>
              <a:t>   Из них:</a:t>
            </a:r>
          </a:p>
          <a:p>
            <a:pPr>
              <a:buFontTx/>
              <a:buChar char="-"/>
            </a:pPr>
            <a:r>
              <a:rPr lang="ru-RU" dirty="0" smtClean="0"/>
              <a:t>Трудоспособные –  1869 человек</a:t>
            </a:r>
          </a:p>
          <a:p>
            <a:pPr>
              <a:buFontTx/>
              <a:buChar char="-"/>
            </a:pPr>
            <a:r>
              <a:rPr lang="ru-RU" dirty="0" smtClean="0"/>
              <a:t>Пенсионеров –  677 человека</a:t>
            </a:r>
          </a:p>
          <a:p>
            <a:pPr>
              <a:buFontTx/>
              <a:buChar char="-"/>
            </a:pPr>
            <a:r>
              <a:rPr lang="ru-RU" dirty="0" smtClean="0"/>
              <a:t>Школьников –    337 человека</a:t>
            </a:r>
          </a:p>
          <a:p>
            <a:pPr>
              <a:buFontTx/>
              <a:buChar char="-"/>
            </a:pPr>
            <a:r>
              <a:rPr lang="ru-RU" dirty="0" smtClean="0"/>
              <a:t>Дошкольников – 296 человек</a:t>
            </a:r>
          </a:p>
          <a:p>
            <a:pPr>
              <a:buFontTx/>
              <a:buChar char="-"/>
            </a:pPr>
            <a:r>
              <a:rPr lang="ru-RU" dirty="0" smtClean="0"/>
              <a:t>Родилось – 47 человек  </a:t>
            </a:r>
          </a:p>
          <a:p>
            <a:pPr>
              <a:buFontTx/>
              <a:buChar char="-"/>
            </a:pPr>
            <a:r>
              <a:rPr lang="ru-RU" dirty="0" smtClean="0"/>
              <a:t>Умерло – 61 человек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mtClean="0"/>
              <a:t>Сельское хозяйство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ru-RU" dirty="0" smtClean="0"/>
              <a:t> ООО « </a:t>
            </a:r>
            <a:r>
              <a:rPr lang="ru-RU" dirty="0" err="1" smtClean="0"/>
              <a:t>Агросил</a:t>
            </a:r>
            <a:r>
              <a:rPr lang="ru-RU" dirty="0" smtClean="0"/>
              <a:t> » </a:t>
            </a:r>
          </a:p>
          <a:p>
            <a:r>
              <a:rPr lang="ru-RU" dirty="0" smtClean="0"/>
              <a:t> ООО «Надежда»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7938" y="0"/>
            <a:ext cx="8964612" cy="981075"/>
          </a:xfrm>
        </p:spPr>
        <p:txBody>
          <a:bodyPr/>
          <a:lstStyle/>
          <a:p>
            <a:pPr algn="ctr"/>
            <a:r>
              <a:rPr lang="ru-RU" altLang="ru-RU" sz="4800" smtClean="0"/>
              <a:t>Сбалансированность бюджета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84213" y="981075"/>
            <a:ext cx="8064500" cy="360363"/>
          </a:xfrm>
          <a:prstGeom prst="round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5">
                    <a:lumMod val="10000"/>
                  </a:schemeClr>
                </a:solidFill>
              </a:rPr>
              <a:t>Расходы бюджета сопоставляются с доходами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84213" y="2079625"/>
            <a:ext cx="1584325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</a:rPr>
              <a:t>Доходы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435475" y="1857375"/>
            <a:ext cx="1727200" cy="9017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Дефицит</a:t>
            </a:r>
          </a:p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или </a:t>
            </a:r>
          </a:p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 Профицит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482850" y="2089150"/>
            <a:ext cx="1584325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</a:rPr>
              <a:t>Расходы</a:t>
            </a:r>
          </a:p>
        </p:txBody>
      </p:sp>
      <p:sp>
        <p:nvSpPr>
          <p:cNvPr id="6151" name="TextBox 8"/>
          <p:cNvSpPr txBox="1">
            <a:spLocks noChangeArrowheads="1"/>
          </p:cNvSpPr>
          <p:nvPr/>
        </p:nvSpPr>
        <p:spPr bwMode="auto">
          <a:xfrm>
            <a:off x="5003800" y="2033588"/>
            <a:ext cx="3603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altLang="ru-RU"/>
          </a:p>
        </p:txBody>
      </p:sp>
      <p:sp>
        <p:nvSpPr>
          <p:cNvPr id="6152" name="TextBox 9"/>
          <p:cNvSpPr txBox="1">
            <a:spLocks noChangeArrowheads="1"/>
          </p:cNvSpPr>
          <p:nvPr/>
        </p:nvSpPr>
        <p:spPr bwMode="auto">
          <a:xfrm>
            <a:off x="4094163" y="2124075"/>
            <a:ext cx="3603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/>
              <a:t>=</a:t>
            </a:r>
          </a:p>
        </p:txBody>
      </p:sp>
      <p:sp>
        <p:nvSpPr>
          <p:cNvPr id="6153" name="TextBox 10"/>
          <p:cNvSpPr txBox="1">
            <a:spLocks noChangeArrowheads="1"/>
          </p:cNvSpPr>
          <p:nvPr/>
        </p:nvSpPr>
        <p:spPr bwMode="auto">
          <a:xfrm>
            <a:off x="2268538" y="2111375"/>
            <a:ext cx="3587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/>
              <a:t>-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667500" y="1682750"/>
            <a:ext cx="2081213" cy="612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Расходы </a:t>
            </a:r>
            <a:r>
              <a:rPr lang="ru-RU" dirty="0">
                <a:solidFill>
                  <a:srgbClr val="006600"/>
                </a:solidFill>
              </a:rPr>
              <a:t>больше</a:t>
            </a:r>
            <a:r>
              <a:rPr lang="ru-RU" dirty="0">
                <a:solidFill>
                  <a:srgbClr val="002060"/>
                </a:solidFill>
              </a:rPr>
              <a:t> доходов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667500" y="2425700"/>
            <a:ext cx="2081213" cy="6969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Расходы </a:t>
            </a:r>
            <a:r>
              <a:rPr lang="ru-RU" dirty="0">
                <a:solidFill>
                  <a:srgbClr val="006600"/>
                </a:solidFill>
              </a:rPr>
              <a:t>меньше</a:t>
            </a:r>
            <a:r>
              <a:rPr lang="ru-RU" dirty="0">
                <a:solidFill>
                  <a:srgbClr val="002060"/>
                </a:solidFill>
              </a:rPr>
              <a:t> доходов</a:t>
            </a:r>
          </a:p>
        </p:txBody>
      </p:sp>
      <p:grpSp>
        <p:nvGrpSpPr>
          <p:cNvPr id="6156" name="Группа 19"/>
          <p:cNvGrpSpPr>
            <a:grpSpLocks/>
          </p:cNvGrpSpPr>
          <p:nvPr/>
        </p:nvGrpSpPr>
        <p:grpSpPr bwMode="auto">
          <a:xfrm>
            <a:off x="539750" y="3933825"/>
            <a:ext cx="2592388" cy="2014538"/>
            <a:chOff x="717604" y="2961053"/>
            <a:chExt cx="2592288" cy="2013868"/>
          </a:xfrm>
        </p:grpSpPr>
        <p:sp>
          <p:nvSpPr>
            <p:cNvPr id="18" name="TextBox 17"/>
            <p:cNvSpPr txBox="1"/>
            <p:nvPr/>
          </p:nvSpPr>
          <p:spPr>
            <a:xfrm>
              <a:off x="717604" y="2961053"/>
              <a:ext cx="2592288" cy="201386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ru-RU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2022 </a:t>
              </a:r>
              <a:r>
                <a:rPr lang="ru-RU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год</a:t>
              </a:r>
            </a:p>
            <a:p>
              <a:r>
                <a:rPr lang="ru-RU" dirty="0"/>
                <a:t>Доходы         Расходы</a:t>
              </a:r>
            </a:p>
            <a:p>
              <a:r>
                <a:rPr lang="ru-RU" b="1" dirty="0" smtClean="0"/>
                <a:t> 6935           6935</a:t>
              </a:r>
              <a:endParaRPr lang="ru-RU" b="1" dirty="0"/>
            </a:p>
            <a:p>
              <a:endParaRPr lang="ru-RU" dirty="0"/>
            </a:p>
            <a:p>
              <a:pPr algn="ctr"/>
              <a:endParaRPr lang="ru-RU" dirty="0"/>
            </a:p>
            <a:p>
              <a:pPr algn="ctr"/>
              <a:r>
                <a:rPr lang="ru-RU" dirty="0"/>
                <a:t>Дефицит </a:t>
              </a:r>
              <a:r>
                <a:rPr lang="ru-RU" b="1" dirty="0"/>
                <a:t>0</a:t>
              </a:r>
            </a:p>
            <a:p>
              <a:pPr algn="ctr"/>
              <a:endParaRPr lang="ru-RU" b="1" dirty="0"/>
            </a:p>
          </p:txBody>
        </p:sp>
        <p:sp>
          <p:nvSpPr>
            <p:cNvPr id="19" name="Левая фигурная скобка 18"/>
            <p:cNvSpPr>
              <a:spLocks/>
            </p:cNvSpPr>
            <p:nvPr/>
          </p:nvSpPr>
          <p:spPr bwMode="auto">
            <a:xfrm rot="-5400000">
              <a:off x="1808231" y="3194063"/>
              <a:ext cx="382460" cy="1871591"/>
            </a:xfrm>
            <a:prstGeom prst="leftBrace">
              <a:avLst>
                <a:gd name="adj1" fmla="val 8337"/>
                <a:gd name="adj2" fmla="val 50000"/>
              </a:avLst>
            </a:prstGeom>
            <a:noFill/>
            <a:ln w="25400" algn="ctr">
              <a:solidFill>
                <a:srgbClr val="1C1C0F"/>
              </a:solidFill>
              <a:round/>
              <a:headEnd/>
              <a:tailEnd/>
            </a:ln>
          </p:spPr>
          <p:txBody>
            <a:bodyPr vert="eaVert" anchor="ctr"/>
            <a:lstStyle/>
            <a:p>
              <a:pPr algn="ctr">
                <a:defRPr/>
              </a:pPr>
              <a:endParaRPr lang="ru-RU">
                <a:solidFill>
                  <a:schemeClr val="accent5">
                    <a:lumMod val="1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6157" name="Группа 20"/>
          <p:cNvGrpSpPr>
            <a:grpSpLocks/>
          </p:cNvGrpSpPr>
          <p:nvPr/>
        </p:nvGrpSpPr>
        <p:grpSpPr bwMode="auto">
          <a:xfrm>
            <a:off x="3419475" y="3933825"/>
            <a:ext cx="2592388" cy="2014538"/>
            <a:chOff x="717604" y="2961053"/>
            <a:chExt cx="2592288" cy="2044969"/>
          </a:xfrm>
        </p:grpSpPr>
        <p:sp>
          <p:nvSpPr>
            <p:cNvPr id="22" name="TextBox 21"/>
            <p:cNvSpPr txBox="1"/>
            <p:nvPr/>
          </p:nvSpPr>
          <p:spPr>
            <a:xfrm>
              <a:off x="717604" y="2961053"/>
              <a:ext cx="2592288" cy="204496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ru-RU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2023 </a:t>
              </a:r>
              <a:r>
                <a:rPr lang="ru-RU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год</a:t>
              </a:r>
            </a:p>
            <a:p>
              <a:r>
                <a:rPr lang="ru-RU" dirty="0"/>
                <a:t>Доходы         Расходы</a:t>
              </a:r>
            </a:p>
            <a:p>
              <a:r>
                <a:rPr lang="ru-RU" b="1" dirty="0" smtClean="0"/>
                <a:t>4798             4798</a:t>
              </a:r>
              <a:endParaRPr lang="ru-RU" b="1" dirty="0"/>
            </a:p>
            <a:p>
              <a:endParaRPr lang="ru-RU" dirty="0"/>
            </a:p>
            <a:p>
              <a:pPr algn="ctr"/>
              <a:endParaRPr lang="ru-RU" dirty="0"/>
            </a:p>
            <a:p>
              <a:pPr algn="ctr"/>
              <a:r>
                <a:rPr lang="ru-RU" dirty="0"/>
                <a:t>Дефицит </a:t>
              </a:r>
              <a:r>
                <a:rPr lang="ru-RU" b="1" dirty="0"/>
                <a:t>0</a:t>
              </a:r>
            </a:p>
            <a:p>
              <a:pPr algn="ctr"/>
              <a:endParaRPr lang="ru-RU" b="1" dirty="0"/>
            </a:p>
          </p:txBody>
        </p:sp>
        <p:sp>
          <p:nvSpPr>
            <p:cNvPr id="23" name="Левая фигурная скобка 22"/>
            <p:cNvSpPr>
              <a:spLocks/>
            </p:cNvSpPr>
            <p:nvPr/>
          </p:nvSpPr>
          <p:spPr bwMode="auto">
            <a:xfrm rot="-5400000">
              <a:off x="1808231" y="3194063"/>
              <a:ext cx="382460" cy="1871591"/>
            </a:xfrm>
            <a:prstGeom prst="leftBrace">
              <a:avLst>
                <a:gd name="adj1" fmla="val 8337"/>
                <a:gd name="adj2" fmla="val 50000"/>
              </a:avLst>
            </a:prstGeom>
            <a:noFill/>
            <a:ln w="25400" algn="ctr">
              <a:solidFill>
                <a:srgbClr val="1C1C0F"/>
              </a:solidFill>
              <a:round/>
              <a:headEnd/>
              <a:tailEnd/>
            </a:ln>
          </p:spPr>
          <p:txBody>
            <a:bodyPr vert="eaVert" anchor="ctr"/>
            <a:lstStyle/>
            <a:p>
              <a:pPr algn="ctr">
                <a:defRPr/>
              </a:pPr>
              <a:endParaRPr lang="ru-RU">
                <a:solidFill>
                  <a:schemeClr val="accent5">
                    <a:lumMod val="1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6158" name="Группа 23"/>
          <p:cNvGrpSpPr>
            <a:grpSpLocks/>
          </p:cNvGrpSpPr>
          <p:nvPr/>
        </p:nvGrpSpPr>
        <p:grpSpPr bwMode="auto">
          <a:xfrm>
            <a:off x="6227763" y="4005263"/>
            <a:ext cx="2592387" cy="1754326"/>
            <a:chOff x="717604" y="2961053"/>
            <a:chExt cx="2592288" cy="1753881"/>
          </a:xfrm>
        </p:grpSpPr>
        <p:sp>
          <p:nvSpPr>
            <p:cNvPr id="25" name="TextBox 24"/>
            <p:cNvSpPr txBox="1"/>
            <p:nvPr/>
          </p:nvSpPr>
          <p:spPr>
            <a:xfrm>
              <a:off x="717604" y="2961053"/>
              <a:ext cx="2592288" cy="175388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ru-RU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2024 </a:t>
              </a:r>
              <a:r>
                <a:rPr lang="ru-RU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год</a:t>
              </a:r>
            </a:p>
            <a:p>
              <a:r>
                <a:rPr lang="ru-RU" dirty="0"/>
                <a:t>Доходы         Расходы</a:t>
              </a:r>
            </a:p>
            <a:p>
              <a:r>
                <a:rPr lang="ru-RU" b="1" dirty="0" smtClean="0"/>
                <a:t>4679               4679</a:t>
              </a:r>
              <a:endParaRPr lang="ru-RU" b="1" dirty="0"/>
            </a:p>
            <a:p>
              <a:endParaRPr lang="ru-RU" dirty="0"/>
            </a:p>
            <a:p>
              <a:pPr algn="ctr"/>
              <a:endParaRPr lang="ru-RU" dirty="0"/>
            </a:p>
            <a:p>
              <a:pPr algn="ctr"/>
              <a:r>
                <a:rPr lang="ru-RU" dirty="0"/>
                <a:t>Дефицит </a:t>
              </a:r>
              <a:r>
                <a:rPr lang="ru-RU" b="1" dirty="0"/>
                <a:t>0</a:t>
              </a:r>
            </a:p>
          </p:txBody>
        </p:sp>
        <p:sp>
          <p:nvSpPr>
            <p:cNvPr id="26" name="Левая фигурная скобка 25"/>
            <p:cNvSpPr>
              <a:spLocks/>
            </p:cNvSpPr>
            <p:nvPr/>
          </p:nvSpPr>
          <p:spPr bwMode="auto">
            <a:xfrm rot="-5400000">
              <a:off x="1808216" y="3194155"/>
              <a:ext cx="382491" cy="1871591"/>
            </a:xfrm>
            <a:prstGeom prst="leftBrace">
              <a:avLst>
                <a:gd name="adj1" fmla="val 8337"/>
                <a:gd name="adj2" fmla="val 50000"/>
              </a:avLst>
            </a:prstGeom>
            <a:noFill/>
            <a:ln w="25400" algn="ctr">
              <a:solidFill>
                <a:srgbClr val="1C1C0F"/>
              </a:solidFill>
              <a:round/>
              <a:headEnd/>
              <a:tailEnd/>
            </a:ln>
          </p:spPr>
          <p:txBody>
            <a:bodyPr vert="eaVert" anchor="ctr"/>
            <a:lstStyle/>
            <a:p>
              <a:pPr algn="ctr">
                <a:defRPr/>
              </a:pPr>
              <a:endParaRPr lang="ru-RU">
                <a:solidFill>
                  <a:schemeClr val="accent5">
                    <a:lumMod val="10000"/>
                  </a:schemeClr>
                </a:solidFill>
                <a:latin typeface="+mn-lt"/>
              </a:endParaRPr>
            </a:p>
          </p:txBody>
        </p:sp>
      </p:grpSp>
      <p:sp>
        <p:nvSpPr>
          <p:cNvPr id="27" name="Скругленный прямоугольник 26"/>
          <p:cNvSpPr/>
          <p:nvPr/>
        </p:nvSpPr>
        <p:spPr>
          <a:xfrm>
            <a:off x="1042988" y="3213100"/>
            <a:ext cx="6985000" cy="720725"/>
          </a:xfrm>
          <a:prstGeom prst="round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>
                <a:solidFill>
                  <a:srgbClr val="1C1C0F"/>
                </a:solidFill>
              </a:rPr>
              <a:t>Источником покрытия дефицита бюджета  являются остатки средств  бюджета поселения предыдущего периода</a:t>
            </a:r>
          </a:p>
        </p:txBody>
      </p:sp>
      <p:sp>
        <p:nvSpPr>
          <p:cNvPr id="6161" name="TextBox 1"/>
          <p:cNvSpPr txBox="1">
            <a:spLocks noChangeArrowheads="1"/>
          </p:cNvSpPr>
          <p:nvPr/>
        </p:nvSpPr>
        <p:spPr bwMode="auto">
          <a:xfrm>
            <a:off x="725488" y="1682750"/>
            <a:ext cx="118268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200" b="1"/>
              <a:t>тыс. рублей</a:t>
            </a:r>
          </a:p>
        </p:txBody>
      </p:sp>
      <p:sp>
        <p:nvSpPr>
          <p:cNvPr id="3" name="Двойная стрелка влево/вправо 2"/>
          <p:cNvSpPr/>
          <p:nvPr/>
        </p:nvSpPr>
        <p:spPr>
          <a:xfrm>
            <a:off x="5873750" y="1914525"/>
            <a:ext cx="938213" cy="238125"/>
          </a:xfrm>
          <a:prstGeom prst="leftRightArrow">
            <a:avLst/>
          </a:prstGeom>
          <a:gradFill>
            <a:gsLst>
              <a:gs pos="0">
                <a:srgbClr val="006600"/>
              </a:gs>
              <a:gs pos="50000">
                <a:schemeClr val="bg1"/>
              </a:gs>
              <a:gs pos="100000">
                <a:srgbClr val="006600"/>
              </a:gs>
            </a:gsLst>
            <a:lin ang="5400000" scaled="0"/>
          </a:gra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Двойная стрелка влево/вправо 27"/>
          <p:cNvSpPr/>
          <p:nvPr/>
        </p:nvSpPr>
        <p:spPr>
          <a:xfrm>
            <a:off x="5913438" y="2520950"/>
            <a:ext cx="858837" cy="211138"/>
          </a:xfrm>
          <a:prstGeom prst="leftRightArrow">
            <a:avLst/>
          </a:prstGeom>
          <a:gradFill>
            <a:gsLst>
              <a:gs pos="0">
                <a:srgbClr val="006600"/>
              </a:gs>
              <a:gs pos="50000">
                <a:schemeClr val="bg1"/>
              </a:gs>
              <a:gs pos="100000">
                <a:srgbClr val="006600"/>
              </a:gs>
            </a:gsLst>
            <a:lin ang="5400000" scaled="0"/>
          </a:gra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187450" y="214291"/>
            <a:ext cx="7772400" cy="1000132"/>
          </a:xfrm>
        </p:spPr>
        <p:txBody>
          <a:bodyPr/>
          <a:lstStyle/>
          <a:p>
            <a:pPr algn="ctr"/>
            <a:r>
              <a:rPr lang="ru-RU" altLang="ru-RU" sz="2000" dirty="0" smtClean="0">
                <a:latin typeface="Arial" charset="0"/>
              </a:rPr>
              <a:t>Доходы бюджета муниципального образования «Гончаровский сельсовет» Суджанского района Курской области</a:t>
            </a:r>
            <a:br>
              <a:rPr lang="ru-RU" altLang="ru-RU" sz="2000" dirty="0" smtClean="0">
                <a:latin typeface="Arial" charset="0"/>
              </a:rPr>
            </a:br>
            <a:r>
              <a:rPr lang="ru-RU" altLang="ru-RU" sz="2800" dirty="0" smtClean="0">
                <a:latin typeface="Arial" charset="0"/>
              </a:rPr>
              <a:t>         </a:t>
            </a:r>
            <a:endParaRPr lang="ru-RU" altLang="ru-RU" sz="3600" dirty="0" smtClean="0">
              <a:latin typeface="Arial" charset="0"/>
            </a:endParaRPr>
          </a:p>
        </p:txBody>
      </p:sp>
      <p:sp>
        <p:nvSpPr>
          <p:cNvPr id="34819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409575" y="1527175"/>
            <a:ext cx="2849563" cy="746125"/>
          </a:xfrm>
        </p:spPr>
        <p:txBody>
          <a:bodyPr anchor="ctr"/>
          <a:lstStyle/>
          <a:p>
            <a:pPr marL="0" indent="0" algn="ctr">
              <a:buFont typeface="Wingdings" pitchFamily="2" charset="2"/>
              <a:buNone/>
            </a:pPr>
            <a:r>
              <a:rPr lang="ru-RU" altLang="ru-RU" sz="2000" smtClean="0"/>
              <a:t>      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708400" y="3716338"/>
            <a:ext cx="2244725" cy="20986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>
                <a:solidFill>
                  <a:srgbClr val="000000"/>
                </a:solidFill>
              </a:rPr>
              <a:t>платежи от предоставления государством различных видов услуг, продажи имущества, а также иные платежи в виде штрафов, санкций за нарушение законодательства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969000" y="3751263"/>
            <a:ext cx="2347913" cy="21002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endParaRPr lang="ru-RU" sz="1200">
              <a:solidFill>
                <a:srgbClr val="000000"/>
              </a:solidFill>
            </a:endParaRPr>
          </a:p>
          <a:p>
            <a:pPr algn="ctr"/>
            <a:r>
              <a:rPr lang="ru-RU" sz="1200">
                <a:solidFill>
                  <a:srgbClr val="000000"/>
                </a:solidFill>
              </a:rPr>
              <a:t>средства, получаемые из других бюджетов</a:t>
            </a:r>
            <a:endParaRPr lang="ru-RU" sz="1400">
              <a:solidFill>
                <a:srgbClr val="0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17638" y="3751263"/>
            <a:ext cx="2287587" cy="20986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>
                <a:solidFill>
                  <a:srgbClr val="000000"/>
                </a:solidFill>
              </a:rPr>
              <a:t>все налоги, поступление которых предусмотрено налоговым законодательством , пени и штрафы, взимаемые за нарушение налогового законодательства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2051050" y="2576513"/>
            <a:ext cx="936625" cy="795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E1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4356100" y="2576513"/>
            <a:ext cx="863600" cy="795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E1"/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6588125" y="2576513"/>
            <a:ext cx="863600" cy="795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E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097588" y="1416050"/>
            <a:ext cx="1905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FFE1"/>
                </a:solidFill>
              </a:rPr>
              <a:t>Безвозмездные поступления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894138" y="1416050"/>
            <a:ext cx="1905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FFE1"/>
                </a:solidFill>
              </a:rPr>
              <a:t>Неналоговые доходы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609725" y="1416050"/>
            <a:ext cx="1905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FFE1"/>
                </a:solidFill>
              </a:rPr>
              <a:t>Налоговые доходы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лои">
  <a:themeElements>
    <a:clrScheme name="Слои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Слои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лои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Специальное оформление">
  <a:themeElements>
    <a:clrScheme name="1_Специальное оформление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Специальное оформление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Специальное оформл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3050</TotalTime>
  <Words>1171</Words>
  <Application>Microsoft Office PowerPoint</Application>
  <PresentationFormat>Экран (4:3)</PresentationFormat>
  <Paragraphs>211</Paragraphs>
  <Slides>19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3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Слои</vt:lpstr>
      <vt:lpstr>1_Специальное оформление</vt:lpstr>
      <vt:lpstr>Круги</vt:lpstr>
      <vt:lpstr>Диаграмма</vt:lpstr>
      <vt:lpstr>Слайд 1</vt:lpstr>
      <vt:lpstr>Основные цели бюджетной политики на 2022 – 2024 годы</vt:lpstr>
      <vt:lpstr>Этапы составления и утверждения бюджета Гончаровского сельсовета </vt:lpstr>
      <vt:lpstr> </vt:lpstr>
      <vt:lpstr>Состав территории</vt:lpstr>
      <vt:lpstr>Демографическая ситуация</vt:lpstr>
      <vt:lpstr>Сельское хозяйство</vt:lpstr>
      <vt:lpstr>Сбалансированность бюджета</vt:lpstr>
      <vt:lpstr>Доходы бюджета муниципального образования «Гончаровский сельсовет» Суджанского района Курской области          </vt:lpstr>
      <vt:lpstr>Бюджетообразующие (основные) налоги бюджета поселения на 2022 - 2024 годы</vt:lpstr>
      <vt:lpstr>Структура налоговых и неналоговых доходов бюджета муниципального образования «Гончаровский сельсовет» Суджанского района Курской области  тыс.рублей 2022 год</vt:lpstr>
      <vt:lpstr>Межбюджетные трансферты </vt:lpstr>
      <vt:lpstr>Структура   безвозмездных поступлений в   бюджет Гончаровского сельсовета Суджанского района Курской области  в 2022 году</vt:lpstr>
      <vt:lpstr>Безвозмездные поступления в бюджет Гончаровского сельсовета Суджанского района Курской области на 2022 – 2024 годы тыс.рублей  </vt:lpstr>
      <vt:lpstr>Расходы местного  бюджета </vt:lpstr>
      <vt:lpstr>Структура расходов бюджета Гончаровского сельсовета Суджанского района Курской области в 2022 году</vt:lpstr>
      <vt:lpstr>Основные мероприятия развития жилищно-коммунального хозяйства Гончаровского сельсовета Суджанского района Курской области  на 2022-2024 годы»</vt:lpstr>
      <vt:lpstr>Ожидаемые результаты использования  направленных средств на благоустройство Гончаровского сельсовета  Суджанского района Курской области в 2022 году</vt:lpstr>
      <vt:lpstr>Расходы на реализацию первичных мер пожарной безопасности на территории Гончаровского сельсовета Суджанского района Курской области   2022-2024 годы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trofimova_ey</dc:creator>
  <cp:lastModifiedBy>Пользователь</cp:lastModifiedBy>
  <cp:revision>213</cp:revision>
  <cp:lastPrinted>2013-10-03T09:30:52Z</cp:lastPrinted>
  <dcterms:created xsi:type="dcterms:W3CDTF">2011-01-26T13:13:38Z</dcterms:created>
  <dcterms:modified xsi:type="dcterms:W3CDTF">2022-12-01T07:33:30Z</dcterms:modified>
</cp:coreProperties>
</file>